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56" r:id="rId3"/>
    <p:sldId id="266" r:id="rId4"/>
    <p:sldId id="257" r:id="rId5"/>
    <p:sldId id="261" r:id="rId6"/>
    <p:sldId id="260"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12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6550A3-CE95-4893-A060-2FC39D4FB0BB}" type="datetimeFigureOut">
              <a:rPr lang="en-US" smtClean="0"/>
              <a:t>11/11/2017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1C5B4E-EA23-4033-A3DF-78987C8AF210}" type="slidenum">
              <a:rPr lang="en-US" smtClean="0"/>
              <a:t>‹#›</a:t>
            </a:fld>
            <a:endParaRPr lang="en-US"/>
          </a:p>
        </p:txBody>
      </p:sp>
    </p:spTree>
    <p:extLst>
      <p:ext uri="{BB962C8B-B14F-4D97-AF65-F5344CB8AC3E}">
        <p14:creationId xmlns:p14="http://schemas.microsoft.com/office/powerpoint/2010/main" val="305474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1C5B4E-EA23-4033-A3DF-78987C8AF210}" type="slidenum">
              <a:rPr lang="en-US" smtClean="0"/>
              <a:t>1</a:t>
            </a:fld>
            <a:endParaRPr lang="en-US" dirty="0"/>
          </a:p>
        </p:txBody>
      </p:sp>
    </p:spTree>
    <p:extLst>
      <p:ext uri="{BB962C8B-B14F-4D97-AF65-F5344CB8AC3E}">
        <p14:creationId xmlns:p14="http://schemas.microsoft.com/office/powerpoint/2010/main" val="363188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1C5B4E-EA23-4033-A3DF-78987C8AF210}" type="slidenum">
              <a:rPr lang="en-US" smtClean="0"/>
              <a:t>3</a:t>
            </a:fld>
            <a:endParaRPr lang="en-US" dirty="0"/>
          </a:p>
        </p:txBody>
      </p:sp>
    </p:spTree>
    <p:extLst>
      <p:ext uri="{BB962C8B-B14F-4D97-AF65-F5344CB8AC3E}">
        <p14:creationId xmlns:p14="http://schemas.microsoft.com/office/powerpoint/2010/main" val="3839760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1658E8A-A943-437C-8B6D-85F7AA03A1C8}" type="datetime1">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18762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1FD9C0-3E8D-4C64-8CD8-60A7F2C817DB}" type="datetime1">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1218521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0A8BB0-814A-401F-BDA4-E8B381C0D2BC}" type="datetime1">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4168039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7782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1525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9368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111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2607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676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671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872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5913BF-6595-4D78-A6B6-3081E10C477F}" type="datetime1">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8762975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60807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36446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0968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657A77-FE44-4FD5-9A46-2AB8F380332B}" type="datetime1">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156995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ED0AB-0497-4E82-9923-AE0B1C554B78}" type="datetime1">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1047769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EC04618-F30B-4572-913E-6EB5CA46C4A1}" type="datetime1">
              <a:rPr lang="en-US" smtClean="0"/>
              <a:t>11/11/2017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232764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48FA448-8C15-43D5-83A2-A0BCF6616FFF}" type="datetime1">
              <a:rPr lang="en-US" smtClean="0"/>
              <a:t>11/11/2017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3261720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CAF30-9B1D-4EDA-ABE6-9C5A08A8005E}" type="datetime1">
              <a:rPr lang="en-US" smtClean="0"/>
              <a:t>11/11/2017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2780767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9D6ACD-18CB-451F-9EFA-CD955F5A5C7B}" type="datetime1">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444462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AD354-5217-4195-B0E1-DFE3B9B5FBEF}" type="datetime1">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E354B7-C7B3-4C8C-A36A-E3E7DA253BC8}" type="slidenum">
              <a:rPr lang="en-US" smtClean="0"/>
              <a:t>‹#›</a:t>
            </a:fld>
            <a:endParaRPr lang="en-US"/>
          </a:p>
        </p:txBody>
      </p:sp>
    </p:spTree>
    <p:extLst>
      <p:ext uri="{BB962C8B-B14F-4D97-AF65-F5344CB8AC3E}">
        <p14:creationId xmlns:p14="http://schemas.microsoft.com/office/powerpoint/2010/main" val="2655701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CBAD2D-B562-4755-98EA-4E6B5CC29DA4}" type="datetime1">
              <a:rPr lang="en-US" smtClean="0"/>
              <a:t>11/11/2017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E354B7-C7B3-4C8C-A36A-E3E7DA253BC8}" type="slidenum">
              <a:rPr lang="en-US" smtClean="0"/>
              <a:t>‹#›</a:t>
            </a:fld>
            <a:endParaRPr lang="en-US"/>
          </a:p>
        </p:txBody>
      </p:sp>
    </p:spTree>
    <p:extLst>
      <p:ext uri="{BB962C8B-B14F-4D97-AF65-F5344CB8AC3E}">
        <p14:creationId xmlns:p14="http://schemas.microsoft.com/office/powerpoint/2010/main" val="306093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F0D4-0C9C-4BC4-8210-FDA731151A71}" type="datetimeFigureOut">
              <a:rPr lang="en-US" smtClean="0">
                <a:solidFill>
                  <a:prstClr val="black">
                    <a:tint val="75000"/>
                  </a:prstClr>
                </a:solidFill>
              </a:rPr>
              <a:pPr/>
              <a:t>11/11/2017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1EDD89-F110-43CA-AAA7-D0BAEDE28DD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963296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IETF 100</a:t>
            </a:r>
            <a:br>
              <a:rPr lang="en-US" dirty="0"/>
            </a:br>
            <a:r>
              <a:rPr lang="en-US" dirty="0"/>
              <a:t>draft-zheng-xrblock-effective-loss-index-00</a:t>
            </a:r>
          </a:p>
        </p:txBody>
      </p:sp>
      <p:sp>
        <p:nvSpPr>
          <p:cNvPr id="3" name="Subtitle 2"/>
          <p:cNvSpPr>
            <a:spLocks noGrp="1"/>
          </p:cNvSpPr>
          <p:nvPr>
            <p:ph type="subTitle" idx="1"/>
          </p:nvPr>
        </p:nvSpPr>
        <p:spPr>
          <a:xfrm>
            <a:off x="1143000" y="4414838"/>
            <a:ext cx="6858000" cy="1655762"/>
          </a:xfrm>
        </p:spPr>
        <p:txBody>
          <a:bodyPr/>
          <a:lstStyle/>
          <a:p>
            <a:r>
              <a:rPr lang="en-US" dirty="0" smtClean="0"/>
              <a:t>Hui Zheng, Roni Even, Qin Wu, Rong Gu</a:t>
            </a:r>
            <a:endParaRPr lang="en-US" dirty="0"/>
          </a:p>
        </p:txBody>
      </p:sp>
      <p:sp>
        <p:nvSpPr>
          <p:cNvPr id="5" name="Slide Number Placeholder 4"/>
          <p:cNvSpPr>
            <a:spLocks noGrp="1"/>
          </p:cNvSpPr>
          <p:nvPr>
            <p:ph type="sldNum" sz="quarter" idx="12"/>
          </p:nvPr>
        </p:nvSpPr>
        <p:spPr/>
        <p:txBody>
          <a:bodyPr/>
          <a:lstStyle/>
          <a:p>
            <a:fld id="{74E354B7-C7B3-4C8C-A36A-E3E7DA253BC8}" type="slidenum">
              <a:rPr lang="en-US" smtClean="0"/>
              <a:t>1</a:t>
            </a:fld>
            <a:endParaRPr lang="en-US" dirty="0"/>
          </a:p>
        </p:txBody>
      </p:sp>
    </p:spTree>
    <p:extLst>
      <p:ext uri="{BB962C8B-B14F-4D97-AF65-F5344CB8AC3E}">
        <p14:creationId xmlns:p14="http://schemas.microsoft.com/office/powerpoint/2010/main" val="29275699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15962"/>
          </a:xfrm>
        </p:spPr>
        <p:txBody>
          <a:bodyPr>
            <a:normAutofit fontScale="90000"/>
          </a:bodyPr>
          <a:lstStyle/>
          <a:p>
            <a:r>
              <a:rPr lang="en-US" altLang="zh-CN" dirty="0" smtClean="0"/>
              <a:t>Overview</a:t>
            </a:r>
            <a:endParaRPr lang="zh-CN" altLang="en-US" dirty="0"/>
          </a:p>
        </p:txBody>
      </p:sp>
      <p:sp>
        <p:nvSpPr>
          <p:cNvPr id="3" name="内容占位符 2"/>
          <p:cNvSpPr>
            <a:spLocks noGrp="1"/>
          </p:cNvSpPr>
          <p:nvPr>
            <p:ph idx="1"/>
          </p:nvPr>
        </p:nvSpPr>
        <p:spPr>
          <a:xfrm>
            <a:off x="381000" y="1066800"/>
            <a:ext cx="8229600" cy="5334000"/>
          </a:xfrm>
        </p:spPr>
        <p:txBody>
          <a:bodyPr>
            <a:normAutofit/>
          </a:bodyPr>
          <a:lstStyle/>
          <a:p>
            <a:pPr marL="742950" lvl="2" indent="-342900"/>
            <a:r>
              <a:rPr lang="en-US" altLang="zh-CN" dirty="0" smtClean="0"/>
              <a:t>This is a new XRBLOCK draft</a:t>
            </a:r>
          </a:p>
          <a:p>
            <a:pPr marL="1200150" lvl="3" indent="-342900"/>
            <a:r>
              <a:rPr lang="en-US" altLang="zh-CN" dirty="0" smtClean="0"/>
              <a:t>Define a new metric type for Effective Loss Index</a:t>
            </a:r>
          </a:p>
          <a:p>
            <a:pPr marL="1200150" lvl="3" indent="-342900"/>
            <a:r>
              <a:rPr lang="en-US" altLang="zh-CN" dirty="0" smtClean="0"/>
              <a:t>Define a new block type for Effective Loss Index Metric</a:t>
            </a:r>
          </a:p>
          <a:p>
            <a:pPr marL="742950" lvl="2" indent="-342900"/>
            <a:r>
              <a:rPr lang="en-US" altLang="zh-CN" dirty="0" smtClean="0"/>
              <a:t>It augments post-repair pack loss related metrics defined in </a:t>
            </a:r>
            <a:r>
              <a:rPr lang="en-US" altLang="zh-CN" dirty="0" smtClean="0"/>
              <a:t>[RFC7509</a:t>
            </a:r>
            <a:r>
              <a:rPr lang="en-US" altLang="zh-CN" dirty="0" smtClean="0"/>
              <a:t>][RFC5725].</a:t>
            </a:r>
          </a:p>
          <a:p>
            <a:pPr marL="742950" lvl="2" indent="-342900"/>
            <a:r>
              <a:rPr lang="en-US" altLang="zh-CN" dirty="0"/>
              <a:t>Different from [</a:t>
            </a:r>
            <a:r>
              <a:rPr lang="en-US" altLang="zh-CN" dirty="0" smtClean="0"/>
              <a:t>RFC5725</a:t>
            </a:r>
            <a:r>
              <a:rPr lang="en-US" altLang="zh-CN" dirty="0"/>
              <a:t>], reporting overhead for the packet-by-packet report block can be saved.</a:t>
            </a:r>
          </a:p>
          <a:p>
            <a:pPr marL="742950" lvl="2" indent="-342900"/>
            <a:r>
              <a:rPr lang="en-US" altLang="zh-CN" dirty="0"/>
              <a:t>Different from [RFC7509], it is used to provide statistics of the total packet loss changes during a period of time and reflect the tend of packet loss </a:t>
            </a:r>
            <a:r>
              <a:rPr lang="en-US" altLang="zh-CN" dirty="0" smtClean="0"/>
              <a:t>changes over time.</a:t>
            </a:r>
            <a:endParaRPr lang="en-US" altLang="zh-CN" dirty="0"/>
          </a:p>
          <a:p>
            <a:pPr marL="742950" lvl="2" indent="-342900"/>
            <a:endParaRPr lang="en-US" altLang="zh-CN" dirty="0" smtClean="0"/>
          </a:p>
          <a:p>
            <a:pPr marL="1200150" lvl="3" indent="-342900">
              <a:buNone/>
            </a:pPr>
            <a:endParaRPr lang="zh-CN" altLang="en-US" dirty="0"/>
          </a:p>
        </p:txBody>
      </p:sp>
    </p:spTree>
    <p:extLst>
      <p:ext uri="{BB962C8B-B14F-4D97-AF65-F5344CB8AC3E}">
        <p14:creationId xmlns:p14="http://schemas.microsoft.com/office/powerpoint/2010/main" val="26964410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Introduction</a:t>
            </a:r>
            <a:endParaRPr lang="en-US" dirty="0"/>
          </a:p>
        </p:txBody>
      </p:sp>
      <p:sp>
        <p:nvSpPr>
          <p:cNvPr id="6" name="Content Placeholder 5"/>
          <p:cNvSpPr>
            <a:spLocks noGrp="1"/>
          </p:cNvSpPr>
          <p:nvPr>
            <p:ph idx="1"/>
          </p:nvPr>
        </p:nvSpPr>
        <p:spPr>
          <a:xfrm>
            <a:off x="628650" y="1825624"/>
            <a:ext cx="7886700" cy="2110621"/>
          </a:xfrm>
        </p:spPr>
        <p:txBody>
          <a:bodyPr>
            <a:normAutofit fontScale="77500" lnSpcReduction="20000"/>
          </a:bodyPr>
          <a:lstStyle/>
          <a:p>
            <a:r>
              <a:rPr lang="en-US" sz="3200" dirty="0" smtClean="0"/>
              <a:t>Effective Loss Index (ELI) intends to be a simple metric that</a:t>
            </a:r>
          </a:p>
          <a:p>
            <a:pPr lvl="1"/>
            <a:r>
              <a:rPr lang="en-US" sz="2800" dirty="0" smtClean="0"/>
              <a:t>measures the effectiveness of loss repair means.</a:t>
            </a:r>
          </a:p>
          <a:p>
            <a:pPr lvl="1"/>
            <a:r>
              <a:rPr lang="en-US" sz="2800" dirty="0" smtClean="0"/>
              <a:t>reported values can </a:t>
            </a:r>
            <a:r>
              <a:rPr lang="en-US" sz="2800" dirty="0"/>
              <a:t>be directly compared, </a:t>
            </a:r>
            <a:r>
              <a:rPr lang="en-US" sz="2800" dirty="0" smtClean="0"/>
              <a:t>thus can be used to rank the effectiveness measured</a:t>
            </a:r>
          </a:p>
          <a:p>
            <a:pPr marL="685800" lvl="2">
              <a:spcBef>
                <a:spcPts val="1000"/>
              </a:spcBef>
            </a:pPr>
            <a:r>
              <a:rPr lang="en-US" altLang="zh-CN" sz="2800" dirty="0"/>
              <a:t>measure the degree of burst of packet loss in case of loss repair mechanism are applied.</a:t>
            </a:r>
          </a:p>
          <a:p>
            <a:endParaRPr lang="en-US" dirty="0"/>
          </a:p>
        </p:txBody>
      </p:sp>
      <p:sp>
        <p:nvSpPr>
          <p:cNvPr id="2" name="Rounded Rectangle 1"/>
          <p:cNvSpPr/>
          <p:nvPr/>
        </p:nvSpPr>
        <p:spPr>
          <a:xfrm>
            <a:off x="6989233" y="4229100"/>
            <a:ext cx="1739900" cy="3937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RTP Receiver 1</a:t>
            </a:r>
            <a:endParaRPr lang="en-US" dirty="0"/>
          </a:p>
        </p:txBody>
      </p:sp>
      <p:sp>
        <p:nvSpPr>
          <p:cNvPr id="7" name="Rounded Rectangle 6"/>
          <p:cNvSpPr/>
          <p:nvPr/>
        </p:nvSpPr>
        <p:spPr>
          <a:xfrm>
            <a:off x="6989233" y="4787900"/>
            <a:ext cx="1739900" cy="3937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RTP Receiver 2</a:t>
            </a:r>
            <a:endParaRPr lang="en-US" dirty="0"/>
          </a:p>
        </p:txBody>
      </p:sp>
      <p:grpSp>
        <p:nvGrpSpPr>
          <p:cNvPr id="23" name="Group 22"/>
          <p:cNvGrpSpPr/>
          <p:nvPr/>
        </p:nvGrpSpPr>
        <p:grpSpPr>
          <a:xfrm>
            <a:off x="7255933" y="5245100"/>
            <a:ext cx="1206500" cy="487680"/>
            <a:chOff x="5867400" y="5245100"/>
            <a:chExt cx="1206500" cy="487680"/>
          </a:xfrm>
        </p:grpSpPr>
        <p:sp>
          <p:nvSpPr>
            <p:cNvPr id="3" name="Minus 2"/>
            <p:cNvSpPr/>
            <p:nvPr/>
          </p:nvSpPr>
          <p:spPr>
            <a:xfrm>
              <a:off x="5867400" y="5245100"/>
              <a:ext cx="1206500" cy="182880"/>
            </a:xfrm>
            <a:prstGeom prst="mathMin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0" name="Minus 9"/>
            <p:cNvSpPr/>
            <p:nvPr/>
          </p:nvSpPr>
          <p:spPr>
            <a:xfrm>
              <a:off x="5867400" y="5336540"/>
              <a:ext cx="1206500" cy="228600"/>
            </a:xfrm>
            <a:prstGeom prst="mathMin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2" name="Minus 11"/>
            <p:cNvSpPr/>
            <p:nvPr/>
          </p:nvSpPr>
          <p:spPr>
            <a:xfrm>
              <a:off x="5867400" y="5458460"/>
              <a:ext cx="1206500" cy="274320"/>
            </a:xfrm>
            <a:prstGeom prst="mathMin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sp>
        <p:nvSpPr>
          <p:cNvPr id="13" name="Rounded Rectangle 12"/>
          <p:cNvSpPr/>
          <p:nvPr/>
        </p:nvSpPr>
        <p:spPr>
          <a:xfrm>
            <a:off x="6989233" y="5745480"/>
            <a:ext cx="1739900" cy="3937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RTP Receiver N</a:t>
            </a:r>
            <a:endParaRPr lang="en-US" dirty="0"/>
          </a:p>
        </p:txBody>
      </p:sp>
      <p:cxnSp>
        <p:nvCxnSpPr>
          <p:cNvPr id="14" name="Straight Arrow Connector 13"/>
          <p:cNvCxnSpPr/>
          <p:nvPr/>
        </p:nvCxnSpPr>
        <p:spPr>
          <a:xfrm flipH="1">
            <a:off x="4232896" y="4419600"/>
            <a:ext cx="2560320" cy="0"/>
          </a:xfrm>
          <a:prstGeom prst="straightConnector1">
            <a:avLst/>
          </a:prstGeom>
          <a:ln w="63500">
            <a:prstDash val="sysDash"/>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flipH="1">
            <a:off x="4216386" y="4972050"/>
            <a:ext cx="2560320" cy="0"/>
          </a:xfrm>
          <a:prstGeom prst="straightConnector1">
            <a:avLst/>
          </a:prstGeom>
          <a:ln w="63500">
            <a:prstDash val="sysDash"/>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flipH="1">
            <a:off x="4216386" y="5923280"/>
            <a:ext cx="2560320" cy="0"/>
          </a:xfrm>
          <a:prstGeom prst="straightConnector1">
            <a:avLst/>
          </a:prstGeom>
          <a:ln w="63500">
            <a:prstDash val="sysDash"/>
            <a:tailEnd type="triangle"/>
          </a:ln>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3433233" y="4234934"/>
            <a:ext cx="622286" cy="369332"/>
          </a:xfrm>
          <a:prstGeom prst="rect">
            <a:avLst/>
          </a:prstGeom>
          <a:noFill/>
        </p:spPr>
        <p:txBody>
          <a:bodyPr wrap="none" rtlCol="0">
            <a:spAutoFit/>
          </a:bodyPr>
          <a:lstStyle/>
          <a:p>
            <a:r>
              <a:rPr lang="en-US" dirty="0" smtClean="0"/>
              <a:t>ELI 1</a:t>
            </a:r>
            <a:endParaRPr lang="en-US" dirty="0"/>
          </a:p>
        </p:txBody>
      </p:sp>
      <p:sp>
        <p:nvSpPr>
          <p:cNvPr id="21" name="TextBox 20"/>
          <p:cNvSpPr txBox="1"/>
          <p:nvPr/>
        </p:nvSpPr>
        <p:spPr>
          <a:xfrm>
            <a:off x="3433233" y="4787900"/>
            <a:ext cx="622286" cy="369332"/>
          </a:xfrm>
          <a:prstGeom prst="rect">
            <a:avLst/>
          </a:prstGeom>
          <a:noFill/>
        </p:spPr>
        <p:txBody>
          <a:bodyPr wrap="none" rtlCol="0">
            <a:spAutoFit/>
          </a:bodyPr>
          <a:lstStyle/>
          <a:p>
            <a:r>
              <a:rPr lang="en-US" dirty="0" smtClean="0"/>
              <a:t>ELI 2</a:t>
            </a:r>
            <a:endParaRPr lang="en-US" dirty="0"/>
          </a:p>
        </p:txBody>
      </p:sp>
      <p:sp>
        <p:nvSpPr>
          <p:cNvPr id="22" name="TextBox 21"/>
          <p:cNvSpPr txBox="1"/>
          <p:nvPr/>
        </p:nvSpPr>
        <p:spPr>
          <a:xfrm>
            <a:off x="3415446" y="5769848"/>
            <a:ext cx="654346" cy="369332"/>
          </a:xfrm>
          <a:prstGeom prst="rect">
            <a:avLst/>
          </a:prstGeom>
          <a:noFill/>
        </p:spPr>
        <p:txBody>
          <a:bodyPr wrap="none" rtlCol="0">
            <a:spAutoFit/>
          </a:bodyPr>
          <a:lstStyle/>
          <a:p>
            <a:r>
              <a:rPr lang="en-US" dirty="0" smtClean="0"/>
              <a:t>ELI N</a:t>
            </a:r>
            <a:endParaRPr lang="en-US" dirty="0"/>
          </a:p>
        </p:txBody>
      </p:sp>
      <p:grpSp>
        <p:nvGrpSpPr>
          <p:cNvPr id="24" name="Group 23"/>
          <p:cNvGrpSpPr/>
          <p:nvPr/>
        </p:nvGrpSpPr>
        <p:grpSpPr>
          <a:xfrm>
            <a:off x="3623232" y="5242560"/>
            <a:ext cx="114300" cy="487680"/>
            <a:chOff x="5867400" y="5245100"/>
            <a:chExt cx="1206500" cy="487680"/>
          </a:xfrm>
        </p:grpSpPr>
        <p:sp>
          <p:nvSpPr>
            <p:cNvPr id="25" name="Minus 24"/>
            <p:cNvSpPr/>
            <p:nvPr/>
          </p:nvSpPr>
          <p:spPr>
            <a:xfrm>
              <a:off x="5867400" y="5245100"/>
              <a:ext cx="1206500" cy="182880"/>
            </a:xfrm>
            <a:prstGeom prst="mathMin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6" name="Minus 25"/>
            <p:cNvSpPr/>
            <p:nvPr/>
          </p:nvSpPr>
          <p:spPr>
            <a:xfrm>
              <a:off x="5867400" y="5336540"/>
              <a:ext cx="1206500" cy="228600"/>
            </a:xfrm>
            <a:prstGeom prst="mathMin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7" name="Minus 26"/>
            <p:cNvSpPr/>
            <p:nvPr/>
          </p:nvSpPr>
          <p:spPr>
            <a:xfrm>
              <a:off x="5867400" y="5458460"/>
              <a:ext cx="1206500" cy="274320"/>
            </a:xfrm>
            <a:prstGeom prst="mathMinu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sp>
        <p:nvSpPr>
          <p:cNvPr id="28" name="TextBox 27"/>
          <p:cNvSpPr txBox="1"/>
          <p:nvPr/>
        </p:nvSpPr>
        <p:spPr>
          <a:xfrm>
            <a:off x="4493709" y="3959981"/>
            <a:ext cx="2282997" cy="369332"/>
          </a:xfrm>
          <a:prstGeom prst="rect">
            <a:avLst/>
          </a:prstGeom>
          <a:noFill/>
        </p:spPr>
        <p:txBody>
          <a:bodyPr wrap="none" rtlCol="0">
            <a:spAutoFit/>
          </a:bodyPr>
          <a:lstStyle/>
          <a:p>
            <a:r>
              <a:rPr lang="en-US" dirty="0" smtClean="0"/>
              <a:t>RTCP Extended Report</a:t>
            </a:r>
            <a:endParaRPr lang="en-US" dirty="0"/>
          </a:p>
        </p:txBody>
      </p:sp>
      <p:sp>
        <p:nvSpPr>
          <p:cNvPr id="35" name="Striped Right Arrow 34"/>
          <p:cNvSpPr/>
          <p:nvPr/>
        </p:nvSpPr>
        <p:spPr>
          <a:xfrm rot="16200000">
            <a:off x="2097159" y="4983914"/>
            <a:ext cx="1910079" cy="400449"/>
          </a:xfrm>
          <a:prstGeom prst="striped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36" name="TextBox 35"/>
          <p:cNvSpPr txBox="1"/>
          <p:nvPr/>
        </p:nvSpPr>
        <p:spPr>
          <a:xfrm>
            <a:off x="628650" y="4229099"/>
            <a:ext cx="2010797" cy="2308324"/>
          </a:xfrm>
          <a:prstGeom prst="rect">
            <a:avLst/>
          </a:prstGeom>
          <a:noFill/>
        </p:spPr>
        <p:txBody>
          <a:bodyPr wrap="square" rtlCol="0">
            <a:spAutoFit/>
          </a:bodyPr>
          <a:lstStyle/>
          <a:p>
            <a:r>
              <a:rPr lang="en-US" u="sng" dirty="0" smtClean="0"/>
              <a:t>An example usage:</a:t>
            </a:r>
          </a:p>
          <a:p>
            <a:r>
              <a:rPr lang="en-US" dirty="0" smtClean="0"/>
              <a:t>Sort the reported ELIs to find the 5% worst performing RTP endpoints, which might need further treatments.</a:t>
            </a:r>
          </a:p>
          <a:p>
            <a:endParaRPr lang="en-US" dirty="0"/>
          </a:p>
        </p:txBody>
      </p:sp>
      <p:sp>
        <p:nvSpPr>
          <p:cNvPr id="38" name="Slide Number Placeholder 37"/>
          <p:cNvSpPr>
            <a:spLocks noGrp="1"/>
          </p:cNvSpPr>
          <p:nvPr>
            <p:ph type="sldNum" sz="quarter" idx="12"/>
          </p:nvPr>
        </p:nvSpPr>
        <p:spPr/>
        <p:txBody>
          <a:bodyPr/>
          <a:lstStyle/>
          <a:p>
            <a:fld id="{74E354B7-C7B3-4C8C-A36A-E3E7DA253BC8}" type="slidenum">
              <a:rPr lang="en-US" smtClean="0"/>
              <a:t>3</a:t>
            </a:fld>
            <a:endParaRPr lang="en-US" dirty="0"/>
          </a:p>
        </p:txBody>
      </p:sp>
    </p:spTree>
    <p:extLst>
      <p:ext uri="{BB962C8B-B14F-4D97-AF65-F5344CB8AC3E}">
        <p14:creationId xmlns:p14="http://schemas.microsoft.com/office/powerpoint/2010/main" val="2151526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4796"/>
            <a:ext cx="7886700" cy="1325563"/>
          </a:xfrm>
        </p:spPr>
        <p:txBody>
          <a:bodyPr/>
          <a:lstStyle/>
          <a:p>
            <a:r>
              <a:rPr lang="en-US" dirty="0" smtClean="0"/>
              <a:t>The Model for Calculating ELI</a:t>
            </a:r>
            <a:endParaRPr lang="en-US" dirty="0">
              <a:solidFill>
                <a:srgbClr val="FF0000"/>
              </a:solidFill>
            </a:endParaRPr>
          </a:p>
        </p:txBody>
      </p:sp>
      <p:sp>
        <p:nvSpPr>
          <p:cNvPr id="3" name="Content Placeholder 2"/>
          <p:cNvSpPr>
            <a:spLocks noGrp="1"/>
          </p:cNvSpPr>
          <p:nvPr>
            <p:ph idx="1"/>
          </p:nvPr>
        </p:nvSpPr>
        <p:spPr>
          <a:xfrm>
            <a:off x="546100" y="1103054"/>
            <a:ext cx="7886700" cy="1899634"/>
          </a:xfrm>
        </p:spPr>
        <p:txBody>
          <a:bodyPr>
            <a:normAutofit fontScale="70000" lnSpcReduction="20000"/>
          </a:bodyPr>
          <a:lstStyle/>
          <a:p>
            <a:r>
              <a:rPr lang="en-US" dirty="0"/>
              <a:t>Effective Loss Index </a:t>
            </a:r>
            <a:r>
              <a:rPr lang="en-US" dirty="0" smtClean="0"/>
              <a:t>(ELI) </a:t>
            </a:r>
            <a:r>
              <a:rPr lang="en-US" dirty="0"/>
              <a:t>assumes a model that </a:t>
            </a:r>
            <a:endParaRPr lang="en-US" dirty="0" smtClean="0"/>
          </a:p>
          <a:p>
            <a:pPr lvl="1"/>
            <a:r>
              <a:rPr lang="en-US" sz="2600" dirty="0"/>
              <a:t>An RTP endpoint is thought to process received data streaming </a:t>
            </a:r>
            <a:r>
              <a:rPr lang="en-US" sz="2600" dirty="0" smtClean="0"/>
              <a:t>packets;</a:t>
            </a:r>
            <a:endParaRPr lang="en-US" sz="2600" dirty="0"/>
          </a:p>
          <a:p>
            <a:pPr lvl="1"/>
            <a:r>
              <a:rPr lang="en-US" sz="2600" dirty="0" smtClean="0"/>
              <a:t>loss </a:t>
            </a:r>
            <a:r>
              <a:rPr lang="en-US" sz="2600" dirty="0"/>
              <a:t>repair </a:t>
            </a:r>
            <a:r>
              <a:rPr lang="en-US" sz="2600" dirty="0" smtClean="0"/>
              <a:t>methods</a:t>
            </a:r>
            <a:r>
              <a:rPr lang="en-US" sz="2600" dirty="0" smtClean="0"/>
              <a:t> </a:t>
            </a:r>
            <a:r>
              <a:rPr lang="en-US" sz="2600" dirty="0" smtClean="0"/>
              <a:t>are applied on RTP packets chunk by chunk, each chunk is equal in size;</a:t>
            </a:r>
          </a:p>
          <a:p>
            <a:pPr lvl="1"/>
            <a:r>
              <a:rPr lang="en-US" sz="2600" dirty="0" smtClean="0"/>
              <a:t>For each </a:t>
            </a:r>
            <a:r>
              <a:rPr lang="en-US" sz="2600" dirty="0"/>
              <a:t>chunk, if there is still some unrecoverable loss after having applied the loss repair mechanism, then the repair mechanism are deemed as ineffective. The ineffectiveness value is denoted by Effective Loss Factor (ELF)</a:t>
            </a:r>
          </a:p>
        </p:txBody>
      </p:sp>
      <p:sp>
        <p:nvSpPr>
          <p:cNvPr id="4" name="TextBox 3"/>
          <p:cNvSpPr txBox="1"/>
          <p:nvPr/>
        </p:nvSpPr>
        <p:spPr>
          <a:xfrm>
            <a:off x="1566332" y="3002688"/>
            <a:ext cx="6866468" cy="1754326"/>
          </a:xfrm>
          <a:prstGeom prst="rect">
            <a:avLst/>
          </a:prstGeom>
          <a:noFill/>
        </p:spPr>
        <p:txBody>
          <a:bodyPr wrap="square" rtlCol="0">
            <a:spAutoFit/>
          </a:bodyPr>
          <a:lstStyle/>
          <a:p>
            <a:r>
              <a:rPr lang="en-US" dirty="0" smtClean="0">
                <a:latin typeface="Courier New" panose="02070309020205020404" pitchFamily="49" charset="0"/>
                <a:cs typeface="Courier New" panose="02070309020205020404" pitchFamily="49" charset="0"/>
              </a:rPr>
              <a:t>if </a:t>
            </a:r>
            <a:r>
              <a:rPr lang="en-US" dirty="0" smtClean="0">
                <a:latin typeface="Courier New" panose="02070309020205020404" pitchFamily="49" charset="0"/>
                <a:cs typeface="Courier New" panose="02070309020205020404" pitchFamily="49" charset="0"/>
              </a:rPr>
              <a:t>Total Loss with loss repair method applied </a:t>
            </a:r>
            <a:r>
              <a:rPr lang="en-US" dirty="0">
                <a:latin typeface="Courier New" panose="02070309020205020404" pitchFamily="49" charset="0"/>
                <a:cs typeface="Courier New" panose="02070309020205020404" pitchFamily="49" charset="0"/>
              </a:rPr>
              <a:t>&gt; Effective Loss Threshold</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Effective </a:t>
            </a:r>
            <a:r>
              <a:rPr lang="en-US" dirty="0" smtClean="0">
                <a:latin typeface="Courier New" panose="02070309020205020404" pitchFamily="49" charset="0"/>
                <a:cs typeface="Courier New" panose="02070309020205020404" pitchFamily="49" charset="0"/>
              </a:rPr>
              <a:t>Loss </a:t>
            </a:r>
            <a:r>
              <a:rPr lang="en-US" dirty="0" smtClean="0">
                <a:latin typeface="Courier New" panose="02070309020205020404" pitchFamily="49" charset="0"/>
                <a:cs typeface="Courier New" panose="02070309020205020404" pitchFamily="49" charset="0"/>
              </a:rPr>
              <a:t>Factor (ELF) </a:t>
            </a:r>
            <a:r>
              <a:rPr lang="en-US" dirty="0">
                <a:latin typeface="Courier New" panose="02070309020205020404" pitchFamily="49" charset="0"/>
                <a:cs typeface="Courier New" panose="02070309020205020404" pitchFamily="49" charset="0"/>
              </a:rPr>
              <a:t>= 1</a:t>
            </a:r>
          </a:p>
          <a:p>
            <a:r>
              <a:rPr lang="en-US" dirty="0" smtClean="0">
                <a:latin typeface="Courier New" panose="02070309020205020404" pitchFamily="49" charset="0"/>
                <a:cs typeface="Courier New" panose="02070309020205020404" pitchFamily="49" charset="0"/>
              </a:rPr>
              <a:t>else</a:t>
            </a:r>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Effective </a:t>
            </a:r>
            <a:r>
              <a:rPr lang="en-US" dirty="0">
                <a:latin typeface="Courier New" panose="02070309020205020404" pitchFamily="49" charset="0"/>
                <a:cs typeface="Courier New" panose="02070309020205020404" pitchFamily="49" charset="0"/>
              </a:rPr>
              <a:t>Loss Factor (ELF) </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0</a:t>
            </a:r>
          </a:p>
          <a:p>
            <a:r>
              <a:rPr lang="en-US" dirty="0" smtClean="0">
                <a:latin typeface="Courier New" panose="02070309020205020404" pitchFamily="49" charset="0"/>
                <a:cs typeface="Courier New" panose="02070309020205020404" pitchFamily="49" charset="0"/>
              </a:rPr>
              <a:t>endif</a:t>
            </a:r>
            <a:endParaRPr lang="en-US" dirty="0">
              <a:latin typeface="Courier New" panose="02070309020205020404" pitchFamily="49" charset="0"/>
              <a:cs typeface="Courier New" panose="02070309020205020404" pitchFamily="49" charset="0"/>
            </a:endParaRPr>
          </a:p>
        </p:txBody>
      </p:sp>
      <p:sp>
        <p:nvSpPr>
          <p:cNvPr id="5" name="Content Placeholder 2"/>
          <p:cNvSpPr txBox="1">
            <a:spLocks/>
          </p:cNvSpPr>
          <p:nvPr/>
        </p:nvSpPr>
        <p:spPr>
          <a:xfrm>
            <a:off x="628650" y="4704610"/>
            <a:ext cx="7886700" cy="4514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smtClean="0"/>
              <a:t>For N chunks</a:t>
            </a:r>
            <a:endParaRPr lang="en-US" dirty="0"/>
          </a:p>
        </p:txBody>
      </p:sp>
      <p:sp>
        <p:nvSpPr>
          <p:cNvPr id="6" name="TextBox 5"/>
          <p:cNvSpPr txBox="1"/>
          <p:nvPr/>
        </p:nvSpPr>
        <p:spPr>
          <a:xfrm>
            <a:off x="1566332" y="5188295"/>
            <a:ext cx="6155267"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ELF(1</a:t>
            </a:r>
            <a:r>
              <a:rPr lang="en-US" dirty="0">
                <a:latin typeface="Courier New" panose="02070309020205020404" pitchFamily="49" charset="0"/>
                <a:cs typeface="Courier New" panose="02070309020205020404" pitchFamily="49" charset="0"/>
              </a:rPr>
              <a:t>)+ELF(2)+ ...+ELF(N)</a:t>
            </a:r>
          </a:p>
          <a:p>
            <a:r>
              <a:rPr lang="en-US" dirty="0" smtClean="0">
                <a:latin typeface="Courier New" panose="02070309020205020404" pitchFamily="49" charset="0"/>
                <a:cs typeface="Courier New" panose="02070309020205020404" pitchFamily="49" charset="0"/>
              </a:rPr>
              <a:t>ELI =  ---------------------------- </a:t>
            </a:r>
            <a:r>
              <a:rPr lang="en-US" dirty="0">
                <a:latin typeface="Courier New" panose="02070309020205020404" pitchFamily="49" charset="0"/>
                <a:cs typeface="Courier New" panose="02070309020205020404" pitchFamily="49" charset="0"/>
              </a:rPr>
              <a:t>x 10000</a:t>
            </a:r>
          </a:p>
          <a:p>
            <a:r>
              <a:rPr lang="en-US" dirty="0" smtClean="0">
                <a:latin typeface="Courier New" panose="02070309020205020404" pitchFamily="49" charset="0"/>
                <a:cs typeface="Courier New" panose="02070309020205020404" pitchFamily="49" charset="0"/>
              </a:rPr>
              <a:t>                      N</a:t>
            </a:r>
            <a:endParaRPr lang="en-US" dirty="0">
              <a:latin typeface="Courier New" panose="02070309020205020404" pitchFamily="49" charset="0"/>
              <a:cs typeface="Courier New" panose="02070309020205020404" pitchFamily="49" charset="0"/>
            </a:endParaRPr>
          </a:p>
        </p:txBody>
      </p:sp>
      <p:sp>
        <p:nvSpPr>
          <p:cNvPr id="7" name="Slide Number Placeholder 6"/>
          <p:cNvSpPr>
            <a:spLocks noGrp="1"/>
          </p:cNvSpPr>
          <p:nvPr>
            <p:ph type="sldNum" sz="quarter" idx="12"/>
          </p:nvPr>
        </p:nvSpPr>
        <p:spPr/>
        <p:txBody>
          <a:bodyPr/>
          <a:lstStyle/>
          <a:p>
            <a:fld id="{74E354B7-C7B3-4C8C-A36A-E3E7DA253BC8}" type="slidenum">
              <a:rPr lang="en-US" smtClean="0"/>
              <a:t>4</a:t>
            </a:fld>
            <a:endParaRPr lang="en-US" dirty="0"/>
          </a:p>
        </p:txBody>
      </p:sp>
    </p:spTree>
    <p:extLst>
      <p:ext uri="{BB962C8B-B14F-4D97-AF65-F5344CB8AC3E}">
        <p14:creationId xmlns:p14="http://schemas.microsoft.com/office/powerpoint/2010/main" val="3090013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Simplified Example</a:t>
            </a:r>
            <a:endParaRPr lang="en-US" dirty="0"/>
          </a:p>
        </p:txBody>
      </p:sp>
      <p:sp>
        <p:nvSpPr>
          <p:cNvPr id="4" name="TextBox 3"/>
          <p:cNvSpPr txBox="1"/>
          <p:nvPr/>
        </p:nvSpPr>
        <p:spPr>
          <a:xfrm>
            <a:off x="628650" y="1690689"/>
            <a:ext cx="7668683" cy="4801314"/>
          </a:xfrm>
          <a:prstGeom prst="rect">
            <a:avLst/>
          </a:prstGeom>
          <a:noFill/>
        </p:spPr>
        <p:txBody>
          <a:bodyPr wrap="square" rtlCol="0">
            <a:spAutoFit/>
          </a:bodyPr>
          <a:lstStyle/>
          <a:p>
            <a:r>
              <a:rPr lang="en-US" b="1" dirty="0" smtClean="0">
                <a:latin typeface="Courier New" panose="02070309020205020404" pitchFamily="49" charset="0"/>
                <a:cs typeface="Courier New" panose="02070309020205020404" pitchFamily="49" charset="0"/>
              </a:rPr>
              <a:t>Assume that</a:t>
            </a:r>
          </a:p>
          <a:p>
            <a:pPr marL="285750" indent="-285750">
              <a:buFont typeface="Arial" panose="020B0604020202020204" pitchFamily="34" charset="0"/>
              <a:buChar char="•"/>
            </a:pPr>
            <a:r>
              <a:rPr lang="en-US" b="1" dirty="0" smtClean="0">
                <a:latin typeface="Courier New" panose="02070309020205020404" pitchFamily="49" charset="0"/>
                <a:cs typeface="Courier New" panose="02070309020205020404" pitchFamily="49" charset="0"/>
              </a:rPr>
              <a:t>Chunk Size </a:t>
            </a:r>
            <a:r>
              <a:rPr lang="en-US" dirty="0" smtClean="0">
                <a:latin typeface="Courier New" panose="02070309020205020404" pitchFamily="49" charset="0"/>
                <a:cs typeface="Courier New" panose="02070309020205020404" pitchFamily="49" charset="0"/>
              </a:rPr>
              <a:t>= 3 (in packets)</a:t>
            </a:r>
          </a:p>
          <a:p>
            <a:pPr marL="285750" indent="-285750">
              <a:buFont typeface="Arial" panose="020B0604020202020204" pitchFamily="34" charset="0"/>
              <a:buChar char="•"/>
            </a:pPr>
            <a:r>
              <a:rPr lang="en-US" b="1" dirty="0">
                <a:latin typeface="Courier New" panose="02070309020205020404" pitchFamily="49" charset="0"/>
                <a:cs typeface="Courier New" panose="02070309020205020404" pitchFamily="49" charset="0"/>
              </a:rPr>
              <a:t>Effective Loss </a:t>
            </a:r>
            <a:r>
              <a:rPr lang="en-US" b="1" dirty="0" smtClean="0">
                <a:latin typeface="Courier New" panose="02070309020205020404" pitchFamily="49" charset="0"/>
                <a:cs typeface="Courier New" panose="02070309020205020404" pitchFamily="49" charset="0"/>
              </a:rPr>
              <a:t>Threshold </a:t>
            </a:r>
            <a:r>
              <a:rPr lang="en-US" dirty="0" smtClean="0">
                <a:latin typeface="Courier New" panose="02070309020205020404" pitchFamily="49" charset="0"/>
                <a:cs typeface="Courier New" panose="02070309020205020404" pitchFamily="49" charset="0"/>
              </a:rPr>
              <a:t>= 1 </a:t>
            </a:r>
            <a:r>
              <a:rPr lang="en-US" dirty="0">
                <a:latin typeface="Courier New" panose="02070309020205020404" pitchFamily="49" charset="0"/>
                <a:cs typeface="Courier New" panose="02070309020205020404" pitchFamily="49" charset="0"/>
              </a:rPr>
              <a:t>(in packets</a:t>
            </a:r>
            <a:r>
              <a:rPr lang="en-US" dirty="0" smtClean="0">
                <a:latin typeface="Courier New" panose="02070309020205020404" pitchFamily="49" charset="0"/>
                <a:cs typeface="Courier New" panose="02070309020205020404" pitchFamily="49" charset="0"/>
              </a:rPr>
              <a:t>)</a:t>
            </a:r>
          </a:p>
          <a:p>
            <a:pPr marL="285750" indent="-285750">
              <a:buFont typeface="Arial" panose="020B0604020202020204" pitchFamily="34" charset="0"/>
              <a:buChar char="•"/>
            </a:pPr>
            <a:r>
              <a:rPr lang="en-US" dirty="0" smtClean="0">
                <a:latin typeface="Courier New" panose="02070309020205020404" pitchFamily="49" charset="0"/>
                <a:cs typeface="Courier New" panose="02070309020205020404" pitchFamily="49" charset="0"/>
              </a:rPr>
              <a:t>The number of chunks =3</a:t>
            </a:r>
            <a:endParaRPr lang="en-US" dirty="0">
              <a:latin typeface="Courier New" panose="02070309020205020404" pitchFamily="49" charset="0"/>
              <a:cs typeface="Courier New" panose="02070309020205020404" pitchFamily="49" charset="0"/>
            </a:endParaRPr>
          </a:p>
          <a:p>
            <a:endParaRPr lang="en-US" dirty="0" smtClean="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Chunks of      Post-Repair    </a:t>
            </a:r>
            <a:r>
              <a:rPr lang="en-US" dirty="0">
                <a:latin typeface="Courier New" panose="02070309020205020404" pitchFamily="49" charset="0"/>
                <a:cs typeface="Courier New" panose="02070309020205020404" pitchFamily="49" charset="0"/>
              </a:rPr>
              <a:t>Effective</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RTP Packets   </a:t>
            </a:r>
            <a:r>
              <a:rPr lang="en-US" dirty="0">
                <a:latin typeface="Courier New" panose="02070309020205020404" pitchFamily="49" charset="0"/>
                <a:cs typeface="Courier New" panose="02070309020205020404" pitchFamily="49" charset="0"/>
              </a:rPr>
              <a:t>Loss           Loss Factor</a:t>
            </a:r>
          </a:p>
          <a:p>
            <a:r>
              <a:rPr lang="en-US" dirty="0" smtClean="0">
                <a:latin typeface="Courier New" panose="02070309020205020404" pitchFamily="49" charset="0"/>
                <a:cs typeface="Courier New" panose="02070309020205020404" pitchFamily="49" charset="0"/>
              </a:rPr>
              <a:t> | </a:t>
            </a:r>
            <a:r>
              <a:rPr lang="en-US" dirty="0">
                <a:latin typeface="Courier New" panose="02070309020205020404" pitchFamily="49" charset="0"/>
                <a:cs typeface="Courier New" panose="02070309020205020404" pitchFamily="49" charset="0"/>
              </a:rPr>
              <a:t>1 2 3 |   </a:t>
            </a:r>
            <a:r>
              <a:rPr lang="en-US" dirty="0" smtClean="0">
                <a:latin typeface="Courier New" panose="02070309020205020404" pitchFamily="49" charset="0"/>
                <a:cs typeface="Courier New" panose="02070309020205020404" pitchFamily="49" charset="0"/>
              </a:rPr>
              <a:t>	  2</a:t>
            </a:r>
            <a:r>
              <a:rPr lang="en-US" dirty="0">
                <a:latin typeface="Courier New" panose="02070309020205020404" pitchFamily="49" charset="0"/>
                <a:cs typeface="Courier New" panose="02070309020205020404" pitchFamily="49" charset="0"/>
              </a:rPr>
              <a:t>, 3           1</a:t>
            </a:r>
          </a:p>
          <a:p>
            <a:r>
              <a:rPr lang="en-US" dirty="0" smtClean="0">
                <a:latin typeface="Courier New" panose="02070309020205020404" pitchFamily="49" charset="0"/>
                <a:cs typeface="Courier New" panose="02070309020205020404" pitchFamily="49" charset="0"/>
              </a:rPr>
              <a:t> | </a:t>
            </a:r>
            <a:r>
              <a:rPr lang="en-US" dirty="0">
                <a:latin typeface="Courier New" panose="02070309020205020404" pitchFamily="49" charset="0"/>
                <a:cs typeface="Courier New" panose="02070309020205020404" pitchFamily="49" charset="0"/>
              </a:rPr>
              <a:t>4 5 6 |   </a:t>
            </a:r>
            <a:r>
              <a:rPr lang="en-US" dirty="0" smtClean="0">
                <a:latin typeface="Courier New" panose="02070309020205020404" pitchFamily="49" charset="0"/>
                <a:cs typeface="Courier New" panose="02070309020205020404" pitchFamily="49" charset="0"/>
              </a:rPr>
              <a:t>	  5              </a:t>
            </a:r>
            <a:r>
              <a:rPr lang="en-US" dirty="0">
                <a:latin typeface="Courier New" panose="02070309020205020404" pitchFamily="49" charset="0"/>
                <a:cs typeface="Courier New" panose="02070309020205020404" pitchFamily="49" charset="0"/>
              </a:rPr>
              <a:t>0</a:t>
            </a:r>
          </a:p>
          <a:p>
            <a:r>
              <a:rPr lang="en-US" dirty="0" smtClean="0">
                <a:latin typeface="Courier New" panose="02070309020205020404" pitchFamily="49" charset="0"/>
                <a:cs typeface="Courier New" panose="02070309020205020404" pitchFamily="49" charset="0"/>
              </a:rPr>
              <a:t> | </a:t>
            </a:r>
            <a:r>
              <a:rPr lang="en-US" dirty="0">
                <a:latin typeface="Courier New" panose="02070309020205020404" pitchFamily="49" charset="0"/>
                <a:cs typeface="Courier New" panose="02070309020205020404" pitchFamily="49" charset="0"/>
              </a:rPr>
              <a:t>7 8 9 |   </a:t>
            </a:r>
            <a:r>
              <a:rPr lang="en-US" dirty="0" smtClean="0">
                <a:latin typeface="Courier New" panose="02070309020205020404" pitchFamily="49" charset="0"/>
                <a:cs typeface="Courier New" panose="02070309020205020404" pitchFamily="49" charset="0"/>
              </a:rPr>
              <a:t>	  7              </a:t>
            </a:r>
            <a:r>
              <a:rPr lang="en-US" dirty="0">
                <a:latin typeface="Courier New" panose="02070309020205020404" pitchFamily="49" charset="0"/>
                <a:cs typeface="Courier New" panose="02070309020205020404" pitchFamily="49" charset="0"/>
              </a:rPr>
              <a:t>0</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1 + 0 + 0</a:t>
            </a:r>
          </a:p>
          <a:p>
            <a:r>
              <a:rPr lang="en-US" dirty="0" smtClean="0">
                <a:latin typeface="Courier New" panose="02070309020205020404" pitchFamily="49" charset="0"/>
                <a:cs typeface="Courier New" panose="02070309020205020404" pitchFamily="49" charset="0"/>
              </a:rPr>
              <a:t>Effective Loss Index = </a:t>
            </a:r>
            <a:r>
              <a:rPr lang="en-US" dirty="0">
                <a:latin typeface="Courier New" panose="02070309020205020404" pitchFamily="49" charset="0"/>
                <a:cs typeface="Courier New" panose="02070309020205020404" pitchFamily="49" charset="0"/>
              </a:rPr>
              <a:t>----------- x </a:t>
            </a:r>
            <a:r>
              <a:rPr lang="en-US" b="1" dirty="0">
                <a:latin typeface="Courier New" panose="02070309020205020404" pitchFamily="49" charset="0"/>
                <a:cs typeface="Courier New" panose="02070309020205020404" pitchFamily="49" charset="0"/>
              </a:rPr>
              <a:t>10000</a:t>
            </a:r>
            <a:r>
              <a:rPr lang="en-US" dirty="0">
                <a:latin typeface="Courier New" panose="02070309020205020404" pitchFamily="49" charset="0"/>
                <a:cs typeface="Courier New" panose="02070309020205020404" pitchFamily="49" charset="0"/>
              </a:rPr>
              <a:t> = 3333</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3</a:t>
            </a:r>
          </a:p>
          <a:p>
            <a:endParaRPr lang="en-US" dirty="0">
              <a:latin typeface="Courier New" panose="02070309020205020404" pitchFamily="49" charset="0"/>
              <a:cs typeface="Courier New" panose="02070309020205020404" pitchFamily="49" charset="0"/>
            </a:endParaRPr>
          </a:p>
          <a:p>
            <a:r>
              <a:rPr lang="en-US" b="1" dirty="0" smtClean="0">
                <a:latin typeface="Courier New" panose="02070309020205020404" pitchFamily="49" charset="0"/>
                <a:cs typeface="Courier New" panose="02070309020205020404" pitchFamily="49" charset="0"/>
              </a:rPr>
              <a:t>10000 </a:t>
            </a:r>
            <a:r>
              <a:rPr lang="en-US" dirty="0" smtClean="0">
                <a:latin typeface="Courier New" panose="02070309020205020404" pitchFamily="49" charset="0"/>
                <a:cs typeface="Courier New" panose="02070309020205020404" pitchFamily="49" charset="0"/>
              </a:rPr>
              <a:t>is selected to be the multiplier that turns the result into an integer.</a:t>
            </a:r>
            <a:endParaRPr lang="en-US" dirty="0">
              <a:latin typeface="Courier New" panose="02070309020205020404" pitchFamily="49" charset="0"/>
              <a:cs typeface="Courier New" panose="02070309020205020404" pitchFamily="49" charset="0"/>
            </a:endParaRPr>
          </a:p>
        </p:txBody>
      </p:sp>
      <p:sp>
        <p:nvSpPr>
          <p:cNvPr id="5" name="Slide Number Placeholder 4"/>
          <p:cNvSpPr>
            <a:spLocks noGrp="1"/>
          </p:cNvSpPr>
          <p:nvPr>
            <p:ph type="sldNum" sz="quarter" idx="12"/>
          </p:nvPr>
        </p:nvSpPr>
        <p:spPr/>
        <p:txBody>
          <a:bodyPr/>
          <a:lstStyle/>
          <a:p>
            <a:fld id="{74E354B7-C7B3-4C8C-A36A-E3E7DA253BC8}" type="slidenum">
              <a:rPr lang="en-US" smtClean="0"/>
              <a:t>5</a:t>
            </a:fld>
            <a:endParaRPr lang="en-US" dirty="0"/>
          </a:p>
        </p:txBody>
      </p:sp>
    </p:spTree>
    <p:extLst>
      <p:ext uri="{BB962C8B-B14F-4D97-AF65-F5344CB8AC3E}">
        <p14:creationId xmlns:p14="http://schemas.microsoft.com/office/powerpoint/2010/main" val="180096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XR Block</a:t>
            </a:r>
            <a:endParaRPr lang="en-US" dirty="0"/>
          </a:p>
        </p:txBody>
      </p:sp>
      <p:sp>
        <p:nvSpPr>
          <p:cNvPr id="4" name="TextBox 3"/>
          <p:cNvSpPr txBox="1"/>
          <p:nvPr/>
        </p:nvSpPr>
        <p:spPr>
          <a:xfrm>
            <a:off x="386291" y="1873995"/>
            <a:ext cx="8371417" cy="2308324"/>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0               1               2               3               4</a:t>
            </a:r>
          </a:p>
          <a:p>
            <a:r>
              <a:rPr lang="en-US" sz="1600" dirty="0">
                <a:latin typeface="Courier New" panose="02070309020205020404" pitchFamily="49" charset="0"/>
                <a:cs typeface="Courier New" panose="02070309020205020404" pitchFamily="49" charset="0"/>
              </a:rPr>
              <a:t>0 1 2 3 4 5 6 7 0 1 2 3 4 5 6 7 0 1 2 3 4 5 6 7 0 1 2 3 4 5 6 7 0</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BT=TBD    |   Reserved    |      Block length = 3         |</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SSRC of Source                          |</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b="1" dirty="0">
                <a:latin typeface="Courier New" panose="02070309020205020404" pitchFamily="49" charset="0"/>
                <a:cs typeface="Courier New" panose="02070309020205020404" pitchFamily="49" charset="0"/>
              </a:rPr>
              <a:t>Effective Loss Index       </a:t>
            </a:r>
            <a:r>
              <a:rPr lang="en-US" sz="1600" dirty="0">
                <a:latin typeface="Courier New" panose="02070309020205020404" pitchFamily="49" charset="0"/>
                <a:cs typeface="Courier New" panose="02070309020205020404" pitchFamily="49" charset="0"/>
              </a:rPr>
              <a:t>|          Padding              |</a:t>
            </a:r>
          </a:p>
          <a:p>
            <a:r>
              <a:rPr lang="en-US" sz="1600" dirty="0">
                <a:latin typeface="Courier New" panose="02070309020205020404" pitchFamily="49" charset="0"/>
                <a:cs typeface="Courier New" panose="02070309020205020404" pitchFamily="49" charset="0"/>
              </a:rPr>
              <a:t>+-+-+-+-+-+-+-+-+-+-+-+-+-+-+-+-+-+-+-+-+-+-+-+-+-+-+-+-+-+-+-+-+</a:t>
            </a:r>
          </a:p>
        </p:txBody>
      </p:sp>
      <p:sp>
        <p:nvSpPr>
          <p:cNvPr id="6" name="Slide Number Placeholder 5"/>
          <p:cNvSpPr>
            <a:spLocks noGrp="1"/>
          </p:cNvSpPr>
          <p:nvPr>
            <p:ph type="sldNum" sz="quarter" idx="12"/>
          </p:nvPr>
        </p:nvSpPr>
        <p:spPr/>
        <p:txBody>
          <a:bodyPr/>
          <a:lstStyle/>
          <a:p>
            <a:fld id="{74E354B7-C7B3-4C8C-A36A-E3E7DA253BC8}" type="slidenum">
              <a:rPr lang="en-US" smtClean="0"/>
              <a:t>6</a:t>
            </a:fld>
            <a:endParaRPr lang="en-US" dirty="0"/>
          </a:p>
        </p:txBody>
      </p:sp>
      <p:sp>
        <p:nvSpPr>
          <p:cNvPr id="3" name="矩形 2"/>
          <p:cNvSpPr/>
          <p:nvPr/>
        </p:nvSpPr>
        <p:spPr>
          <a:xfrm>
            <a:off x="628649" y="4365625"/>
            <a:ext cx="7678223" cy="923330"/>
          </a:xfrm>
          <a:prstGeom prst="rect">
            <a:avLst/>
          </a:prstGeom>
        </p:spPr>
        <p:txBody>
          <a:bodyPr wrap="square">
            <a:spAutoFit/>
          </a:bodyPr>
          <a:lstStyle/>
          <a:p>
            <a:r>
              <a:rPr lang="en-US" altLang="zh-CN" b="1" dirty="0"/>
              <a:t>Effective Loss Index: </a:t>
            </a:r>
            <a:r>
              <a:rPr lang="en-US" altLang="zh-CN" dirty="0"/>
              <a:t>It is calculated by dividing Effective Loss factors over a sequence of consecutive </a:t>
            </a:r>
            <a:r>
              <a:rPr lang="en-US" altLang="zh-CN" dirty="0" smtClean="0"/>
              <a:t>chunks </a:t>
            </a:r>
            <a:r>
              <a:rPr lang="en-US" altLang="zh-CN" dirty="0"/>
              <a:t>of RTP packets by the number of consecutive </a:t>
            </a:r>
            <a:r>
              <a:rPr lang="en-US" altLang="zh-CN" dirty="0" smtClean="0"/>
              <a:t>chunks.</a:t>
            </a:r>
            <a:endParaRPr lang="zh-CN" altLang="en-US" dirty="0"/>
          </a:p>
        </p:txBody>
      </p:sp>
    </p:spTree>
    <p:extLst>
      <p:ext uri="{BB962C8B-B14F-4D97-AF65-F5344CB8AC3E}">
        <p14:creationId xmlns:p14="http://schemas.microsoft.com/office/powerpoint/2010/main" val="1922016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SDP Attribute</a:t>
            </a:r>
            <a:endParaRPr lang="en-US" dirty="0"/>
          </a:p>
        </p:txBody>
      </p:sp>
      <p:sp>
        <p:nvSpPr>
          <p:cNvPr id="4" name="Slide Number Placeholder 3"/>
          <p:cNvSpPr>
            <a:spLocks noGrp="1"/>
          </p:cNvSpPr>
          <p:nvPr>
            <p:ph type="sldNum" sz="quarter" idx="12"/>
          </p:nvPr>
        </p:nvSpPr>
        <p:spPr/>
        <p:txBody>
          <a:bodyPr/>
          <a:lstStyle/>
          <a:p>
            <a:fld id="{74E354B7-C7B3-4C8C-A36A-E3E7DA253BC8}" type="slidenum">
              <a:rPr lang="en-US" smtClean="0"/>
              <a:t>7</a:t>
            </a:fld>
            <a:endParaRPr lang="en-US" dirty="0"/>
          </a:p>
        </p:txBody>
      </p:sp>
      <p:sp>
        <p:nvSpPr>
          <p:cNvPr id="5" name="TextBox 4"/>
          <p:cNvSpPr txBox="1"/>
          <p:nvPr/>
        </p:nvSpPr>
        <p:spPr>
          <a:xfrm>
            <a:off x="628650" y="1456267"/>
            <a:ext cx="7668683" cy="3416320"/>
          </a:xfrm>
          <a:prstGeom prst="rect">
            <a:avLst/>
          </a:prstGeom>
          <a:noFill/>
        </p:spPr>
        <p:txBody>
          <a:bodyPr wrap="square" rtlCol="0">
            <a:spAutoFit/>
          </a:bodyPr>
          <a:lstStyle/>
          <a:p>
            <a:r>
              <a:rPr lang="en-US" b="1" dirty="0" smtClean="0">
                <a:latin typeface="Courier New" panose="02070309020205020404" pitchFamily="49" charset="0"/>
                <a:cs typeface="Courier New" panose="02070309020205020404" pitchFamily="49" charset="0"/>
              </a:rPr>
              <a:t>ABNF Definitions:</a:t>
            </a:r>
            <a:endParaRPr lang="en-US" dirty="0" smtClean="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xr-format </a:t>
            </a:r>
            <a:r>
              <a:rPr lang="en-US" dirty="0">
                <a:latin typeface="Courier New" panose="02070309020205020404" pitchFamily="49" charset="0"/>
                <a:cs typeface="Courier New" panose="02070309020205020404" pitchFamily="49" charset="0"/>
              </a:rPr>
              <a:t>=/ xr-eli-block</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xr-eli-block = "effective-loss-index"</a:t>
            </a:r>
          </a:p>
          <a:p>
            <a:r>
              <a:rPr lang="en-US" dirty="0">
                <a:latin typeface="Courier New" panose="02070309020205020404" pitchFamily="49" charset="0"/>
                <a:cs typeface="Courier New" panose="02070309020205020404" pitchFamily="49" charset="0"/>
              </a:rPr>
              <a:t>               [ ":" </a:t>
            </a:r>
            <a:r>
              <a:rPr lang="en-US" dirty="0" smtClean="0">
                <a:latin typeface="Courier New" panose="02070309020205020404" pitchFamily="49" charset="0"/>
                <a:cs typeface="Courier New" panose="02070309020205020404" pitchFamily="49" charset="0"/>
              </a:rPr>
              <a:t>effective-loss-bulk-size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"&gt;" effective-loss-threshold]</a:t>
            </a:r>
          </a:p>
          <a:p>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effective-loss-bulk-size  </a:t>
            </a:r>
            <a:r>
              <a:rPr lang="en-US" dirty="0">
                <a:latin typeface="Courier New" panose="02070309020205020404" pitchFamily="49" charset="0"/>
                <a:cs typeface="Courier New" panose="02070309020205020404" pitchFamily="49" charset="0"/>
              </a:rPr>
              <a:t>= 1*DIGIT</a:t>
            </a:r>
          </a:p>
          <a:p>
            <a:r>
              <a:rPr lang="en-US" dirty="0">
                <a:latin typeface="Courier New" panose="02070309020205020404" pitchFamily="49" charset="0"/>
                <a:cs typeface="Courier New" panose="02070309020205020404" pitchFamily="49" charset="0"/>
              </a:rPr>
              <a:t>effective-loss-threshold   = 1*DIGIT</a:t>
            </a:r>
          </a:p>
          <a:p>
            <a:endParaRPr lang="en-US" dirty="0" smtClean="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DIGIT </a:t>
            </a:r>
            <a:r>
              <a:rPr lang="en-US" dirty="0">
                <a:latin typeface="Courier New" panose="02070309020205020404" pitchFamily="49" charset="0"/>
                <a:cs typeface="Courier New" panose="02070309020205020404" pitchFamily="49" charset="0"/>
              </a:rPr>
              <a:t>= %x30-39</a:t>
            </a:r>
          </a:p>
          <a:p>
            <a:endParaRPr lang="en-US" dirty="0">
              <a:latin typeface="Courier New" panose="02070309020205020404" pitchFamily="49" charset="0"/>
              <a:cs typeface="Courier New" panose="02070309020205020404" pitchFamily="49" charset="0"/>
            </a:endParaRPr>
          </a:p>
        </p:txBody>
      </p:sp>
      <p:sp>
        <p:nvSpPr>
          <p:cNvPr id="6" name="TextBox 5"/>
          <p:cNvSpPr txBox="1"/>
          <p:nvPr/>
        </p:nvSpPr>
        <p:spPr>
          <a:xfrm>
            <a:off x="628649" y="4842933"/>
            <a:ext cx="7668683" cy="1200329"/>
          </a:xfrm>
          <a:prstGeom prst="rect">
            <a:avLst/>
          </a:prstGeom>
          <a:noFill/>
        </p:spPr>
        <p:txBody>
          <a:bodyPr wrap="square" rtlCol="0">
            <a:spAutoFit/>
          </a:bodyPr>
          <a:lstStyle/>
          <a:p>
            <a:r>
              <a:rPr lang="en-US" b="1" dirty="0" smtClean="0">
                <a:latin typeface="Courier New" panose="02070309020205020404" pitchFamily="49" charset="0"/>
                <a:cs typeface="Courier New" panose="02070309020205020404" pitchFamily="49" charset="0"/>
              </a:rPr>
              <a:t>Examples:</a:t>
            </a:r>
          </a:p>
          <a:p>
            <a:r>
              <a:rPr lang="en-US" dirty="0" err="1" smtClean="0">
                <a:latin typeface="Courier New" panose="02070309020205020404" pitchFamily="49" charset="0"/>
                <a:cs typeface="Courier New" panose="02070309020205020404" pitchFamily="49" charset="0"/>
              </a:rPr>
              <a:t>xr</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eli</a:t>
            </a:r>
            <a:r>
              <a:rPr lang="en-US" dirty="0" smtClean="0">
                <a:latin typeface="Courier New" panose="02070309020205020404" pitchFamily="49" charset="0"/>
                <a:cs typeface="Courier New" panose="02070309020205020404" pitchFamily="49" charset="0"/>
              </a:rPr>
              <a:t>-block </a:t>
            </a:r>
            <a:r>
              <a:rPr lang="en-US" dirty="0">
                <a:latin typeface="Courier New" panose="02070309020205020404" pitchFamily="49" charset="0"/>
                <a:cs typeface="Courier New" panose="02070309020205020404" pitchFamily="49" charset="0"/>
              </a:rPr>
              <a:t>= "effective-loss-index" : "100" &gt; "2"</a:t>
            </a:r>
          </a:p>
          <a:p>
            <a:r>
              <a:rPr lang="en-US" dirty="0" err="1">
                <a:latin typeface="Courier New" panose="02070309020205020404" pitchFamily="49" charset="0"/>
                <a:cs typeface="Courier New" panose="02070309020205020404" pitchFamily="49" charset="0"/>
              </a:rPr>
              <a:t>xr</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eli</a:t>
            </a:r>
            <a:r>
              <a:rPr lang="en-US" dirty="0">
                <a:latin typeface="Courier New" panose="02070309020205020404" pitchFamily="49" charset="0"/>
                <a:cs typeface="Courier New" panose="02070309020205020404" pitchFamily="49" charset="0"/>
              </a:rPr>
              <a:t>-block = "effective-loss-index" : "100"</a:t>
            </a:r>
          </a:p>
          <a:p>
            <a:r>
              <a:rPr lang="en-US" dirty="0" err="1">
                <a:latin typeface="Courier New" panose="02070309020205020404" pitchFamily="49" charset="0"/>
                <a:cs typeface="Courier New" panose="02070309020205020404" pitchFamily="49" charset="0"/>
              </a:rPr>
              <a:t>xr</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eli</a:t>
            </a:r>
            <a:r>
              <a:rPr lang="en-US" dirty="0">
                <a:latin typeface="Courier New" panose="02070309020205020404" pitchFamily="49" charset="0"/>
                <a:cs typeface="Courier New" panose="02070309020205020404" pitchFamily="49" charset="0"/>
              </a:rPr>
              <a:t>-block = "effective-loss-index" &gt; "2"</a:t>
            </a:r>
          </a:p>
        </p:txBody>
      </p:sp>
    </p:spTree>
    <p:extLst>
      <p:ext uri="{BB962C8B-B14F-4D97-AF65-F5344CB8AC3E}">
        <p14:creationId xmlns:p14="http://schemas.microsoft.com/office/powerpoint/2010/main" val="1752485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Consideration on Effective Loss threshold and the number of chunks</a:t>
            </a:r>
            <a:endParaRPr lang="en-US" dirty="0"/>
          </a:p>
        </p:txBody>
      </p:sp>
      <p:sp>
        <p:nvSpPr>
          <p:cNvPr id="3" name="Content Placeholder 2"/>
          <p:cNvSpPr>
            <a:spLocks noGrp="1"/>
          </p:cNvSpPr>
          <p:nvPr>
            <p:ph idx="1"/>
          </p:nvPr>
        </p:nvSpPr>
        <p:spPr/>
        <p:txBody>
          <a:bodyPr>
            <a:normAutofit lnSpcReduction="10000"/>
          </a:bodyPr>
          <a:lstStyle/>
          <a:p>
            <a:r>
              <a:rPr lang="en-US" dirty="0" smtClean="0"/>
              <a:t>Effective </a:t>
            </a:r>
            <a:r>
              <a:rPr lang="en-US" dirty="0"/>
              <a:t>Loss </a:t>
            </a:r>
            <a:r>
              <a:rPr lang="en-US" dirty="0" smtClean="0"/>
              <a:t>Threshold: It can be signaled using SDP or other out-band mechanism. The </a:t>
            </a:r>
            <a:r>
              <a:rPr lang="en-US" altLang="zh-CN" dirty="0" smtClean="0"/>
              <a:t>value </a:t>
            </a:r>
            <a:r>
              <a:rPr lang="en-US" altLang="zh-CN" dirty="0"/>
              <a:t>of </a:t>
            </a:r>
            <a:r>
              <a:rPr lang="en-US" altLang="zh-CN" dirty="0" smtClean="0"/>
              <a:t>Effective Loss Threshold can be selected </a:t>
            </a:r>
            <a:r>
              <a:rPr lang="en-US" dirty="0" smtClean="0"/>
              <a:t>based on specific RTP </a:t>
            </a:r>
            <a:r>
              <a:rPr lang="en-US" dirty="0" smtClean="0"/>
              <a:t>applications, </a:t>
            </a:r>
            <a:r>
              <a:rPr lang="en-US" dirty="0" smtClean="0"/>
              <a:t>e.g., in FEC application case, the number of packets in FEC stream.</a:t>
            </a:r>
            <a:endParaRPr lang="en-US" dirty="0" smtClean="0"/>
          </a:p>
          <a:p>
            <a:endParaRPr lang="en-US" dirty="0" smtClean="0"/>
          </a:p>
          <a:p>
            <a:r>
              <a:rPr lang="en-US" dirty="0" smtClean="0"/>
              <a:t>Number of chunks: the </a:t>
            </a:r>
            <a:r>
              <a:rPr lang="en-US" dirty="0"/>
              <a:t>number of </a:t>
            </a:r>
            <a:r>
              <a:rPr lang="en-US" dirty="0" smtClean="0"/>
              <a:t>chunks against </a:t>
            </a:r>
            <a:r>
              <a:rPr lang="en-US" dirty="0"/>
              <a:t>which ELI is calculated should not be </a:t>
            </a:r>
            <a:r>
              <a:rPr lang="en-US" dirty="0" smtClean="0"/>
              <a:t>too </a:t>
            </a:r>
            <a:r>
              <a:rPr lang="en-US" dirty="0"/>
              <a:t>few, otherwise the result may be too biased</a:t>
            </a:r>
            <a:r>
              <a:rPr lang="en-US" dirty="0" smtClean="0"/>
              <a:t>. No recommended value for the number of chunks has been proposed in </a:t>
            </a:r>
            <a:r>
              <a:rPr lang="en-US" dirty="0"/>
              <a:t>this version of </a:t>
            </a:r>
            <a:r>
              <a:rPr lang="en-US" dirty="0" smtClean="0"/>
              <a:t>draft</a:t>
            </a:r>
            <a:r>
              <a:rPr lang="en-US" dirty="0"/>
              <a:t>.</a:t>
            </a:r>
          </a:p>
        </p:txBody>
      </p:sp>
      <p:sp>
        <p:nvSpPr>
          <p:cNvPr id="4" name="Slide Number Placeholder 3"/>
          <p:cNvSpPr>
            <a:spLocks noGrp="1"/>
          </p:cNvSpPr>
          <p:nvPr>
            <p:ph type="sldNum" sz="quarter" idx="12"/>
          </p:nvPr>
        </p:nvSpPr>
        <p:spPr/>
        <p:txBody>
          <a:bodyPr/>
          <a:lstStyle/>
          <a:p>
            <a:fld id="{74E354B7-C7B3-4C8C-A36A-E3E7DA253BC8}" type="slidenum">
              <a:rPr lang="en-US" smtClean="0"/>
              <a:t>8</a:t>
            </a:fld>
            <a:endParaRPr lang="en-US"/>
          </a:p>
        </p:txBody>
      </p:sp>
    </p:spTree>
    <p:extLst>
      <p:ext uri="{BB962C8B-B14F-4D97-AF65-F5344CB8AC3E}">
        <p14:creationId xmlns:p14="http://schemas.microsoft.com/office/powerpoint/2010/main" val="2461793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US" dirty="0"/>
          </a:p>
        </p:txBody>
      </p:sp>
      <p:sp>
        <p:nvSpPr>
          <p:cNvPr id="3" name="Content Placeholder 2"/>
          <p:cNvSpPr>
            <a:spLocks noGrp="1"/>
          </p:cNvSpPr>
          <p:nvPr>
            <p:ph idx="1"/>
          </p:nvPr>
        </p:nvSpPr>
        <p:spPr/>
        <p:txBody>
          <a:bodyPr/>
          <a:lstStyle/>
          <a:p>
            <a:r>
              <a:rPr lang="en-US" dirty="0" smtClean="0"/>
              <a:t>Comments &amp; questions?</a:t>
            </a:r>
            <a:endParaRPr lang="en-US" dirty="0"/>
          </a:p>
        </p:txBody>
      </p:sp>
      <p:sp>
        <p:nvSpPr>
          <p:cNvPr id="4" name="Slide Number Placeholder 3"/>
          <p:cNvSpPr>
            <a:spLocks noGrp="1"/>
          </p:cNvSpPr>
          <p:nvPr>
            <p:ph type="sldNum" sz="quarter" idx="12"/>
          </p:nvPr>
        </p:nvSpPr>
        <p:spPr/>
        <p:txBody>
          <a:bodyPr/>
          <a:lstStyle/>
          <a:p>
            <a:fld id="{74E354B7-C7B3-4C8C-A36A-E3E7DA253BC8}" type="slidenum">
              <a:rPr lang="en-US" smtClean="0"/>
              <a:t>9</a:t>
            </a:fld>
            <a:endParaRPr lang="en-US"/>
          </a:p>
        </p:txBody>
      </p:sp>
    </p:spTree>
    <p:extLst>
      <p:ext uri="{BB962C8B-B14F-4D97-AF65-F5344CB8AC3E}">
        <p14:creationId xmlns:p14="http://schemas.microsoft.com/office/powerpoint/2010/main" val="3931259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1393</TotalTime>
  <Words>644</Words>
  <Application>Microsoft Office PowerPoint</Application>
  <PresentationFormat>全屏显示(4:3)</PresentationFormat>
  <Paragraphs>97</Paragraphs>
  <Slides>9</Slides>
  <Notes>2</Notes>
  <HiddenSlides>0</HiddenSlides>
  <MMClips>0</MMClips>
  <ScaleCrop>false</ScaleCrop>
  <HeadingPairs>
    <vt:vector size="6" baseType="variant">
      <vt:variant>
        <vt:lpstr>已用的字体</vt:lpstr>
      </vt:variant>
      <vt:variant>
        <vt:i4>5</vt:i4>
      </vt:variant>
      <vt:variant>
        <vt:lpstr>主题</vt:lpstr>
      </vt:variant>
      <vt:variant>
        <vt:i4>2</vt:i4>
      </vt:variant>
      <vt:variant>
        <vt:lpstr>幻灯片标题</vt:lpstr>
      </vt:variant>
      <vt:variant>
        <vt:i4>9</vt:i4>
      </vt:variant>
    </vt:vector>
  </HeadingPairs>
  <TitlesOfParts>
    <vt:vector size="16" baseType="lpstr">
      <vt:lpstr>宋体</vt:lpstr>
      <vt:lpstr>Arial</vt:lpstr>
      <vt:lpstr>Calibri</vt:lpstr>
      <vt:lpstr>Calibri Light</vt:lpstr>
      <vt:lpstr>Courier New</vt:lpstr>
      <vt:lpstr>Office Theme</vt:lpstr>
      <vt:lpstr>1_Office Theme</vt:lpstr>
      <vt:lpstr>IETF 100 draft-zheng-xrblock-effective-loss-index-00</vt:lpstr>
      <vt:lpstr>Overview</vt:lpstr>
      <vt:lpstr>Introduction</vt:lpstr>
      <vt:lpstr>The Model for Calculating ELI</vt:lpstr>
      <vt:lpstr>A Simplified Example</vt:lpstr>
      <vt:lpstr>The new XR Block</vt:lpstr>
      <vt:lpstr>The new SDP Attribute</vt:lpstr>
      <vt:lpstr>Consideration on Effective Loss threshold and the number of chunks</vt:lpstr>
      <vt:lpstr>Thanks</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Zhenghui (Marvin)</dc:creator>
  <cp:lastModifiedBy>Qin Wu</cp:lastModifiedBy>
  <cp:revision>64</cp:revision>
  <dcterms:created xsi:type="dcterms:W3CDTF">2017-11-03T02:52:31Z</dcterms:created>
  <dcterms:modified xsi:type="dcterms:W3CDTF">2017-11-11T15:13:16Z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(2)m+jiQMJcsaYQ+Mn++kTa5dsKDCwrvAPSxAAuTSGcg8PJuPs9GZ54JBzqBUj29GN7oGG6GoCO
WEnCQmS8YlEb7BBVTZRRqX/pqPC/pbnaVi7f/7hAonFAjHzDzoNmYxMHb4OZG6433SCBSKHF
8EatyVOIW8jIvC6e/h7R+3OBaW6N/mbP6+nqC1ROamJQPA5u5fNi7qjVq9dcMX2SyhWvM1Mt
uANgGb4Q4dgeaqLGE4</vt:lpwstr>
  </property>
  <property fmtid="{D5CDD505-2E9C-101B-9397-08002B2CF9AE}" pid="3" name="_2015_ms_pID_7253431">
    <vt:lpwstr>NlsBC/7Ipqs6bSwUur/5sD4Yei3SmOaChOxMOQxSrTafj4fGjKGNBa
acWLdD/fIky10gg4VDkL00oOYCcteWlG7bRNOIpovwr63LeAS7aISvsaDUz41De3xA/tUTZE
XbVSn3SueWMX3efhfV4+CcN3XRu+flsIuczeukCBsI7dcOiQpSX4y+zCByWbmLvuNrM=</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1510043176</vt:lpwstr>
  </property>
</Properties>
</file>