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handoutMasterIdLst>
    <p:handoutMasterId r:id="rId35"/>
  </p:handoutMasterIdLst>
  <p:sldIdLst>
    <p:sldId id="825" r:id="rId2"/>
    <p:sldId id="827" r:id="rId3"/>
    <p:sldId id="828" r:id="rId4"/>
    <p:sldId id="812" r:id="rId5"/>
    <p:sldId id="795" r:id="rId6"/>
    <p:sldId id="824" r:id="rId7"/>
    <p:sldId id="820" r:id="rId8"/>
    <p:sldId id="822" r:id="rId9"/>
    <p:sldId id="823" r:id="rId10"/>
    <p:sldId id="819" r:id="rId11"/>
    <p:sldId id="821" r:id="rId12"/>
    <p:sldId id="796" r:id="rId13"/>
    <p:sldId id="798" r:id="rId14"/>
    <p:sldId id="802" r:id="rId15"/>
    <p:sldId id="799" r:id="rId16"/>
    <p:sldId id="800" r:id="rId17"/>
    <p:sldId id="801" r:id="rId18"/>
    <p:sldId id="818" r:id="rId19"/>
    <p:sldId id="815" r:id="rId20"/>
    <p:sldId id="816" r:id="rId21"/>
    <p:sldId id="817" r:id="rId22"/>
    <p:sldId id="804" r:id="rId23"/>
    <p:sldId id="807" r:id="rId24"/>
    <p:sldId id="803" r:id="rId25"/>
    <p:sldId id="805" r:id="rId26"/>
    <p:sldId id="806" r:id="rId27"/>
    <p:sldId id="813" r:id="rId28"/>
    <p:sldId id="814" r:id="rId29"/>
    <p:sldId id="808" r:id="rId30"/>
    <p:sldId id="809" r:id="rId31"/>
    <p:sldId id="810" r:id="rId32"/>
    <p:sldId id="811" r:id="rId33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1FAF951F-DB4B-440E-97B0-98B2DF54E381}">
          <p14:sldIdLst>
            <p14:sldId id="825"/>
            <p14:sldId id="827"/>
            <p14:sldId id="828"/>
          </p14:sldIdLst>
        </p14:section>
        <p14:section name="Past presentations" id="{21522246-C1D8-4562-95D0-D2C0E1E42EEB}">
          <p14:sldIdLst>
            <p14:sldId id="812"/>
            <p14:sldId id="795"/>
            <p14:sldId id="824"/>
            <p14:sldId id="820"/>
            <p14:sldId id="822"/>
            <p14:sldId id="823"/>
            <p14:sldId id="819"/>
            <p14:sldId id="821"/>
            <p14:sldId id="796"/>
            <p14:sldId id="798"/>
            <p14:sldId id="802"/>
            <p14:sldId id="799"/>
            <p14:sldId id="800"/>
            <p14:sldId id="801"/>
            <p14:sldId id="818"/>
            <p14:sldId id="815"/>
            <p14:sldId id="816"/>
            <p14:sldId id="817"/>
            <p14:sldId id="804"/>
            <p14:sldId id="807"/>
            <p14:sldId id="803"/>
            <p14:sldId id="805"/>
            <p14:sldId id="806"/>
            <p14:sldId id="813"/>
            <p14:sldId id="814"/>
            <p14:sldId id="808"/>
            <p14:sldId id="809"/>
            <p14:sldId id="810"/>
            <p14:sldId id="81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  <a:srgbClr val="CDE9EB"/>
    <a:srgbClr val="FF9900"/>
    <a:srgbClr val="FF0066"/>
    <a:srgbClr val="6600CC"/>
    <a:srgbClr val="0000FF"/>
    <a:srgbClr val="009900"/>
    <a:srgbClr val="FFB7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77" autoAdjust="0"/>
    <p:restoredTop sz="64289" autoAdjust="0"/>
  </p:normalViewPr>
  <p:slideViewPr>
    <p:cSldViewPr>
      <p:cViewPr varScale="1">
        <p:scale>
          <a:sx n="75" d="100"/>
          <a:sy n="75" d="100"/>
        </p:scale>
        <p:origin x="1224" y="35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436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A8AB67B4-A3F3-4ABC-B8F8-761F2EE4166D}" type="datetimeFigureOut">
              <a:rPr lang="en-US" altLang="en-US"/>
              <a:pPr>
                <a:defRPr/>
              </a:pPr>
              <a:t>7/11/2018</a:t>
            </a:fld>
            <a:endParaRPr lang="en-US" altLang="en-US"/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0F601F2B-B353-4ECF-BFC1-705D863B4E7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7D20BE44-0328-40C5-B992-1F2CC4681CF2}" type="datetimeFigureOut">
              <a:rPr lang="en-US" altLang="en-US"/>
              <a:pPr>
                <a:defRPr/>
              </a:pPr>
              <a:t>7/11/2018</a:t>
            </a:fld>
            <a:endParaRPr lang="en-US" alt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47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47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5DB6B944-AFB7-4E2D-9A91-7C342BA1DFA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DB6B944-AFB7-4E2D-9A91-7C342BA1DFA1}" type="slidenum">
              <a:rPr lang="en-US" altLang="en-US" smtClean="0"/>
              <a:pPr>
                <a:defRPr/>
              </a:pPr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635993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4C521732-A7EE-42EE-A665-BCEDFBBBB0D3}" type="slidenum">
              <a:rPr lang="en-US" altLang="en-US" smtClean="0">
                <a:latin typeface="Arial" panose="020B0604020202020204" pitchFamily="34" charset="0"/>
                <a:cs typeface="Arial" panose="020B0604020202020204" pitchFamily="34" charset="0"/>
              </a:rPr>
              <a:pPr>
                <a:spcBef>
                  <a:spcPct val="0"/>
                </a:spcBef>
              </a:pPr>
              <a:t>13</a:t>
            </a:fld>
            <a:endParaRPr lang="en-US" altLang="en-US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AC26FFF9-3326-4F12-AEBC-F4114E44124C}" type="slidenum">
              <a:rPr lang="en-US" altLang="en-US" smtClean="0">
                <a:latin typeface="Arial" panose="020B0604020202020204" pitchFamily="34" charset="0"/>
                <a:cs typeface="Arial" panose="020B0604020202020204" pitchFamily="34" charset="0"/>
              </a:rPr>
              <a:pPr>
                <a:spcBef>
                  <a:spcPct val="0"/>
                </a:spcBef>
              </a:pPr>
              <a:t>14</a:t>
            </a:fld>
            <a:endParaRPr lang="en-US" altLang="en-US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9FE885F9-8761-433C-893B-539F37BE451C}" type="slidenum">
              <a:rPr lang="en-US" altLang="en-US" smtClean="0">
                <a:latin typeface="Arial" panose="020B0604020202020204" pitchFamily="34" charset="0"/>
                <a:cs typeface="Arial" panose="020B0604020202020204" pitchFamily="34" charset="0"/>
              </a:rPr>
              <a:pPr>
                <a:spcBef>
                  <a:spcPct val="0"/>
                </a:spcBef>
              </a:pPr>
              <a:t>15</a:t>
            </a:fld>
            <a:endParaRPr lang="en-US" altLang="en-US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7344F6F5-771B-48E6-868B-A7D5F868E7D2}" type="slidenum">
              <a:rPr lang="en-US" altLang="en-US" smtClean="0">
                <a:latin typeface="Arial" panose="020B0604020202020204" pitchFamily="34" charset="0"/>
                <a:cs typeface="Arial" panose="020B0604020202020204" pitchFamily="34" charset="0"/>
              </a:rPr>
              <a:pPr>
                <a:spcBef>
                  <a:spcPct val="0"/>
                </a:spcBef>
              </a:pPr>
              <a:t>16</a:t>
            </a:fld>
            <a:endParaRPr lang="en-US" altLang="en-US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DF5B7E77-7A44-4940-BC17-6CD40E25E759}" type="slidenum">
              <a:rPr lang="en-US" altLang="en-US" smtClean="0">
                <a:latin typeface="Arial" panose="020B0604020202020204" pitchFamily="34" charset="0"/>
                <a:cs typeface="Arial" panose="020B0604020202020204" pitchFamily="34" charset="0"/>
              </a:rPr>
              <a:pPr>
                <a:spcBef>
                  <a:spcPct val="0"/>
                </a:spcBef>
              </a:pPr>
              <a:t>17</a:t>
            </a:fld>
            <a:endParaRPr lang="en-US" altLang="en-US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F504E003-47CF-4E3E-95EF-FB800593AA0B}" type="slidenum">
              <a:rPr lang="en-US" altLang="en-US" smtClean="0">
                <a:latin typeface="Arial" panose="020B0604020202020204" pitchFamily="34" charset="0"/>
                <a:cs typeface="Arial" panose="020B0604020202020204" pitchFamily="34" charset="0"/>
              </a:rPr>
              <a:pPr>
                <a:spcBef>
                  <a:spcPct val="0"/>
                </a:spcBef>
              </a:pPr>
              <a:t>18</a:t>
            </a:fld>
            <a:endParaRPr lang="en-US" altLang="en-US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C1D54F0B-451B-4976-A8C4-286674150F1C}" type="slidenum">
              <a:rPr lang="en-US" altLang="en-US" smtClean="0">
                <a:latin typeface="Arial" panose="020B0604020202020204" pitchFamily="34" charset="0"/>
                <a:cs typeface="Arial" panose="020B0604020202020204" pitchFamily="34" charset="0"/>
              </a:rPr>
              <a:pPr>
                <a:spcBef>
                  <a:spcPct val="0"/>
                </a:spcBef>
              </a:pPr>
              <a:t>22</a:t>
            </a:fld>
            <a:endParaRPr lang="en-US" altLang="en-US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2C38C8AA-56E2-43BC-8D7E-657810A37275}" type="slidenum">
              <a:rPr lang="en-US" altLang="en-US" smtClean="0">
                <a:latin typeface="Arial" panose="020B0604020202020204" pitchFamily="34" charset="0"/>
                <a:cs typeface="Arial" panose="020B0604020202020204" pitchFamily="34" charset="0"/>
              </a:rPr>
              <a:pPr>
                <a:spcBef>
                  <a:spcPct val="0"/>
                </a:spcBef>
              </a:pPr>
              <a:t>24</a:t>
            </a:fld>
            <a:endParaRPr lang="en-US" altLang="en-US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55DD335D-521A-44A2-A958-CF473AB7C6FF}" type="slidenum">
              <a:rPr lang="en-US" altLang="en-US" smtClean="0">
                <a:latin typeface="Arial" panose="020B0604020202020204" pitchFamily="34" charset="0"/>
                <a:cs typeface="Arial" panose="020B0604020202020204" pitchFamily="34" charset="0"/>
              </a:rPr>
              <a:pPr>
                <a:spcBef>
                  <a:spcPct val="0"/>
                </a:spcBef>
              </a:pPr>
              <a:t>25</a:t>
            </a:fld>
            <a:endParaRPr lang="en-US" altLang="en-US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1155A1A1-70B1-4725-95E2-E51BD20821E3}" type="slidenum">
              <a:rPr lang="en-US" altLang="en-US" smtClean="0">
                <a:latin typeface="Arial" panose="020B0604020202020204" pitchFamily="34" charset="0"/>
                <a:cs typeface="Arial" panose="020B0604020202020204" pitchFamily="34" charset="0"/>
              </a:rPr>
              <a:pPr>
                <a:spcBef>
                  <a:spcPct val="0"/>
                </a:spcBef>
              </a:pPr>
              <a:t>26</a:t>
            </a:fld>
            <a:endParaRPr lang="en-US" altLang="en-US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7D1C2DC2-720C-45B5-BB2B-F61AB340C685}" type="slidenum">
              <a:rPr lang="en-US" altLang="en-US" smtClean="0">
                <a:latin typeface="Arial" panose="020B0604020202020204" pitchFamily="34" charset="0"/>
                <a:cs typeface="Arial" panose="020B0604020202020204" pitchFamily="34" charset="0"/>
              </a:rPr>
              <a:pPr>
                <a:spcBef>
                  <a:spcPct val="0"/>
                </a:spcBef>
              </a:pPr>
              <a:t>2</a:t>
            </a:fld>
            <a:endParaRPr lang="en-US" altLang="en-US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323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dirty="0" smtClean="0"/>
              <a:t>	</a:t>
            </a:r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7D1C2DC2-720C-45B5-BB2B-F61AB340C685}" type="slidenum">
              <a:rPr lang="en-US" altLang="en-US" smtClean="0">
                <a:latin typeface="Arial" panose="020B0604020202020204" pitchFamily="34" charset="0"/>
                <a:cs typeface="Arial" panose="020B0604020202020204" pitchFamily="34" charset="0"/>
              </a:rPr>
              <a:pPr>
                <a:spcBef>
                  <a:spcPct val="0"/>
                </a:spcBef>
              </a:pPr>
              <a:t>3</a:t>
            </a:fld>
            <a:endParaRPr lang="en-US" altLang="en-US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95548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7D1C2DC2-720C-45B5-BB2B-F61AB340C685}" type="slidenum">
              <a:rPr lang="en-US" altLang="en-US" smtClean="0">
                <a:latin typeface="Arial" panose="020B0604020202020204" pitchFamily="34" charset="0"/>
                <a:cs typeface="Arial" panose="020B0604020202020204" pitchFamily="34" charset="0"/>
              </a:rPr>
              <a:pPr>
                <a:spcBef>
                  <a:spcPct val="0"/>
                </a:spcBef>
              </a:pPr>
              <a:t>5</a:t>
            </a:fld>
            <a:endParaRPr lang="en-US" altLang="en-US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9219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fr-FR" altLang="en-US" smtClean="0"/>
              <a:t>&gt; TCP is almost inexistant but when it is present, this is mostly to avoid the legacy fragmentation and rely on 100 bytes MSS instead; boils down to: we do not need to support the new model or fragmentation at all for TCP.</a:t>
            </a:r>
            <a:endParaRPr lang="en-US" altLang="en-US" smtClean="0"/>
          </a:p>
          <a:p>
            <a:r>
              <a:rPr lang="fr-FR" altLang="en-US" smtClean="0"/>
              <a:t>&gt; </a:t>
            </a:r>
            <a:endParaRPr lang="en-US" altLang="en-US" smtClean="0"/>
          </a:p>
          <a:p>
            <a:r>
              <a:rPr lang="fr-FR" altLang="en-US" smtClean="0"/>
              <a:t>&gt; Still Doing this right may require a bit more of cross layer coordination so that whatever happens over CoAP (e.g. Cocoa) is aware of the latency that can be expected.</a:t>
            </a:r>
            <a:endParaRPr lang="en-US" altLang="en-US" smtClean="0"/>
          </a:p>
          <a:p>
            <a:r>
              <a:rPr lang="fr-FR" altLang="en-US" smtClean="0"/>
              <a:t>&gt; </a:t>
            </a:r>
            <a:endParaRPr lang="en-US" altLang="en-US" smtClean="0"/>
          </a:p>
          <a:p>
            <a:r>
              <a:rPr lang="fr-FR" altLang="en-US" smtClean="0"/>
              <a:t>&gt; 6LoWPAN applications usually handle most of the reliability to get exactly what they need. They also expect very long round trips.</a:t>
            </a:r>
            <a:endParaRPr lang="en-US" altLang="en-US" smtClean="0"/>
          </a:p>
          <a:p>
            <a:r>
              <a:rPr lang="fr-FR" altLang="en-US" smtClean="0"/>
              <a:t>&gt; </a:t>
            </a:r>
            <a:endParaRPr lang="en-US" altLang="en-US" smtClean="0"/>
          </a:p>
          <a:p>
            <a:r>
              <a:rPr lang="fr-FR" altLang="en-US" smtClean="0"/>
              <a:t>&gt; Currently, packets are reassembled at each hop of the mesh; the new work enables to forward fragments, which can reduce latency and bloat dramatically. One rule of a thumb is that the time we gain by streamlining is available for retries without a change in the application behavior.</a:t>
            </a:r>
            <a:endParaRPr lang="en-US" altLang="en-US" smtClean="0"/>
          </a:p>
          <a:p>
            <a:r>
              <a:rPr lang="fr-FR" altLang="en-US" smtClean="0"/>
              <a:t>&gt; </a:t>
            </a:r>
            <a:endParaRPr lang="en-US" altLang="en-US" smtClean="0"/>
          </a:p>
          <a:p>
            <a:r>
              <a:rPr lang="fr-FR" altLang="en-US" smtClean="0"/>
              <a:t>&gt; Another rule is that applications are really conservative and some I am aware of are adapting their retransmission timers based on IETF recommendations so as to be good internet citizens.</a:t>
            </a:r>
            <a:endParaRPr lang="en-US" altLang="en-US" smtClean="0"/>
          </a:p>
          <a:p>
            <a:endParaRPr lang="en-US" altLang="en-US" smtClean="0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45FB746E-40FF-4DD7-930B-A674866764D6}" type="slidenum">
              <a:rPr lang="en-US" altLang="en-US" smtClean="0">
                <a:latin typeface="Arial" panose="020B0604020202020204" pitchFamily="34" charset="0"/>
                <a:cs typeface="Arial" panose="020B0604020202020204" pitchFamily="34" charset="0"/>
              </a:rPr>
              <a:pPr>
                <a:spcBef>
                  <a:spcPct val="0"/>
                </a:spcBef>
              </a:pPr>
              <a:t>6</a:t>
            </a:fld>
            <a:endParaRPr lang="en-US" altLang="en-US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1267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15A49935-B8DF-4F4F-A80D-4913A49DE93C}" type="slidenum">
              <a:rPr lang="en-US" altLang="en-US" smtClean="0">
                <a:latin typeface="Arial" panose="020B0604020202020204" pitchFamily="34" charset="0"/>
                <a:cs typeface="Arial" panose="020B0604020202020204" pitchFamily="34" charset="0"/>
              </a:rPr>
              <a:pPr>
                <a:spcBef>
                  <a:spcPct val="0"/>
                </a:spcBef>
              </a:pPr>
              <a:t>7</a:t>
            </a:fld>
            <a:endParaRPr lang="en-US" altLang="en-US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2D7F316A-C29A-48E3-88E7-E553CB033A0A}" type="slidenum">
              <a:rPr lang="en-US" altLang="en-US" smtClean="0">
                <a:latin typeface="Arial" panose="020B0604020202020204" pitchFamily="34" charset="0"/>
                <a:cs typeface="Arial" panose="020B0604020202020204" pitchFamily="34" charset="0"/>
              </a:rPr>
              <a:pPr>
                <a:spcBef>
                  <a:spcPct val="0"/>
                </a:spcBef>
              </a:pPr>
              <a:t>8</a:t>
            </a:fld>
            <a:endParaRPr lang="en-US" altLang="en-US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B1DC8A90-E7F1-4809-A108-D40C6A11DB1B}" type="slidenum">
              <a:rPr lang="en-US" altLang="en-US" smtClean="0">
                <a:latin typeface="Arial" panose="020B0604020202020204" pitchFamily="34" charset="0"/>
                <a:cs typeface="Arial" panose="020B0604020202020204" pitchFamily="34" charset="0"/>
              </a:rPr>
              <a:pPr>
                <a:spcBef>
                  <a:spcPct val="0"/>
                </a:spcBef>
              </a:pPr>
              <a:t>9</a:t>
            </a:fld>
            <a:endParaRPr lang="en-US" altLang="en-US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5319C6E7-EA55-406F-B8D0-21CBEAAD57F1}" type="slidenum">
              <a:rPr lang="en-US" altLang="en-US" smtClean="0">
                <a:latin typeface="Arial" panose="020B0604020202020204" pitchFamily="34" charset="0"/>
                <a:cs typeface="Arial" panose="020B0604020202020204" pitchFamily="34" charset="0"/>
              </a:rPr>
              <a:pPr>
                <a:spcBef>
                  <a:spcPct val="0"/>
                </a:spcBef>
              </a:pPr>
              <a:t>12</a:t>
            </a:fld>
            <a:endParaRPr lang="en-US" altLang="en-US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461362-75D5-4207-A06F-A4CA7861E5B5}" type="datetime1">
              <a:rPr lang="en-US" altLang="en-US"/>
              <a:pPr>
                <a:defRPr/>
              </a:pPr>
              <a:t>7/11/2018</a:t>
            </a:fld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540E2B-923F-4077-9597-1EF0EC5605A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274437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3DCACC-CA76-44BA-BFA1-186B50998220}" type="datetime1">
              <a:rPr lang="en-US" altLang="en-US"/>
              <a:pPr>
                <a:defRPr/>
              </a:pPr>
              <a:t>7/11/2018</a:t>
            </a:fld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656A81-7BB7-437B-9060-FB5D5B9E3DD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376200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521560-4620-4572-AA58-65AD9E124694}" type="datetime1">
              <a:rPr lang="en-US" altLang="en-US"/>
              <a:pPr>
                <a:defRPr/>
              </a:pPr>
              <a:t>7/11/2018</a:t>
            </a:fld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9A0E8E-9373-41DC-8FF9-CF3613BBAA9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843120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09600" y="1600201"/>
            <a:ext cx="10972800" cy="4525963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4C5D1F-D228-4489-AC4F-FEDCD0CEC40A}" type="datetime1">
              <a:rPr lang="en-US" altLang="en-US"/>
              <a:pPr>
                <a:defRPr/>
              </a:pPr>
              <a:t>7/11/2018</a:t>
            </a:fld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EEE325-1A64-44C4-BE93-C93F592D9B4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634173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 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6"/>
          <p:cNvGrpSpPr>
            <a:grpSpLocks/>
          </p:cNvGrpSpPr>
          <p:nvPr userDrawn="1"/>
        </p:nvGrpSpPr>
        <p:grpSpPr bwMode="auto">
          <a:xfrm>
            <a:off x="455085" y="304801"/>
            <a:ext cx="842433" cy="447675"/>
            <a:chOff x="384" y="331"/>
            <a:chExt cx="912" cy="485"/>
          </a:xfrm>
        </p:grpSpPr>
        <p:sp>
          <p:nvSpPr>
            <p:cNvPr id="7" name="AutoShape 6"/>
            <p:cNvSpPr>
              <a:spLocks noChangeAspect="1" noChangeArrowheads="1" noTextEdit="1"/>
            </p:cNvSpPr>
            <p:nvPr/>
          </p:nvSpPr>
          <p:spPr bwMode="invGray">
            <a:xfrm>
              <a:off x="384" y="331"/>
              <a:ext cx="912" cy="4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invGray">
            <a:xfrm>
              <a:off x="641" y="653"/>
              <a:ext cx="41" cy="15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defTabSz="6858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defTabSz="6858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defTabSz="6858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defTabSz="6858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defTabSz="6858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90000"/>
                </a:lnSpc>
                <a:defRPr/>
              </a:pPr>
              <a:endParaRPr lang="en-US" alt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invGray">
            <a:xfrm>
              <a:off x="882" y="648"/>
              <a:ext cx="120" cy="166"/>
            </a:xfrm>
            <a:custGeom>
              <a:avLst/>
              <a:gdLst>
                <a:gd name="T0" fmla="*/ 2195 w 58"/>
                <a:gd name="T1" fmla="*/ 930 h 80"/>
                <a:gd name="T2" fmla="*/ 1593 w 58"/>
                <a:gd name="T3" fmla="*/ 780 h 80"/>
                <a:gd name="T4" fmla="*/ 788 w 58"/>
                <a:gd name="T5" fmla="*/ 1538 h 80"/>
                <a:gd name="T6" fmla="*/ 1593 w 58"/>
                <a:gd name="T7" fmla="*/ 2312 h 80"/>
                <a:gd name="T8" fmla="*/ 2195 w 58"/>
                <a:gd name="T9" fmla="*/ 2154 h 80"/>
                <a:gd name="T10" fmla="*/ 2195 w 58"/>
                <a:gd name="T11" fmla="*/ 2967 h 80"/>
                <a:gd name="T12" fmla="*/ 1558 w 58"/>
                <a:gd name="T13" fmla="*/ 3075 h 80"/>
                <a:gd name="T14" fmla="*/ 0 w 58"/>
                <a:gd name="T15" fmla="*/ 1538 h 80"/>
                <a:gd name="T16" fmla="*/ 1558 w 58"/>
                <a:gd name="T17" fmla="*/ 0 h 80"/>
                <a:gd name="T18" fmla="*/ 2195 w 58"/>
                <a:gd name="T19" fmla="*/ 108 h 80"/>
                <a:gd name="T20" fmla="*/ 2195 w 58"/>
                <a:gd name="T21" fmla="*/ 930 h 8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invGray">
            <a:xfrm>
              <a:off x="467" y="648"/>
              <a:ext cx="120" cy="166"/>
            </a:xfrm>
            <a:custGeom>
              <a:avLst/>
              <a:gdLst>
                <a:gd name="T0" fmla="*/ 2195 w 58"/>
                <a:gd name="T1" fmla="*/ 930 h 80"/>
                <a:gd name="T2" fmla="*/ 1593 w 58"/>
                <a:gd name="T3" fmla="*/ 780 h 80"/>
                <a:gd name="T4" fmla="*/ 788 w 58"/>
                <a:gd name="T5" fmla="*/ 1538 h 80"/>
                <a:gd name="T6" fmla="*/ 1593 w 58"/>
                <a:gd name="T7" fmla="*/ 2312 h 80"/>
                <a:gd name="T8" fmla="*/ 2195 w 58"/>
                <a:gd name="T9" fmla="*/ 2154 h 80"/>
                <a:gd name="T10" fmla="*/ 2195 w 58"/>
                <a:gd name="T11" fmla="*/ 2967 h 80"/>
                <a:gd name="T12" fmla="*/ 1525 w 58"/>
                <a:gd name="T13" fmla="*/ 3075 h 80"/>
                <a:gd name="T14" fmla="*/ 0 w 58"/>
                <a:gd name="T15" fmla="*/ 1538 h 80"/>
                <a:gd name="T16" fmla="*/ 1525 w 58"/>
                <a:gd name="T17" fmla="*/ 0 h 80"/>
                <a:gd name="T18" fmla="*/ 2195 w 58"/>
                <a:gd name="T19" fmla="*/ 108 h 80"/>
                <a:gd name="T20" fmla="*/ 2195 w 58"/>
                <a:gd name="T21" fmla="*/ 930 h 8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Freeform 11"/>
            <p:cNvSpPr>
              <a:spLocks noEditPoints="1"/>
            </p:cNvSpPr>
            <p:nvPr/>
          </p:nvSpPr>
          <p:spPr bwMode="invGray">
            <a:xfrm>
              <a:off x="1046" y="648"/>
              <a:ext cx="165" cy="166"/>
            </a:xfrm>
            <a:custGeom>
              <a:avLst/>
              <a:gdLst>
                <a:gd name="T0" fmla="*/ 2982 w 80"/>
                <a:gd name="T1" fmla="*/ 1538 h 80"/>
                <a:gd name="T2" fmla="*/ 1502 w 80"/>
                <a:gd name="T3" fmla="*/ 3075 h 80"/>
                <a:gd name="T4" fmla="*/ 0 w 80"/>
                <a:gd name="T5" fmla="*/ 1538 h 80"/>
                <a:gd name="T6" fmla="*/ 1502 w 80"/>
                <a:gd name="T7" fmla="*/ 0 h 80"/>
                <a:gd name="T8" fmla="*/ 2982 w 80"/>
                <a:gd name="T9" fmla="*/ 1538 h 80"/>
                <a:gd name="T10" fmla="*/ 1502 w 80"/>
                <a:gd name="T11" fmla="*/ 780 h 80"/>
                <a:gd name="T12" fmla="*/ 745 w 80"/>
                <a:gd name="T13" fmla="*/ 1538 h 80"/>
                <a:gd name="T14" fmla="*/ 1502 w 80"/>
                <a:gd name="T15" fmla="*/ 2312 h 80"/>
                <a:gd name="T16" fmla="*/ 2246 w 80"/>
                <a:gd name="T17" fmla="*/ 1538 h 80"/>
                <a:gd name="T18" fmla="*/ 1502 w 80"/>
                <a:gd name="T19" fmla="*/ 780 h 8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invGray">
            <a:xfrm>
              <a:off x="735" y="648"/>
              <a:ext cx="108" cy="166"/>
            </a:xfrm>
            <a:custGeom>
              <a:avLst/>
              <a:gdLst>
                <a:gd name="T0" fmla="*/ 1830 w 52"/>
                <a:gd name="T1" fmla="*/ 724 h 80"/>
                <a:gd name="T2" fmla="*/ 1230 w 52"/>
                <a:gd name="T3" fmla="*/ 649 h 80"/>
                <a:gd name="T4" fmla="*/ 781 w 52"/>
                <a:gd name="T5" fmla="*/ 896 h 80"/>
                <a:gd name="T6" fmla="*/ 1122 w 52"/>
                <a:gd name="T7" fmla="*/ 1154 h 80"/>
                <a:gd name="T8" fmla="*/ 1315 w 52"/>
                <a:gd name="T9" fmla="*/ 1222 h 80"/>
                <a:gd name="T10" fmla="*/ 2006 w 52"/>
                <a:gd name="T11" fmla="*/ 2071 h 80"/>
                <a:gd name="T12" fmla="*/ 816 w 52"/>
                <a:gd name="T13" fmla="*/ 3075 h 80"/>
                <a:gd name="T14" fmla="*/ 0 w 52"/>
                <a:gd name="T15" fmla="*/ 2967 h 80"/>
                <a:gd name="T16" fmla="*/ 0 w 52"/>
                <a:gd name="T17" fmla="*/ 2312 h 80"/>
                <a:gd name="T18" fmla="*/ 690 w 52"/>
                <a:gd name="T19" fmla="*/ 2428 h 80"/>
                <a:gd name="T20" fmla="*/ 1230 w 52"/>
                <a:gd name="T21" fmla="*/ 2154 h 80"/>
                <a:gd name="T22" fmla="*/ 897 w 52"/>
                <a:gd name="T23" fmla="*/ 1859 h 80"/>
                <a:gd name="T24" fmla="*/ 725 w 52"/>
                <a:gd name="T25" fmla="*/ 1814 h 80"/>
                <a:gd name="T26" fmla="*/ 0 w 52"/>
                <a:gd name="T27" fmla="*/ 930 h 80"/>
                <a:gd name="T28" fmla="*/ 1074 w 52"/>
                <a:gd name="T29" fmla="*/ 0 h 80"/>
                <a:gd name="T30" fmla="*/ 1830 w 52"/>
                <a:gd name="T31" fmla="*/ 108 h 80"/>
                <a:gd name="T32" fmla="*/ 1830 w 52"/>
                <a:gd name="T33" fmla="*/ 724 h 8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invGray">
            <a:xfrm>
              <a:off x="384" y="462"/>
              <a:ext cx="39" cy="81"/>
            </a:xfrm>
            <a:custGeom>
              <a:avLst/>
              <a:gdLst>
                <a:gd name="T0" fmla="*/ 692 w 19"/>
                <a:gd name="T1" fmla="*/ 393 h 39"/>
                <a:gd name="T2" fmla="*/ 372 w 19"/>
                <a:gd name="T3" fmla="*/ 0 h 39"/>
                <a:gd name="T4" fmla="*/ 0 w 19"/>
                <a:gd name="T5" fmla="*/ 393 h 39"/>
                <a:gd name="T6" fmla="*/ 0 w 19"/>
                <a:gd name="T7" fmla="*/ 1157 h 39"/>
                <a:gd name="T8" fmla="*/ 372 w 19"/>
                <a:gd name="T9" fmla="*/ 1506 h 39"/>
                <a:gd name="T10" fmla="*/ 692 w 19"/>
                <a:gd name="T11" fmla="*/ 1157 h 39"/>
                <a:gd name="T12" fmla="*/ 692 w 19"/>
                <a:gd name="T13" fmla="*/ 393 h 3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invGray">
            <a:xfrm>
              <a:off x="494" y="407"/>
              <a:ext cx="39" cy="136"/>
            </a:xfrm>
            <a:custGeom>
              <a:avLst/>
              <a:gdLst>
                <a:gd name="T0" fmla="*/ 692 w 19"/>
                <a:gd name="T1" fmla="*/ 368 h 65"/>
                <a:gd name="T2" fmla="*/ 320 w 19"/>
                <a:gd name="T3" fmla="*/ 0 h 65"/>
                <a:gd name="T4" fmla="*/ 0 w 19"/>
                <a:gd name="T5" fmla="*/ 368 h 65"/>
                <a:gd name="T6" fmla="*/ 0 w 19"/>
                <a:gd name="T7" fmla="*/ 2245 h 65"/>
                <a:gd name="T8" fmla="*/ 320 w 19"/>
                <a:gd name="T9" fmla="*/ 2609 h 65"/>
                <a:gd name="T10" fmla="*/ 692 w 19"/>
                <a:gd name="T11" fmla="*/ 2245 h 65"/>
                <a:gd name="T12" fmla="*/ 692 w 19"/>
                <a:gd name="T13" fmla="*/ 368 h 6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invGray">
            <a:xfrm>
              <a:off x="601" y="333"/>
              <a:ext cx="39" cy="249"/>
            </a:xfrm>
            <a:custGeom>
              <a:avLst/>
              <a:gdLst>
                <a:gd name="T0" fmla="*/ 692 w 19"/>
                <a:gd name="T1" fmla="*/ 349 h 120"/>
                <a:gd name="T2" fmla="*/ 372 w 19"/>
                <a:gd name="T3" fmla="*/ 0 h 120"/>
                <a:gd name="T4" fmla="*/ 0 w 19"/>
                <a:gd name="T5" fmla="*/ 349 h 120"/>
                <a:gd name="T6" fmla="*/ 0 w 19"/>
                <a:gd name="T7" fmla="*/ 4262 h 120"/>
                <a:gd name="T8" fmla="*/ 372 w 19"/>
                <a:gd name="T9" fmla="*/ 4619 h 120"/>
                <a:gd name="T10" fmla="*/ 692 w 19"/>
                <a:gd name="T11" fmla="*/ 4262 h 120"/>
                <a:gd name="T12" fmla="*/ 692 w 19"/>
                <a:gd name="T13" fmla="*/ 349 h 1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invGray">
            <a:xfrm>
              <a:off x="711" y="407"/>
              <a:ext cx="39" cy="136"/>
            </a:xfrm>
            <a:custGeom>
              <a:avLst/>
              <a:gdLst>
                <a:gd name="T0" fmla="*/ 692 w 19"/>
                <a:gd name="T1" fmla="*/ 368 h 65"/>
                <a:gd name="T2" fmla="*/ 320 w 19"/>
                <a:gd name="T3" fmla="*/ 0 h 65"/>
                <a:gd name="T4" fmla="*/ 0 w 19"/>
                <a:gd name="T5" fmla="*/ 368 h 65"/>
                <a:gd name="T6" fmla="*/ 0 w 19"/>
                <a:gd name="T7" fmla="*/ 2245 h 65"/>
                <a:gd name="T8" fmla="*/ 320 w 19"/>
                <a:gd name="T9" fmla="*/ 2609 h 65"/>
                <a:gd name="T10" fmla="*/ 692 w 19"/>
                <a:gd name="T11" fmla="*/ 2245 h 65"/>
                <a:gd name="T12" fmla="*/ 692 w 19"/>
                <a:gd name="T13" fmla="*/ 368 h 6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invGray">
            <a:xfrm>
              <a:off x="818" y="462"/>
              <a:ext cx="42" cy="81"/>
            </a:xfrm>
            <a:custGeom>
              <a:avLst/>
              <a:gdLst>
                <a:gd name="T0" fmla="*/ 817 w 20"/>
                <a:gd name="T1" fmla="*/ 393 h 39"/>
                <a:gd name="T2" fmla="*/ 405 w 20"/>
                <a:gd name="T3" fmla="*/ 0 h 39"/>
                <a:gd name="T4" fmla="*/ 0 w 20"/>
                <a:gd name="T5" fmla="*/ 393 h 39"/>
                <a:gd name="T6" fmla="*/ 0 w 20"/>
                <a:gd name="T7" fmla="*/ 1157 h 39"/>
                <a:gd name="T8" fmla="*/ 405 w 20"/>
                <a:gd name="T9" fmla="*/ 1506 h 39"/>
                <a:gd name="T10" fmla="*/ 817 w 20"/>
                <a:gd name="T11" fmla="*/ 1157 h 39"/>
                <a:gd name="T12" fmla="*/ 817 w 20"/>
                <a:gd name="T13" fmla="*/ 393 h 3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invGray">
            <a:xfrm>
              <a:off x="928" y="407"/>
              <a:ext cx="39" cy="136"/>
            </a:xfrm>
            <a:custGeom>
              <a:avLst/>
              <a:gdLst>
                <a:gd name="T0" fmla="*/ 692 w 19"/>
                <a:gd name="T1" fmla="*/ 368 h 65"/>
                <a:gd name="T2" fmla="*/ 372 w 19"/>
                <a:gd name="T3" fmla="*/ 0 h 65"/>
                <a:gd name="T4" fmla="*/ 0 w 19"/>
                <a:gd name="T5" fmla="*/ 368 h 65"/>
                <a:gd name="T6" fmla="*/ 0 w 19"/>
                <a:gd name="T7" fmla="*/ 2245 h 65"/>
                <a:gd name="T8" fmla="*/ 372 w 19"/>
                <a:gd name="T9" fmla="*/ 2609 h 65"/>
                <a:gd name="T10" fmla="*/ 692 w 19"/>
                <a:gd name="T11" fmla="*/ 2245 h 65"/>
                <a:gd name="T12" fmla="*/ 692 w 19"/>
                <a:gd name="T13" fmla="*/ 368 h 6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invGray">
            <a:xfrm>
              <a:off x="1037" y="333"/>
              <a:ext cx="40" cy="249"/>
            </a:xfrm>
            <a:custGeom>
              <a:avLst/>
              <a:gdLst>
                <a:gd name="T0" fmla="*/ 785 w 19"/>
                <a:gd name="T1" fmla="*/ 349 h 120"/>
                <a:gd name="T2" fmla="*/ 373 w 19"/>
                <a:gd name="T3" fmla="*/ 0 h 120"/>
                <a:gd name="T4" fmla="*/ 0 w 19"/>
                <a:gd name="T5" fmla="*/ 349 h 120"/>
                <a:gd name="T6" fmla="*/ 0 w 19"/>
                <a:gd name="T7" fmla="*/ 4262 h 120"/>
                <a:gd name="T8" fmla="*/ 373 w 19"/>
                <a:gd name="T9" fmla="*/ 4619 h 120"/>
                <a:gd name="T10" fmla="*/ 785 w 19"/>
                <a:gd name="T11" fmla="*/ 4262 h 120"/>
                <a:gd name="T12" fmla="*/ 785 w 19"/>
                <a:gd name="T13" fmla="*/ 349 h 1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Freeform 20"/>
            <p:cNvSpPr>
              <a:spLocks/>
            </p:cNvSpPr>
            <p:nvPr/>
          </p:nvSpPr>
          <p:spPr bwMode="invGray">
            <a:xfrm>
              <a:off x="1145" y="407"/>
              <a:ext cx="39" cy="136"/>
            </a:xfrm>
            <a:custGeom>
              <a:avLst/>
              <a:gdLst>
                <a:gd name="T0" fmla="*/ 692 w 19"/>
                <a:gd name="T1" fmla="*/ 368 h 65"/>
                <a:gd name="T2" fmla="*/ 372 w 19"/>
                <a:gd name="T3" fmla="*/ 0 h 65"/>
                <a:gd name="T4" fmla="*/ 0 w 19"/>
                <a:gd name="T5" fmla="*/ 368 h 65"/>
                <a:gd name="T6" fmla="*/ 0 w 19"/>
                <a:gd name="T7" fmla="*/ 2245 h 65"/>
                <a:gd name="T8" fmla="*/ 372 w 19"/>
                <a:gd name="T9" fmla="*/ 2609 h 65"/>
                <a:gd name="T10" fmla="*/ 692 w 19"/>
                <a:gd name="T11" fmla="*/ 2245 h 65"/>
                <a:gd name="T12" fmla="*/ 692 w 19"/>
                <a:gd name="T13" fmla="*/ 368 h 6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Freeform 21"/>
            <p:cNvSpPr>
              <a:spLocks/>
            </p:cNvSpPr>
            <p:nvPr/>
          </p:nvSpPr>
          <p:spPr bwMode="invGray">
            <a:xfrm>
              <a:off x="1254" y="462"/>
              <a:ext cx="40" cy="81"/>
            </a:xfrm>
            <a:custGeom>
              <a:avLst/>
              <a:gdLst>
                <a:gd name="T0" fmla="*/ 785 w 19"/>
                <a:gd name="T1" fmla="*/ 393 h 39"/>
                <a:gd name="T2" fmla="*/ 373 w 19"/>
                <a:gd name="T3" fmla="*/ 0 h 39"/>
                <a:gd name="T4" fmla="*/ 0 w 19"/>
                <a:gd name="T5" fmla="*/ 393 h 39"/>
                <a:gd name="T6" fmla="*/ 0 w 19"/>
                <a:gd name="T7" fmla="*/ 1157 h 39"/>
                <a:gd name="T8" fmla="*/ 373 w 19"/>
                <a:gd name="T9" fmla="*/ 1506 h 39"/>
                <a:gd name="T10" fmla="*/ 785 w 19"/>
                <a:gd name="T11" fmla="*/ 1157 h 39"/>
                <a:gd name="T12" fmla="*/ 785 w 19"/>
                <a:gd name="T13" fmla="*/ 393 h 3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2" name="Rectangle 7"/>
          <p:cNvSpPr>
            <a:spLocks noChangeArrowheads="1"/>
          </p:cNvSpPr>
          <p:nvPr userDrawn="1"/>
        </p:nvSpPr>
        <p:spPr bwMode="ltGray">
          <a:xfrm>
            <a:off x="11647799" y="6624941"/>
            <a:ext cx="194953" cy="13145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609" tIns="30804" rIns="61609" bIns="30804" anchor="b">
            <a:spAutoFit/>
          </a:bodyPr>
          <a:lstStyle/>
          <a:p>
            <a:pPr algn="r" defTabSz="610954">
              <a:defRPr/>
            </a:pPr>
            <a:fld id="{A952AE89-16F2-4DA6-AB25-980CE2FD7CC7}" type="slidenum">
              <a:rPr lang="en-US" sz="450">
                <a:solidFill>
                  <a:schemeClr val="bg2"/>
                </a:solidFill>
                <a:latin typeface="+mj-lt"/>
                <a:ea typeface="MS PGothic" panose="020B0600070205080204" pitchFamily="34" charset="-128"/>
              </a:rPr>
              <a:pPr algn="r" defTabSz="610954">
                <a:defRPr/>
              </a:pPr>
              <a:t>‹#›</a:t>
            </a:fld>
            <a:endParaRPr lang="en-US" sz="450" dirty="0">
              <a:solidFill>
                <a:schemeClr val="bg2"/>
              </a:solidFill>
              <a:latin typeface="+mj-lt"/>
              <a:ea typeface="MS PGothic" panose="020B0600070205080204" pitchFamily="34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5191" y="1236694"/>
            <a:ext cx="10816167" cy="2918779"/>
          </a:xfrm>
        </p:spPr>
        <p:txBody>
          <a:bodyPr/>
          <a:lstStyle>
            <a:lvl1pPr>
              <a:lnSpc>
                <a:spcPct val="90000"/>
              </a:lnSpc>
              <a:defRPr sz="4501" b="0" spc="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5177" y="4464073"/>
            <a:ext cx="10816168" cy="384175"/>
          </a:xfrm>
        </p:spPr>
        <p:txBody>
          <a:bodyPr anchor="b">
            <a:noAutofit/>
          </a:bodyPr>
          <a:lstStyle>
            <a:lvl1pPr marL="0" indent="0" algn="l">
              <a:buNone/>
              <a:defRPr sz="1500" b="0">
                <a:solidFill>
                  <a:schemeClr val="bg1"/>
                </a:solidFill>
                <a:latin typeface="+mj-lt"/>
              </a:defRPr>
            </a:lvl1pPr>
            <a:lvl2pPr marL="3429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9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9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9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9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9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9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9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39" name="Text Placeholder 38"/>
          <p:cNvSpPr>
            <a:spLocks noGrp="1"/>
          </p:cNvSpPr>
          <p:nvPr>
            <p:ph type="body" sz="quarter" idx="10"/>
          </p:nvPr>
        </p:nvSpPr>
        <p:spPr>
          <a:xfrm>
            <a:off x="314407" y="4782761"/>
            <a:ext cx="10816867" cy="384175"/>
          </a:xfrm>
        </p:spPr>
        <p:txBody>
          <a:bodyPr/>
          <a:lstStyle>
            <a:lvl1pPr marL="0" indent="0">
              <a:buFontTx/>
              <a:buNone/>
              <a:defRPr lang="en-US" sz="135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1" name="Text Placeholder 40"/>
          <p:cNvSpPr>
            <a:spLocks noGrp="1"/>
          </p:cNvSpPr>
          <p:nvPr>
            <p:ph type="body" sz="quarter" idx="11"/>
          </p:nvPr>
        </p:nvSpPr>
        <p:spPr>
          <a:xfrm>
            <a:off x="314407" y="5273255"/>
            <a:ext cx="10816867" cy="384175"/>
          </a:xfrm>
        </p:spPr>
        <p:txBody>
          <a:bodyPr/>
          <a:lstStyle>
            <a:lvl1pPr marL="0" indent="0">
              <a:buFontTx/>
              <a:buNone/>
              <a:defRPr lang="en-US" sz="105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74698645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195F03-45BC-419B-8132-4C69B857C7F0}" type="datetime1">
              <a:rPr lang="en-US" altLang="en-US"/>
              <a:pPr>
                <a:defRPr/>
              </a:pPr>
              <a:t>7/11/2018</a:t>
            </a:fld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F3E1E5-E787-4F1B-982B-5EB4AB13C46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12211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2CEEE8-7CDF-49C6-A8EC-C4B5B30D5B4A}" type="datetime1">
              <a:rPr lang="en-US" altLang="en-US"/>
              <a:pPr>
                <a:defRPr/>
              </a:pPr>
              <a:t>7/11/2018</a:t>
            </a:fld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FB2B12-9B14-4E1F-A524-EB42FF0F3A5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391433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C506AF-B962-4733-A2FC-4073FD86A241}" type="datetime1">
              <a:rPr lang="en-US" altLang="en-US"/>
              <a:pPr>
                <a:defRPr/>
              </a:pPr>
              <a:t>7/11/2018</a:t>
            </a:fld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9DD538-4443-406D-9D06-10695A942E5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042741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DEDCC2-F200-4FCD-9F0A-B7EE3E5F145F}" type="datetime1">
              <a:rPr lang="en-US" altLang="en-US"/>
              <a:pPr>
                <a:defRPr/>
              </a:pPr>
              <a:t>7/11/2018</a:t>
            </a:fld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4217DF-4CA4-4A0E-91A7-1D36920DEC5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250519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F20F1A-D233-47CA-BEEF-F2ABC60C43E1}" type="datetime1">
              <a:rPr lang="en-US" altLang="en-US"/>
              <a:pPr>
                <a:defRPr/>
              </a:pPr>
              <a:t>7/11/2018</a:t>
            </a:fld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A6DD59-2021-4ED2-9154-D024E23DE3E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604992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4B7C26-6FC9-497B-96A2-3E1BBC9C64DF}" type="datetime1">
              <a:rPr lang="en-US" altLang="en-US"/>
              <a:pPr>
                <a:defRPr/>
              </a:pPr>
              <a:t>7/11/2018</a:t>
            </a:fld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358A6D-0A57-4194-BAD2-273FFC4D680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729092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59B30A-D248-4130-B0EC-451F388A565F}" type="datetime1">
              <a:rPr lang="en-US" altLang="en-US"/>
              <a:pPr>
                <a:defRPr/>
              </a:pPr>
              <a:t>7/11/2018</a:t>
            </a:fld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D2A9CB-6E08-444A-B181-302250C7C90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134894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90147B-1894-4A79-A555-AE6765B06711}" type="datetime1">
              <a:rPr lang="en-US" altLang="en-US"/>
              <a:pPr>
                <a:defRPr/>
              </a:pPr>
              <a:t>7/11/2018</a:t>
            </a:fld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887ED1-1E73-4028-B02A-7DFFAF08D52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520316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E8961118-33A4-49E7-9A6C-11DFCC6F914A}" type="datetime1">
              <a:rPr lang="en-US" altLang="en-US"/>
              <a:pPr>
                <a:defRPr/>
              </a:pPr>
              <a:t>7/11/2018</a:t>
            </a:fld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8F423F91-06FA-4ED0-A4B6-77C17C6691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637" r:id="rId1"/>
    <p:sldLayoutId id="2147485638" r:id="rId2"/>
    <p:sldLayoutId id="2147485639" r:id="rId3"/>
    <p:sldLayoutId id="2147485640" r:id="rId4"/>
    <p:sldLayoutId id="2147485641" r:id="rId5"/>
    <p:sldLayoutId id="2147485642" r:id="rId6"/>
    <p:sldLayoutId id="2147485643" r:id="rId7"/>
    <p:sldLayoutId id="2147485644" r:id="rId8"/>
    <p:sldLayoutId id="2147485645" r:id="rId9"/>
    <p:sldLayoutId id="2147485646" r:id="rId10"/>
    <p:sldLayoutId id="2147485647" r:id="rId11"/>
    <p:sldLayoutId id="2147485648" r:id="rId12"/>
    <p:sldLayoutId id="2147485649" r:id="rId13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panose="020B0600070205080204" pitchFamily="34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anose="020B0600070205080204" pitchFamily="34" charset="-128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anose="020B0600070205080204" pitchFamily="34" charset="-128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anose="020B0600070205080204" pitchFamily="34" charset="-128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anose="020B0600070205080204" pitchFamily="34" charset="-128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anose="020B0600070205080204" pitchFamily="34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anose="020B0600070205080204" pitchFamily="34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anose="020B0600070205080204" pitchFamily="34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anose="020B0600070205080204" pitchFamily="34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anose="020B0600070205080204" pitchFamily="34" charset="-128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tools.ietf.org/html/draft-thubert-6lo-fragment-recovery-01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tools.ietf.org/html/draft-thubert-6lo-forwarding-fragments-04" TargetMode="Externa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tools.ietf.org/html/draft-thubert-6lo-forwarding-fragments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8769" y="1615005"/>
            <a:ext cx="10029714" cy="2513024"/>
          </a:xfrm>
        </p:spPr>
        <p:txBody>
          <a:bodyPr/>
          <a:lstStyle/>
          <a:p>
            <a:pPr lvl="0">
              <a:lnSpc>
                <a:spcPct val="100000"/>
              </a:lnSpc>
            </a:pPr>
            <a:r>
              <a:rPr lang="en-US" sz="5400" dirty="0">
                <a:solidFill>
                  <a:srgbClr val="333333"/>
                </a:solidFill>
                <a:ea typeface="MS PGothic" pitchFamily="34" charset="-128"/>
              </a:rPr>
              <a:t>6LoWPAN Selective Fragment Recovery</a:t>
            </a:r>
            <a:endParaRPr sz="1600" i="1" dirty="0">
              <a:solidFill>
                <a:srgbClr val="333333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Text Placeholder 3"/>
          <p:cNvSpPr txBox="1">
            <a:spLocks/>
          </p:cNvSpPr>
          <p:nvPr/>
        </p:nvSpPr>
        <p:spPr>
          <a:xfrm>
            <a:off x="315913" y="5471579"/>
            <a:ext cx="1805420" cy="3841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chemeClr val="tx2"/>
              </a:buClr>
              <a:buSzPct val="90000"/>
              <a:buFontTx/>
              <a:buNone/>
              <a:tabLst/>
              <a:defRPr lang="en-US" sz="18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06400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 marL="571500" indent="-1588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 marL="688975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 marL="801688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4B4B4B"/>
                </a:solidFill>
              </a:rPr>
              <a:t>IETF </a:t>
            </a:r>
            <a:r>
              <a:rPr lang="en-US" dirty="0" smtClean="0">
                <a:solidFill>
                  <a:srgbClr val="4B4B4B"/>
                </a:solidFill>
              </a:rPr>
              <a:t>102	</a:t>
            </a:r>
            <a:endParaRPr lang="en-US" dirty="0">
              <a:solidFill>
                <a:srgbClr val="4B4B4B"/>
              </a:solidFill>
            </a:endParaRPr>
          </a:p>
        </p:txBody>
      </p:sp>
      <p:sp>
        <p:nvSpPr>
          <p:cNvPr id="9" name="Text Placeholder 4"/>
          <p:cNvSpPr txBox="1">
            <a:spLocks/>
          </p:cNvSpPr>
          <p:nvPr/>
        </p:nvSpPr>
        <p:spPr>
          <a:xfrm>
            <a:off x="316683" y="6007545"/>
            <a:ext cx="10814050" cy="3841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chemeClr val="tx2"/>
              </a:buClr>
              <a:buSzPct val="90000"/>
              <a:buFontTx/>
              <a:buNone/>
              <a:tabLst/>
              <a:defRPr lang="en-US" sz="14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06400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 marL="571500" indent="-1588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 marL="688975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 marL="801688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4B4B4B"/>
                </a:solidFill>
              </a:rPr>
              <a:t>Montréal</a:t>
            </a:r>
            <a:endParaRPr lang="en-US" dirty="0">
              <a:solidFill>
                <a:srgbClr val="4B4B4B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4301" y="4923138"/>
            <a:ext cx="9307444" cy="421293"/>
          </a:xfrm>
        </p:spPr>
        <p:txBody>
          <a:bodyPr/>
          <a:lstStyle/>
          <a:p>
            <a:r>
              <a:rPr lang="en-US" dirty="0" err="1" smtClean="0">
                <a:solidFill>
                  <a:srgbClr val="4B4B4B"/>
                </a:solidFill>
              </a:rPr>
              <a:t>P.Thubert</a:t>
            </a:r>
            <a:endParaRPr lang="en-US" dirty="0">
              <a:solidFill>
                <a:srgbClr val="4B4B4B"/>
              </a:solidFill>
            </a:endParaRPr>
          </a:p>
        </p:txBody>
      </p:sp>
      <p:sp>
        <p:nvSpPr>
          <p:cNvPr id="4" name="Rectangle 1"/>
          <p:cNvSpPr>
            <a:spLocks noGrp="1" noChangeArrowheads="1"/>
          </p:cNvSpPr>
          <p:nvPr>
            <p:ph type="body" sz="quarter" idx="10"/>
          </p:nvPr>
        </p:nvSpPr>
        <p:spPr bwMode="auto">
          <a:xfrm>
            <a:off x="2547230" y="4540580"/>
            <a:ext cx="6351419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  <a:ea typeface="ＭＳ Ｐゴシック" panose="020B0600070205080204" pitchFamily="34" charset="-128"/>
                <a:hlinkClick r:id="rId3"/>
              </a:rPr>
              <a:t>draft-thubert-6lo-fragment-recovery-01</a:t>
            </a: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ＭＳ Ｐゴシック" panose="020B0600070205080204" pitchFamily="34" charset="-128"/>
              </a:rPr>
              <a:t> </a:t>
            </a:r>
            <a:endParaRPr kumimoji="0" lang="en-US" altLang="en-US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6313586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Appendix</a:t>
            </a:r>
            <a:endParaRPr lang="en-US" dirty="0"/>
          </a:p>
        </p:txBody>
      </p:sp>
      <p:sp>
        <p:nvSpPr>
          <p:cNvPr id="16387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smtClean="0"/>
          </a:p>
        </p:txBody>
      </p:sp>
      <p:sp>
        <p:nvSpPr>
          <p:cNvPr id="16388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2319A80-76D6-4479-A988-0CEC97ED0512}" type="slidenum">
              <a:rPr lang="en-US" altLang="en-US" sz="1400"/>
              <a:pPr>
                <a:spcBef>
                  <a:spcPct val="0"/>
                </a:spcBef>
                <a:buFontTx/>
                <a:buNone/>
              </a:pPr>
              <a:t>10</a:t>
            </a:fld>
            <a:endParaRPr lang="en-US" altLang="en-US" sz="14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93975" y="2068513"/>
            <a:ext cx="7524750" cy="1884362"/>
          </a:xfrm>
        </p:spPr>
        <p:txBody>
          <a:bodyPr/>
          <a:lstStyle/>
          <a:p>
            <a:pPr>
              <a:lnSpc>
                <a:spcPct val="100000"/>
              </a:lnSpc>
              <a:defRPr/>
            </a:pPr>
            <a:r>
              <a:rPr lang="en-US" sz="4051" dirty="0">
                <a:solidFill>
                  <a:srgbClr val="333333"/>
                </a:solidFill>
                <a:ea typeface="MS PGothic" pitchFamily="34" charset="-128"/>
              </a:rPr>
              <a:t>Backup slides </a:t>
            </a:r>
            <a:br>
              <a:rPr lang="en-US" sz="4051" dirty="0">
                <a:solidFill>
                  <a:srgbClr val="333333"/>
                </a:solidFill>
                <a:ea typeface="MS PGothic" pitchFamily="34" charset="-128"/>
              </a:rPr>
            </a:br>
            <a:r>
              <a:rPr lang="en-US" sz="4051" dirty="0">
                <a:solidFill>
                  <a:srgbClr val="333333"/>
                </a:solidFill>
                <a:ea typeface="MS PGothic" pitchFamily="34" charset="-128"/>
              </a:rPr>
              <a:t>The problem with fragments</a:t>
            </a:r>
            <a:br>
              <a:rPr lang="en-US" sz="4051" dirty="0">
                <a:solidFill>
                  <a:srgbClr val="333333"/>
                </a:solidFill>
                <a:ea typeface="MS PGothic" pitchFamily="34" charset="-128"/>
              </a:rPr>
            </a:br>
            <a:r>
              <a:rPr lang="en-US" sz="4051" dirty="0">
                <a:solidFill>
                  <a:srgbClr val="333333"/>
                </a:solidFill>
                <a:ea typeface="MS PGothic" pitchFamily="34" charset="-128"/>
              </a:rPr>
              <a:t>in 6lo mesh networks</a:t>
            </a:r>
            <a:br>
              <a:rPr lang="en-US" sz="4051" dirty="0">
                <a:solidFill>
                  <a:srgbClr val="333333"/>
                </a:solidFill>
                <a:ea typeface="MS PGothic" pitchFamily="34" charset="-128"/>
              </a:rPr>
            </a:br>
            <a:endParaRPr sz="1200" i="1" dirty="0">
              <a:solidFill>
                <a:srgbClr val="333333"/>
              </a:solidFill>
              <a:ea typeface="MS PGothic" pitchFamily="34" charset="-128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1760539" y="5273676"/>
            <a:ext cx="8112125" cy="384175"/>
          </a:xfrm>
        </p:spPr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1760539" y="4314826"/>
            <a:ext cx="8112125" cy="288925"/>
          </a:xfrm>
        </p:spPr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8" name="Text Placeholder 3"/>
          <p:cNvSpPr txBox="1">
            <a:spLocks/>
          </p:cNvSpPr>
          <p:nvPr/>
        </p:nvSpPr>
        <p:spPr>
          <a:xfrm>
            <a:off x="1760539" y="4960939"/>
            <a:ext cx="1354137" cy="288925"/>
          </a:xfrm>
          <a:prstGeom prst="rect">
            <a:avLst/>
          </a:prstGeom>
        </p:spPr>
        <p:txBody>
          <a:bodyPr lIns="68598" tIns="34299" rIns="68598" bIns="34299"/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chemeClr val="tx2"/>
              </a:buClr>
              <a:buSzPct val="90000"/>
              <a:buFontTx/>
              <a:buNone/>
              <a:tabLst/>
              <a:defRPr lang="en-US" sz="18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06400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 marL="571500" indent="-1588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 marL="688975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 marL="801688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sz="1350">
                <a:solidFill>
                  <a:srgbClr val="4B4B4B"/>
                </a:solidFill>
              </a:rPr>
              <a:t>IETF 99</a:t>
            </a:r>
          </a:p>
        </p:txBody>
      </p:sp>
      <p:sp>
        <p:nvSpPr>
          <p:cNvPr id="9" name="Text Placeholder 4"/>
          <p:cNvSpPr txBox="1">
            <a:spLocks/>
          </p:cNvSpPr>
          <p:nvPr/>
        </p:nvSpPr>
        <p:spPr>
          <a:xfrm>
            <a:off x="1760539" y="5364164"/>
            <a:ext cx="8112125" cy="287337"/>
          </a:xfrm>
          <a:prstGeom prst="rect">
            <a:avLst/>
          </a:prstGeom>
        </p:spPr>
        <p:txBody>
          <a:bodyPr lIns="68598" tIns="34299" rIns="68598" bIns="34299"/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chemeClr val="tx2"/>
              </a:buClr>
              <a:buSzPct val="90000"/>
              <a:buFontTx/>
              <a:buNone/>
              <a:tabLst/>
              <a:defRPr lang="en-US" sz="14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06400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 marL="571500" indent="-1588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 marL="688975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 marL="801688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sz="1050">
                <a:solidFill>
                  <a:srgbClr val="4B4B4B"/>
                </a:solidFill>
              </a:rPr>
              <a:t>Prague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36726" y="4549776"/>
            <a:ext cx="6981825" cy="315913"/>
          </a:xfrm>
        </p:spPr>
        <p:txBody>
          <a:bodyPr/>
          <a:lstStyle/>
          <a:p>
            <a:pPr>
              <a:defRPr/>
            </a:pPr>
            <a:r>
              <a:rPr lang="en-US" dirty="0" err="1" smtClean="0">
                <a:solidFill>
                  <a:srgbClr val="4B4B4B"/>
                </a:solidFill>
                <a:ea typeface="MS PGothic" pitchFamily="34" charset="-128"/>
              </a:rPr>
              <a:t>P.Thubert</a:t>
            </a:r>
            <a:endParaRPr lang="en-US" dirty="0">
              <a:solidFill>
                <a:srgbClr val="4B4B4B"/>
              </a:solidFill>
              <a:ea typeface="MS PGothic" pitchFamily="34" charset="-128"/>
            </a:endParaRPr>
          </a:p>
        </p:txBody>
      </p:sp>
      <p:sp>
        <p:nvSpPr>
          <p:cNvPr id="17416" name="Rectangle 9"/>
          <p:cNvSpPr>
            <a:spLocks noChangeArrowheads="1"/>
          </p:cNvSpPr>
          <p:nvPr/>
        </p:nvSpPr>
        <p:spPr bwMode="auto">
          <a:xfrm>
            <a:off x="3679825" y="6324600"/>
            <a:ext cx="4724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>
                <a:hlinkClick r:id="rId2"/>
              </a:rPr>
              <a:t>draft-thubert-6lo-forwarding-fragments-04</a:t>
            </a:r>
            <a:r>
              <a:rPr lang="en-US" altLang="en-US" sz="1800"/>
              <a:t> 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 idx="4294967295"/>
          </p:nvPr>
        </p:nvSpPr>
        <p:spPr>
          <a:xfrm>
            <a:off x="1524000" y="152400"/>
            <a:ext cx="9036050" cy="1143000"/>
          </a:xfrm>
        </p:spPr>
        <p:txBody>
          <a:bodyPr/>
          <a:lstStyle/>
          <a:p>
            <a:pPr>
              <a:defRPr/>
            </a:pPr>
            <a:r>
              <a:rPr lang="en-US" sz="3600" b="1" kern="1200" dirty="0" err="1">
                <a:solidFill>
                  <a:schemeClr val="tx1"/>
                </a:solidFill>
                <a:latin typeface="Calibri" pitchFamily="34" charset="0"/>
                <a:ea typeface="MS PGothic" pitchFamily="34" charset="-128"/>
              </a:rPr>
              <a:t>Recomposition</a:t>
            </a:r>
            <a:r>
              <a:rPr lang="en-US" sz="3600" b="1" kern="1200" dirty="0">
                <a:solidFill>
                  <a:schemeClr val="tx1"/>
                </a:solidFill>
                <a:latin typeface="Calibri" pitchFamily="34" charset="0"/>
                <a:ea typeface="MS PGothic" pitchFamily="34" charset="-128"/>
              </a:rPr>
              <a:t> at every hop</a:t>
            </a:r>
          </a:p>
        </p:txBody>
      </p:sp>
      <p:sp>
        <p:nvSpPr>
          <p:cNvPr id="18435" name="Content Placeholder 2"/>
          <p:cNvSpPr txBox="1">
            <a:spLocks/>
          </p:cNvSpPr>
          <p:nvPr/>
        </p:nvSpPr>
        <p:spPr bwMode="auto">
          <a:xfrm>
            <a:off x="1676401" y="1412875"/>
            <a:ext cx="8958263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  <a:lvl2pPr marL="742950" indent="-4572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9pPr>
          </a:lstStyle>
          <a:p>
            <a:r>
              <a:rPr lang="en-US" altLang="en-US" sz="2800"/>
              <a:t> Basic implementation of RFC 4944 would cause reassembly at every L3 hop</a:t>
            </a:r>
          </a:p>
          <a:p>
            <a:r>
              <a:rPr lang="en-US" altLang="en-US" sz="2800"/>
              <a:t> In a RPL / 6TiSCH network that’s every radio hop</a:t>
            </a:r>
          </a:p>
          <a:p>
            <a:r>
              <a:rPr lang="en-US" altLang="en-US" sz="2800"/>
              <a:t> In certain cases, this blocks most (all?) of the buffers</a:t>
            </a:r>
          </a:p>
          <a:p>
            <a:pPr lvl="1"/>
            <a:r>
              <a:rPr lang="en-US" altLang="en-US" sz="2400"/>
              <a:t>Buffer bloat</a:t>
            </a:r>
          </a:p>
          <a:p>
            <a:r>
              <a:rPr lang="en-US" altLang="en-US" sz="2800"/>
              <a:t> And augments latency dramatically</a:t>
            </a:r>
          </a:p>
          <a:p>
            <a:pPr>
              <a:buFontTx/>
              <a:buNone/>
            </a:pPr>
            <a:r>
              <a:rPr lang="en-US" altLang="en-US" sz="2800"/>
              <a:t>       </a:t>
            </a:r>
          </a:p>
          <a:p>
            <a:pPr>
              <a:buFontTx/>
              <a:buNone/>
            </a:pPr>
            <a:endParaRPr lang="en-US" altLang="en-US" sz="2800"/>
          </a:p>
          <a:p>
            <a:pPr>
              <a:buFontTx/>
              <a:buNone/>
            </a:pPr>
            <a:r>
              <a:rPr lang="en-US" altLang="en-US" sz="2800"/>
              <a:t>  Research was conducted to forward fragments at L3.</a:t>
            </a:r>
          </a:p>
          <a:p>
            <a:endParaRPr lang="en-US" altLang="en-US" sz="2800"/>
          </a:p>
          <a:p>
            <a:endParaRPr lang="en-US" alt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 idx="4294967295"/>
          </p:nvPr>
        </p:nvSpPr>
        <p:spPr>
          <a:xfrm>
            <a:off x="1524000" y="152400"/>
            <a:ext cx="9036050" cy="1143000"/>
          </a:xfrm>
        </p:spPr>
        <p:txBody>
          <a:bodyPr/>
          <a:lstStyle/>
          <a:p>
            <a:pPr>
              <a:defRPr/>
            </a:pPr>
            <a:r>
              <a:rPr lang="en-US" sz="3600" b="1" kern="1200" dirty="0">
                <a:solidFill>
                  <a:schemeClr val="tx1"/>
                </a:solidFill>
                <a:latin typeface="Calibri" pitchFamily="34" charset="0"/>
                <a:ea typeface="MS PGothic" pitchFamily="34" charset="-128"/>
              </a:rPr>
              <a:t>Early fragment forwarding issues #1</a:t>
            </a:r>
          </a:p>
        </p:txBody>
      </p:sp>
      <p:sp>
        <p:nvSpPr>
          <p:cNvPr id="20483" name="Content Placeholder 2"/>
          <p:cNvSpPr txBox="1">
            <a:spLocks/>
          </p:cNvSpPr>
          <p:nvPr/>
        </p:nvSpPr>
        <p:spPr bwMode="auto">
          <a:xfrm>
            <a:off x="1676401" y="1412875"/>
            <a:ext cx="8958263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  <a:lvl2pPr marL="742950" indent="-4572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9pPr>
          </a:lstStyle>
          <a:p>
            <a:r>
              <a:rPr lang="en-US" altLang="en-US" sz="2800"/>
              <a:t> Debugging issues due to Fragments led to RFC 7388</a:t>
            </a:r>
          </a:p>
          <a:p>
            <a:r>
              <a:rPr lang="en-US" altLang="en-US" sz="2800"/>
              <a:t> Only one full packet buffer</a:t>
            </a:r>
          </a:p>
          <a:p>
            <a:r>
              <a:rPr lang="en-US" altLang="en-US" sz="2800"/>
              <a:t> Blocked while timing out lost fragments</a:t>
            </a:r>
          </a:p>
          <a:p>
            <a:r>
              <a:rPr lang="en-US" altLang="en-US" sz="2800"/>
              <a:t> Dropping all packets in the meantime</a:t>
            </a:r>
          </a:p>
          <a:p>
            <a:r>
              <a:rPr lang="en-US" altLang="en-US" sz="2800"/>
              <a:t> Arguably there could be implementation tradeoffs</a:t>
            </a:r>
          </a:p>
          <a:p>
            <a:pPr lvl="1"/>
            <a:r>
              <a:rPr lang="en-US" altLang="en-US" sz="2400"/>
              <a:t>but there is no good solution with RFC4944, </a:t>
            </a:r>
          </a:p>
          <a:p>
            <a:pPr lvl="1"/>
            <a:r>
              <a:rPr lang="en-US" altLang="en-US" sz="2400"/>
              <a:t>either you have short time outs and clean up too early, </a:t>
            </a:r>
          </a:p>
          <a:p>
            <a:pPr lvl="1"/>
            <a:r>
              <a:rPr lang="en-US" altLang="en-US" sz="2400"/>
              <a:t>or you lose small packets in meantime</a:t>
            </a:r>
          </a:p>
          <a:p>
            <a:pPr>
              <a:buFontTx/>
              <a:buNone/>
            </a:pPr>
            <a:endParaRPr lang="en-US" altLang="en-US" sz="2800"/>
          </a:p>
          <a:p>
            <a:endParaRPr lang="en-US" alt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 idx="4294967295"/>
          </p:nvPr>
        </p:nvSpPr>
        <p:spPr>
          <a:xfrm>
            <a:off x="1524000" y="152400"/>
            <a:ext cx="9036050" cy="1143000"/>
          </a:xfrm>
        </p:spPr>
        <p:txBody>
          <a:bodyPr/>
          <a:lstStyle/>
          <a:p>
            <a:pPr>
              <a:defRPr/>
            </a:pPr>
            <a:r>
              <a:rPr lang="en-US" sz="3600" b="1" kern="1200" dirty="0">
                <a:solidFill>
                  <a:schemeClr val="tx1"/>
                </a:solidFill>
                <a:latin typeface="Calibri" pitchFamily="34" charset="0"/>
                <a:ea typeface="MS PGothic" pitchFamily="34" charset="-128"/>
              </a:rPr>
              <a:t>Early fragment forwarding issues #1 </a:t>
            </a:r>
            <a:r>
              <a:rPr lang="en-US" sz="3600" b="1" kern="1200" dirty="0" err="1">
                <a:solidFill>
                  <a:schemeClr val="tx1"/>
                </a:solidFill>
                <a:latin typeface="Calibri" pitchFamily="34" charset="0"/>
                <a:ea typeface="MS PGothic" pitchFamily="34" charset="-128"/>
              </a:rPr>
              <a:t>c’d</a:t>
            </a:r>
            <a:endParaRPr lang="en-US" sz="3600" b="1" kern="1200" dirty="0">
              <a:solidFill>
                <a:schemeClr val="tx1"/>
              </a:solidFill>
              <a:latin typeface="Calibri" pitchFamily="34" charset="0"/>
              <a:ea typeface="MS PGothic" pitchFamily="34" charset="-128"/>
            </a:endParaRPr>
          </a:p>
        </p:txBody>
      </p:sp>
      <p:sp>
        <p:nvSpPr>
          <p:cNvPr id="22531" name="Content Placeholder 2"/>
          <p:cNvSpPr txBox="1">
            <a:spLocks/>
          </p:cNvSpPr>
          <p:nvPr/>
        </p:nvSpPr>
        <p:spPr bwMode="auto">
          <a:xfrm>
            <a:off x="1676401" y="1412875"/>
            <a:ext cx="8958263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  <a:lvl2pPr marL="742950" indent="-4572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9pPr>
          </a:lstStyle>
          <a:p>
            <a:r>
              <a:rPr lang="en-US" altLang="en-US" sz="2800"/>
              <a:t> Need either to abandon fragmented packet </a:t>
            </a:r>
          </a:p>
          <a:p>
            <a:r>
              <a:rPr lang="en-US" altLang="en-US" sz="2800"/>
              <a:t> or discover loss and retry quickly, both need signaling</a:t>
            </a:r>
          </a:p>
          <a:p>
            <a:r>
              <a:rPr lang="en-US" altLang="en-US" sz="2800"/>
              <a:t> Solution is well-know:</a:t>
            </a:r>
          </a:p>
          <a:p>
            <a:pPr lvl="1"/>
            <a:r>
              <a:rPr lang="en-US" altLang="en-US" sz="2400"/>
              <a:t>selective acknowledgement</a:t>
            </a:r>
          </a:p>
          <a:p>
            <a:pPr lvl="1"/>
            <a:r>
              <a:rPr lang="en-US" altLang="en-US" sz="2400"/>
              <a:t>reset</a:t>
            </a:r>
          </a:p>
          <a:p>
            <a:r>
              <a:rPr lang="en-US" altLang="en-US" sz="2800"/>
              <a:t> Requires new signaling</a:t>
            </a:r>
          </a:p>
          <a:p>
            <a:pPr>
              <a:buFontTx/>
              <a:buNone/>
            </a:pPr>
            <a:endParaRPr lang="en-US" altLang="en-US" sz="2800"/>
          </a:p>
          <a:p>
            <a:pPr>
              <a:buFontTx/>
              <a:buNone/>
            </a:pPr>
            <a:r>
              <a:rPr lang="en-US" altLang="en-US" sz="2800"/>
              <a:t>=&gt; Implementation recommendations are not sufficient</a:t>
            </a:r>
          </a:p>
          <a:p>
            <a:endParaRPr lang="en-US" altLang="en-US" sz="2800"/>
          </a:p>
          <a:p>
            <a:endParaRPr lang="en-US" altLang="en-US" sz="2800"/>
          </a:p>
          <a:p>
            <a:endParaRPr lang="en-US" altLang="en-US"/>
          </a:p>
          <a:p>
            <a:endParaRPr lang="en-US" altLang="en-US" sz="2800"/>
          </a:p>
          <a:p>
            <a:endParaRPr lang="en-US" alt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5105400" y="4087813"/>
            <a:ext cx="2438400" cy="2133600"/>
          </a:xfrm>
          <a:prstGeom prst="ellipse">
            <a:avLst/>
          </a:prstGeom>
          <a:solidFill>
            <a:schemeClr val="accent1">
              <a:alpha val="3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6073775" y="4135438"/>
            <a:ext cx="2438400" cy="2133600"/>
          </a:xfrm>
          <a:prstGeom prst="ellipse">
            <a:avLst/>
          </a:prstGeom>
          <a:solidFill>
            <a:schemeClr val="accent1">
              <a:alpha val="7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114800" y="4146550"/>
            <a:ext cx="2438400" cy="2133600"/>
          </a:xfrm>
          <a:prstGeom prst="ellipse">
            <a:avLst/>
          </a:prstGeom>
          <a:solidFill>
            <a:schemeClr val="accent1">
              <a:alpha val="5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17410" name="Title 1"/>
          <p:cNvSpPr>
            <a:spLocks noGrp="1"/>
          </p:cNvSpPr>
          <p:nvPr>
            <p:ph type="title" idx="4294967295"/>
          </p:nvPr>
        </p:nvSpPr>
        <p:spPr>
          <a:xfrm>
            <a:off x="1524000" y="152400"/>
            <a:ext cx="9036050" cy="1143000"/>
          </a:xfrm>
        </p:spPr>
        <p:txBody>
          <a:bodyPr/>
          <a:lstStyle/>
          <a:p>
            <a:pPr>
              <a:defRPr/>
            </a:pPr>
            <a:r>
              <a:rPr lang="en-US" sz="3600" b="1" kern="1200" dirty="0">
                <a:solidFill>
                  <a:schemeClr val="tx1"/>
                </a:solidFill>
                <a:latin typeface="Calibri" pitchFamily="34" charset="0"/>
                <a:ea typeface="MS PGothic" pitchFamily="34" charset="-128"/>
              </a:rPr>
              <a:t>Early fragment forwarding issues #2</a:t>
            </a:r>
          </a:p>
        </p:txBody>
      </p:sp>
      <p:sp>
        <p:nvSpPr>
          <p:cNvPr id="24582" name="Content Placeholder 2"/>
          <p:cNvSpPr txBox="1">
            <a:spLocks/>
          </p:cNvSpPr>
          <p:nvPr/>
        </p:nvSpPr>
        <p:spPr bwMode="auto">
          <a:xfrm>
            <a:off x="1676401" y="1412875"/>
            <a:ext cx="8958263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  <a:lvl2pPr marL="742950" indent="-4572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9pPr>
          </a:lstStyle>
          <a:p>
            <a:r>
              <a:rPr lang="en-US" altLang="en-US" sz="2800"/>
              <a:t> On a single channel multihop network (not 6TiSCH):</a:t>
            </a:r>
          </a:p>
          <a:p>
            <a:pPr>
              <a:buFontTx/>
              <a:buNone/>
            </a:pPr>
            <a:r>
              <a:rPr lang="en-US" altLang="en-US" sz="2800"/>
              <a:t>    Next Fragment interferes with previous fragment</a:t>
            </a:r>
          </a:p>
          <a:p>
            <a:r>
              <a:rPr lang="en-US" altLang="en-US" sz="2800"/>
              <a:t> No end-to-end feedback loop</a:t>
            </a:r>
          </a:p>
          <a:p>
            <a:r>
              <a:rPr lang="en-US" altLang="en-US" sz="2800"/>
              <a:t> Blind throttling can help</a:t>
            </a:r>
          </a:p>
          <a:p>
            <a:r>
              <a:rPr lang="en-US" altLang="en-US" sz="2800"/>
              <a:t> New signaling can be better</a:t>
            </a:r>
          </a:p>
          <a:p>
            <a:endParaRPr lang="en-US" altLang="en-US" sz="2800"/>
          </a:p>
        </p:txBody>
      </p:sp>
      <p:sp>
        <p:nvSpPr>
          <p:cNvPr id="3" name="Up Arrow 2"/>
          <p:cNvSpPr/>
          <p:nvPr/>
        </p:nvSpPr>
        <p:spPr>
          <a:xfrm rot="5400000">
            <a:off x="5443538" y="4587876"/>
            <a:ext cx="744538" cy="1017587"/>
          </a:xfrm>
          <a:prstGeom prst="up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4800" dirty="0"/>
              <a:t>2</a:t>
            </a:r>
          </a:p>
        </p:txBody>
      </p:sp>
      <p:sp>
        <p:nvSpPr>
          <p:cNvPr id="9" name="Up Arrow 8"/>
          <p:cNvSpPr/>
          <p:nvPr/>
        </p:nvSpPr>
        <p:spPr>
          <a:xfrm rot="5400000">
            <a:off x="7306469" y="4593431"/>
            <a:ext cx="755650" cy="1017588"/>
          </a:xfrm>
          <a:prstGeom prst="up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4800" dirty="0"/>
              <a:t>1</a:t>
            </a:r>
          </a:p>
        </p:txBody>
      </p:sp>
      <p:sp>
        <p:nvSpPr>
          <p:cNvPr id="4" name="Rectangle 3"/>
          <p:cNvSpPr/>
          <p:nvPr/>
        </p:nvSpPr>
        <p:spPr>
          <a:xfrm>
            <a:off x="4964560" y="5286192"/>
            <a:ext cx="684803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n-US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charset="0"/>
                <a:ea typeface="MS PGothic" panose="020B0600070205080204" pitchFamily="34" charset="-128"/>
              </a:rPr>
              <a:t>A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020796" y="5257800"/>
            <a:ext cx="684804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n-US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charset="0"/>
                <a:ea typeface="MS PGothic" panose="020B0600070205080204" pitchFamily="34" charset="-128"/>
              </a:rPr>
              <a:t>B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999837" y="5257800"/>
            <a:ext cx="684804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n-US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charset="0"/>
                <a:ea typeface="MS PGothic" panose="020B0600070205080204" pitchFamily="34" charset="-128"/>
              </a:rPr>
              <a:t>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 idx="4294967295"/>
          </p:nvPr>
        </p:nvSpPr>
        <p:spPr>
          <a:xfrm>
            <a:off x="1524000" y="152400"/>
            <a:ext cx="9036050" cy="1143000"/>
          </a:xfrm>
        </p:spPr>
        <p:txBody>
          <a:bodyPr/>
          <a:lstStyle/>
          <a:p>
            <a:pPr>
              <a:defRPr/>
            </a:pPr>
            <a:r>
              <a:rPr lang="en-US" sz="3600" b="1" kern="1200" dirty="0">
                <a:solidFill>
                  <a:schemeClr val="tx1"/>
                </a:solidFill>
                <a:latin typeface="Calibri" pitchFamily="34" charset="0"/>
                <a:ea typeface="MS PGothic" pitchFamily="34" charset="-128"/>
              </a:rPr>
              <a:t>Deeper fragment forwarding issues #3</a:t>
            </a:r>
          </a:p>
        </p:txBody>
      </p:sp>
      <p:sp>
        <p:nvSpPr>
          <p:cNvPr id="26627" name="Content Placeholder 2"/>
          <p:cNvSpPr txBox="1">
            <a:spLocks/>
          </p:cNvSpPr>
          <p:nvPr/>
        </p:nvSpPr>
        <p:spPr bwMode="auto">
          <a:xfrm>
            <a:off x="1676401" y="1412875"/>
            <a:ext cx="8958263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  <a:lvl2pPr marL="742950" indent="-4572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9pPr>
          </a:lstStyle>
          <a:p>
            <a:r>
              <a:rPr lang="en-US" altLang="en-US" sz="2800"/>
              <a:t> More Fragments pending than hops causes bloat</a:t>
            </a:r>
          </a:p>
          <a:p>
            <a:r>
              <a:rPr lang="en-US" altLang="en-US" sz="2800"/>
              <a:t> No end-to-end feedback loop for pacing </a:t>
            </a:r>
          </a:p>
          <a:p>
            <a:r>
              <a:rPr lang="en-US" altLang="en-US" sz="2800"/>
              <a:t> Best can do is (again) blind throttling</a:t>
            </a:r>
          </a:p>
          <a:p>
            <a:r>
              <a:rPr lang="en-US" altLang="en-US" sz="2800"/>
              <a:t> Solution is well-known, called dynamic windowing</a:t>
            </a:r>
          </a:p>
          <a:p>
            <a:r>
              <a:rPr lang="en-US" altLang="en-US" sz="2800"/>
              <a:t> Need new signaling</a:t>
            </a:r>
          </a:p>
          <a:p>
            <a:pPr>
              <a:buFontTx/>
              <a:buNone/>
            </a:pPr>
            <a:endParaRPr lang="en-US" altLang="en-US" sz="2800"/>
          </a:p>
          <a:p>
            <a:pPr>
              <a:buFontTx/>
              <a:buNone/>
            </a:pPr>
            <a:r>
              <a:rPr lang="en-US" altLang="en-US" sz="2800"/>
              <a:t>=&gt; Implementation recommendations are not sufficient</a:t>
            </a:r>
          </a:p>
          <a:p>
            <a:endParaRPr lang="en-US" altLang="en-US" sz="2800"/>
          </a:p>
          <a:p>
            <a:pPr>
              <a:buFontTx/>
              <a:buNone/>
            </a:pPr>
            <a:endParaRPr lang="en-US" altLang="en-US" sz="2800"/>
          </a:p>
          <a:p>
            <a:endParaRPr lang="en-US" alt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 idx="4294967295"/>
          </p:nvPr>
        </p:nvSpPr>
        <p:spPr>
          <a:xfrm>
            <a:off x="1524000" y="152400"/>
            <a:ext cx="9036050" cy="1143000"/>
          </a:xfrm>
        </p:spPr>
        <p:txBody>
          <a:bodyPr/>
          <a:lstStyle/>
          <a:p>
            <a:pPr>
              <a:defRPr/>
            </a:pPr>
            <a:r>
              <a:rPr lang="en-US" sz="3600" b="1" kern="1200" dirty="0">
                <a:solidFill>
                  <a:schemeClr val="tx1"/>
                </a:solidFill>
                <a:latin typeface="Calibri" pitchFamily="34" charset="0"/>
                <a:ea typeface="MS PGothic" pitchFamily="34" charset="-128"/>
              </a:rPr>
              <a:t>Deeper fragment forwarding issues #4</a:t>
            </a:r>
          </a:p>
        </p:txBody>
      </p:sp>
      <p:sp>
        <p:nvSpPr>
          <p:cNvPr id="28675" name="Content Placeholder 2"/>
          <p:cNvSpPr txBox="1">
            <a:spLocks/>
          </p:cNvSpPr>
          <p:nvPr/>
        </p:nvSpPr>
        <p:spPr bwMode="auto">
          <a:xfrm>
            <a:off x="1676401" y="1412875"/>
            <a:ext cx="8958263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  <a:lvl2pPr marL="742950" indent="-4572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9pPr>
          </a:lstStyle>
          <a:p>
            <a:r>
              <a:rPr lang="en-US" altLang="en-US" sz="2800"/>
              <a:t> Multiple flows through intermediate router cause congestions</a:t>
            </a:r>
          </a:p>
          <a:p>
            <a:r>
              <a:rPr lang="en-US" altLang="en-US" sz="2800"/>
              <a:t> No end-to-end feedback for Congestion Notification.</a:t>
            </a:r>
          </a:p>
          <a:p>
            <a:r>
              <a:rPr lang="en-US" altLang="en-US" sz="2800"/>
              <a:t> Blind throttling doesn’t even help there</a:t>
            </a:r>
          </a:p>
          <a:p>
            <a:r>
              <a:rPr lang="en-US" altLang="en-US" sz="2800"/>
              <a:t> Fragments are destroyed, end points time out, packets are retried, throughput plummets</a:t>
            </a:r>
          </a:p>
          <a:p>
            <a:r>
              <a:rPr lang="en-US" altLang="en-US" sz="2800"/>
              <a:t> Solution is well-known, called ECN</a:t>
            </a:r>
          </a:p>
          <a:p>
            <a:r>
              <a:rPr lang="en-US" altLang="en-US" sz="2800"/>
              <a:t> Need new signaling</a:t>
            </a:r>
          </a:p>
          <a:p>
            <a:pPr>
              <a:buFontTx/>
              <a:buNone/>
            </a:pPr>
            <a:endParaRPr lang="en-US" altLang="en-US" sz="2800"/>
          </a:p>
          <a:p>
            <a:pPr>
              <a:buFontTx/>
              <a:buNone/>
            </a:pPr>
            <a:r>
              <a:rPr lang="en-US" altLang="en-US" sz="2800"/>
              <a:t>=&gt; Implementation recommendations are not sufficient</a:t>
            </a:r>
          </a:p>
          <a:p>
            <a:endParaRPr lang="en-US" altLang="en-US" sz="2800"/>
          </a:p>
          <a:p>
            <a:pPr>
              <a:buFontTx/>
              <a:buNone/>
            </a:pPr>
            <a:endParaRPr lang="en-US" altLang="en-US" sz="2800"/>
          </a:p>
          <a:p>
            <a:endParaRPr lang="en-US" alt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 idx="4294967295"/>
          </p:nvPr>
        </p:nvSpPr>
        <p:spPr>
          <a:xfrm>
            <a:off x="1524000" y="152400"/>
            <a:ext cx="9036050" cy="1143000"/>
          </a:xfrm>
        </p:spPr>
        <p:txBody>
          <a:bodyPr/>
          <a:lstStyle/>
          <a:p>
            <a:pPr>
              <a:defRPr/>
            </a:pPr>
            <a:r>
              <a:rPr lang="en-US" sz="3600" b="1" kern="1200" dirty="0">
                <a:solidFill>
                  <a:schemeClr val="tx1"/>
                </a:solidFill>
                <a:latin typeface="Calibri" pitchFamily="34" charset="0"/>
                <a:ea typeface="MS PGothic" pitchFamily="34" charset="-128"/>
              </a:rPr>
              <a:t>Deeper fragment forwarding issues #5</a:t>
            </a:r>
          </a:p>
        </p:txBody>
      </p:sp>
      <p:sp>
        <p:nvSpPr>
          <p:cNvPr id="30723" name="Content Placeholder 2"/>
          <p:cNvSpPr txBox="1">
            <a:spLocks/>
          </p:cNvSpPr>
          <p:nvPr/>
        </p:nvSpPr>
        <p:spPr bwMode="auto">
          <a:xfrm>
            <a:off x="1676401" y="1412875"/>
            <a:ext cx="8958263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  <a:lvl2pPr marL="742950" indent="-4572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9pPr>
          </a:lstStyle>
          <a:p>
            <a:r>
              <a:rPr lang="en-US" altLang="en-US" sz="2800"/>
              <a:t> Route over =&gt; Reassembly at every hop creates a moving blob per packet</a:t>
            </a:r>
          </a:p>
          <a:p>
            <a:r>
              <a:rPr lang="en-US" altLang="en-US" sz="2800"/>
              <a:t> Changes the statistics of congestion in the network</a:t>
            </a:r>
          </a:p>
          <a:p>
            <a:r>
              <a:rPr lang="en-US" altLang="en-US" sz="2800"/>
              <a:t> Augments the latency by preventing streamlining</a:t>
            </a:r>
          </a:p>
          <a:p>
            <a:r>
              <a:rPr lang="en-US" altLang="en-US" sz="2800"/>
              <a:t> More in next slides</a:t>
            </a:r>
          </a:p>
          <a:p>
            <a:endParaRPr lang="en-US" altLang="en-US" sz="2800"/>
          </a:p>
          <a:p>
            <a:pPr>
              <a:buFontTx/>
              <a:buNone/>
            </a:pPr>
            <a:r>
              <a:rPr lang="en-US" altLang="en-US" sz="2800"/>
              <a:t>=&gt; Need to forward fragments even in route over case</a:t>
            </a:r>
          </a:p>
          <a:p>
            <a:endParaRPr lang="en-US" altLang="en-US" sz="2800"/>
          </a:p>
          <a:p>
            <a:pPr>
              <a:buFontTx/>
              <a:buNone/>
            </a:pPr>
            <a:endParaRPr lang="en-US" altLang="en-US" sz="2800"/>
          </a:p>
          <a:p>
            <a:endParaRPr lang="en-US" alt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048000" y="1716088"/>
          <a:ext cx="6096000" cy="4227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19744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Sender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Router 1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Router</a:t>
                      </a:r>
                      <a:r>
                        <a:rPr lang="en-US" sz="1800" baseline="0" dirty="0" smtClean="0"/>
                        <a:t> 2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Receiver</a:t>
                      </a:r>
                      <a:r>
                        <a:rPr lang="en-US" sz="1800" baseline="0" dirty="0" smtClean="0"/>
                        <a:t> </a:t>
                      </a:r>
                      <a:endParaRPr lang="en-US" sz="1800" dirty="0"/>
                    </a:p>
                  </a:txBody>
                  <a:tcPr marT="45712" marB="45712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777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T=0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III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T="45712" marB="45712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77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T=1</a:t>
                      </a:r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II(I)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T="45712" marB="45712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77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T=2</a:t>
                      </a:r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I(I)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II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T="45712" marB="45712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77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T=3</a:t>
                      </a:r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(I)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III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T="45712" marB="45712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77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T=4</a:t>
                      </a:r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II(I)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T="45712" marB="45712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77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T=5</a:t>
                      </a:r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I(I)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II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T="45712" marB="45712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77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T=6</a:t>
                      </a:r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(I)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III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12" marB="45712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77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T=7</a:t>
                      </a:r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II(I)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</a:t>
                      </a:r>
                      <a:endParaRPr lang="en-US" sz="1800" dirty="0"/>
                    </a:p>
                  </a:txBody>
                  <a:tcPr marT="45712" marB="45712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77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T=8</a:t>
                      </a:r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I(I)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II</a:t>
                      </a:r>
                      <a:endParaRPr lang="en-US" sz="1800" dirty="0"/>
                    </a:p>
                  </a:txBody>
                  <a:tcPr marT="45712" marB="45712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77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T=9</a:t>
                      </a:r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(I)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III</a:t>
                      </a:r>
                      <a:endParaRPr lang="en-US" sz="1800" dirty="0"/>
                    </a:p>
                  </a:txBody>
                  <a:tcPr marT="45712" marB="45712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32844" name="Rectangle 1"/>
          <p:cNvSpPr>
            <a:spLocks noGrp="1" noChangeArrowheads="1"/>
          </p:cNvSpPr>
          <p:nvPr>
            <p:ph type="title"/>
          </p:nvPr>
        </p:nvSpPr>
        <p:spPr>
          <a:xfrm>
            <a:off x="1911350" y="700088"/>
            <a:ext cx="7232650" cy="449262"/>
          </a:xfrm>
        </p:spPr>
        <p:txBody>
          <a:bodyPr/>
          <a:lstStyle/>
          <a:p>
            <a:pPr eaLnBrk="1" hangingPunct="1"/>
            <a:r>
              <a:rPr lang="en-US" altLang="en-US" smtClean="0"/>
              <a:t>Current behaviour</a:t>
            </a:r>
          </a:p>
        </p:txBody>
      </p:sp>
      <p:sp>
        <p:nvSpPr>
          <p:cNvPr id="2" name="Oval 1"/>
          <p:cNvSpPr/>
          <p:nvPr/>
        </p:nvSpPr>
        <p:spPr>
          <a:xfrm>
            <a:off x="2819400" y="5486400"/>
            <a:ext cx="1066800" cy="4572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5257800" y="3276600"/>
            <a:ext cx="1066800" cy="4572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6400800" y="4419600"/>
            <a:ext cx="1066800" cy="4572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 idx="4294967295"/>
          </p:nvPr>
        </p:nvSpPr>
        <p:spPr>
          <a:xfrm>
            <a:off x="1524000" y="152400"/>
            <a:ext cx="9036050" cy="1143000"/>
          </a:xfrm>
        </p:spPr>
        <p:txBody>
          <a:bodyPr/>
          <a:lstStyle/>
          <a:p>
            <a:pPr>
              <a:defRPr/>
            </a:pPr>
            <a:r>
              <a:rPr lang="en-US" sz="3600" b="1" kern="1200" dirty="0" smtClean="0">
                <a:solidFill>
                  <a:schemeClr val="tx1"/>
                </a:solidFill>
                <a:latin typeface="Calibri" pitchFamily="34" charset="0"/>
                <a:ea typeface="MS PGothic" pitchFamily="34" charset="-128"/>
              </a:rPr>
              <a:t>Features</a:t>
            </a:r>
            <a:endParaRPr lang="en-US" sz="3600" b="1" kern="1200" dirty="0">
              <a:solidFill>
                <a:schemeClr val="tx1"/>
              </a:solidFill>
              <a:latin typeface="Calibri" pitchFamily="34" charset="0"/>
              <a:ea typeface="MS PGothic" pitchFamily="34" charset="-128"/>
            </a:endParaRPr>
          </a:p>
        </p:txBody>
      </p:sp>
      <p:sp>
        <p:nvSpPr>
          <p:cNvPr id="6147" name="Content Placeholder 2"/>
          <p:cNvSpPr txBox="1">
            <a:spLocks/>
          </p:cNvSpPr>
          <p:nvPr/>
        </p:nvSpPr>
        <p:spPr bwMode="auto">
          <a:xfrm>
            <a:off x="1219200" y="1295401"/>
            <a:ext cx="10058400" cy="498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  <a:lvl2pPr marL="742950" indent="-4572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US" altLang="en-US" dirty="0"/>
              <a:t> </a:t>
            </a:r>
            <a:r>
              <a:rPr lang="en-US" altLang="en-US" dirty="0" smtClean="0"/>
              <a:t>New formats for the fragment header</a:t>
            </a:r>
          </a:p>
          <a:p>
            <a:pPr>
              <a:defRPr/>
            </a:pPr>
            <a:r>
              <a:rPr lang="en-US" altLang="en-US" dirty="0" smtClean="0"/>
              <a:t> Selective Fragments Recovery</a:t>
            </a:r>
          </a:p>
          <a:p>
            <a:pPr lvl="1">
              <a:defRPr/>
            </a:pPr>
            <a:r>
              <a:rPr lang="en-US" altLang="en-US" dirty="0" smtClean="0"/>
              <a:t>Expects but does not depend on IOD</a:t>
            </a:r>
          </a:p>
          <a:p>
            <a:pPr>
              <a:defRPr/>
            </a:pPr>
            <a:r>
              <a:rPr lang="en-US" altLang="en-US" dirty="0"/>
              <a:t> </a:t>
            </a:r>
            <a:r>
              <a:rPr lang="en-US" altLang="en-US" dirty="0" smtClean="0"/>
              <a:t>Window-based </a:t>
            </a:r>
            <a:r>
              <a:rPr lang="en-US" altLang="en-US" dirty="0"/>
              <a:t>F</a:t>
            </a:r>
            <a:r>
              <a:rPr lang="en-US" altLang="en-US" dirty="0" smtClean="0"/>
              <a:t>low Control</a:t>
            </a:r>
          </a:p>
          <a:p>
            <a:pPr lvl="1">
              <a:defRPr/>
            </a:pPr>
            <a:r>
              <a:rPr lang="en-US" altLang="en-US" dirty="0" smtClean="0"/>
              <a:t>ACK at the end of the window</a:t>
            </a:r>
          </a:p>
          <a:p>
            <a:pPr>
              <a:defRPr/>
            </a:pPr>
            <a:r>
              <a:rPr lang="en-US" altLang="en-US" dirty="0" smtClean="0"/>
              <a:t> Explicit Congestion Notification</a:t>
            </a:r>
          </a:p>
          <a:p>
            <a:pPr lvl="1">
              <a:defRPr/>
            </a:pPr>
            <a:r>
              <a:rPr lang="en-US" altLang="en-US" dirty="0" smtClean="0"/>
              <a:t>ECN flag echoed to the source</a:t>
            </a:r>
          </a:p>
          <a:p>
            <a:pPr>
              <a:defRPr/>
            </a:pPr>
            <a:r>
              <a:rPr lang="en-US" altLang="en-US" dirty="0" smtClean="0"/>
              <a:t> Explicit Signaling to both set up and clean up</a:t>
            </a:r>
          </a:p>
          <a:p>
            <a:pPr lvl="1">
              <a:defRPr/>
            </a:pPr>
            <a:r>
              <a:rPr lang="en-US" altLang="en-US" dirty="0" smtClean="0"/>
              <a:t>Including Abort and Fin</a:t>
            </a:r>
            <a:endParaRPr lang="en-US" altLang="en-US" dirty="0"/>
          </a:p>
          <a:p>
            <a:pPr lvl="1">
              <a:defRPr/>
            </a:pPr>
            <a:endParaRPr lang="en-US" altLang="en-US" sz="2400" dirty="0"/>
          </a:p>
          <a:p>
            <a:pPr>
              <a:defRPr/>
            </a:pPr>
            <a:endParaRPr lang="en-US" altLang="en-US" sz="2800" dirty="0"/>
          </a:p>
          <a:p>
            <a:pPr>
              <a:defRPr/>
            </a:pPr>
            <a:endParaRPr lang="en-US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662614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048000" y="1397001"/>
          <a:ext cx="6096000" cy="42275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19744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Sender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Router 1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Router</a:t>
                      </a:r>
                      <a:r>
                        <a:rPr lang="en-US" sz="1800" baseline="0" dirty="0" smtClean="0"/>
                        <a:t> 2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Receiver</a:t>
                      </a:r>
                      <a:r>
                        <a:rPr lang="en-US" sz="1800" baseline="0" dirty="0" smtClean="0"/>
                        <a:t> </a:t>
                      </a:r>
                      <a:endParaRPr lang="en-US" sz="1800" dirty="0"/>
                    </a:p>
                  </a:txBody>
                  <a:tcPr marT="45712" marB="45712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777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T=0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III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T="45712" marB="45712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77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T=1</a:t>
                      </a:r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II(I)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T="45712" marB="45712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77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T=2</a:t>
                      </a:r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II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(I)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T="45712" marB="45712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77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T=3</a:t>
                      </a:r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II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 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(I)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</a:t>
                      </a:r>
                      <a:endParaRPr lang="en-US" sz="1800" dirty="0"/>
                    </a:p>
                  </a:txBody>
                  <a:tcPr marT="45712" marB="45712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77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T=4</a:t>
                      </a:r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I(I)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</a:t>
                      </a:r>
                      <a:endParaRPr lang="en-US" sz="1800" dirty="0"/>
                    </a:p>
                  </a:txBody>
                  <a:tcPr marT="45712" marB="45712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77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T=5</a:t>
                      </a:r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(I)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</a:t>
                      </a:r>
                      <a:endParaRPr lang="en-US" sz="1800" dirty="0"/>
                    </a:p>
                  </a:txBody>
                  <a:tcPr marT="45712" marB="45712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77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T=6</a:t>
                      </a:r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 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(I)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II</a:t>
                      </a:r>
                      <a:endParaRPr lang="en-US" sz="1800" dirty="0"/>
                    </a:p>
                  </a:txBody>
                  <a:tcPr marT="45712" marB="45712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77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T=7</a:t>
                      </a:r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(I)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II</a:t>
                      </a:r>
                      <a:endParaRPr lang="en-US" sz="1800" dirty="0"/>
                    </a:p>
                  </a:txBody>
                  <a:tcPr marT="45712" marB="45712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77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T=8</a:t>
                      </a:r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(I)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II</a:t>
                      </a:r>
                      <a:endParaRPr lang="en-US" sz="1800" dirty="0"/>
                    </a:p>
                  </a:txBody>
                  <a:tcPr marT="45712" marB="45712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77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T=9</a:t>
                      </a:r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 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(I)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III</a:t>
                      </a:r>
                      <a:endParaRPr lang="en-US" sz="1800" dirty="0"/>
                    </a:p>
                  </a:txBody>
                  <a:tcPr marT="45712" marB="45712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33868" name="Rectangle 1"/>
          <p:cNvSpPr>
            <a:spLocks noGrp="1" noChangeArrowheads="1"/>
          </p:cNvSpPr>
          <p:nvPr>
            <p:ph type="title"/>
          </p:nvPr>
        </p:nvSpPr>
        <p:spPr>
          <a:xfrm>
            <a:off x="2133600" y="533401"/>
            <a:ext cx="7232650" cy="449263"/>
          </a:xfrm>
        </p:spPr>
        <p:txBody>
          <a:bodyPr/>
          <a:lstStyle/>
          <a:p>
            <a:pPr eaLnBrk="1" hangingPunct="1"/>
            <a:r>
              <a:rPr lang="en-US" altLang="en-US" smtClean="0"/>
              <a:t>Window of 1 fragment</a:t>
            </a:r>
          </a:p>
        </p:txBody>
      </p:sp>
      <p:sp>
        <p:nvSpPr>
          <p:cNvPr id="4" name="Oval 3"/>
          <p:cNvSpPr/>
          <p:nvPr/>
        </p:nvSpPr>
        <p:spPr>
          <a:xfrm>
            <a:off x="2819400" y="5257800"/>
            <a:ext cx="1066800" cy="4572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5216525" y="2286000"/>
            <a:ext cx="1066800" cy="4572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048000" y="1397001"/>
          <a:ext cx="6096000" cy="42275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19744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Sender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Router 1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Router</a:t>
                      </a:r>
                      <a:r>
                        <a:rPr lang="en-US" sz="1800" baseline="0" dirty="0" smtClean="0"/>
                        <a:t> 2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Receiver</a:t>
                      </a:r>
                      <a:r>
                        <a:rPr lang="en-US" sz="1800" baseline="0" dirty="0" smtClean="0"/>
                        <a:t> </a:t>
                      </a:r>
                      <a:endParaRPr lang="en-US" sz="1800" dirty="0"/>
                    </a:p>
                  </a:txBody>
                  <a:tcPr marT="45712" marB="45712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777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T=0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III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T="45712" marB="45712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77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T=1</a:t>
                      </a:r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II(I)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T="45712" marB="45712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77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T=2</a:t>
                      </a:r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II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(I)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T="45712" marB="45712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77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T=3</a:t>
                      </a:r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I(I)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 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(I)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</a:t>
                      </a:r>
                      <a:endParaRPr lang="en-US" sz="1800" dirty="0"/>
                    </a:p>
                  </a:txBody>
                  <a:tcPr marT="45712" marB="45712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77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T=4</a:t>
                      </a:r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(I)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</a:t>
                      </a:r>
                      <a:endParaRPr lang="en-US" sz="1800" dirty="0"/>
                    </a:p>
                  </a:txBody>
                  <a:tcPr marT="45712" marB="45712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77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T=5</a:t>
                      </a:r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(I)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(I)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II</a:t>
                      </a:r>
                      <a:endParaRPr lang="en-US" sz="1800" dirty="0"/>
                    </a:p>
                  </a:txBody>
                  <a:tcPr marT="45712" marB="45712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77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T=6</a:t>
                      </a:r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(I)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II</a:t>
                      </a:r>
                      <a:endParaRPr lang="en-US" sz="1800" dirty="0"/>
                    </a:p>
                  </a:txBody>
                  <a:tcPr marT="45712" marB="45712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77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T=7</a:t>
                      </a:r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 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(I)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III</a:t>
                      </a:r>
                      <a:endParaRPr lang="en-US" sz="1800" dirty="0"/>
                    </a:p>
                  </a:txBody>
                  <a:tcPr marT="45712" marB="45712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77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T=8</a:t>
                      </a:r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12" marB="45712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77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T=9</a:t>
                      </a:r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12" marB="45712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34892" name="Rectangle 1"/>
          <p:cNvSpPr>
            <a:spLocks noGrp="1" noChangeArrowheads="1"/>
          </p:cNvSpPr>
          <p:nvPr>
            <p:ph type="title"/>
          </p:nvPr>
        </p:nvSpPr>
        <p:spPr>
          <a:xfrm>
            <a:off x="2133600" y="533401"/>
            <a:ext cx="8077200" cy="449263"/>
          </a:xfrm>
        </p:spPr>
        <p:txBody>
          <a:bodyPr/>
          <a:lstStyle/>
          <a:p>
            <a:pPr eaLnBrk="1" hangingPunct="1"/>
            <a:r>
              <a:rPr lang="en-US" altLang="en-US" smtClean="0"/>
              <a:t>Streamlining with larger window</a:t>
            </a:r>
          </a:p>
        </p:txBody>
      </p:sp>
      <p:sp>
        <p:nvSpPr>
          <p:cNvPr id="5" name="Oval 4"/>
          <p:cNvSpPr/>
          <p:nvPr/>
        </p:nvSpPr>
        <p:spPr>
          <a:xfrm>
            <a:off x="2819400" y="4495800"/>
            <a:ext cx="1066800" cy="4572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 idx="4294967295"/>
          </p:nvPr>
        </p:nvSpPr>
        <p:spPr>
          <a:xfrm>
            <a:off x="1524000" y="152400"/>
            <a:ext cx="9036050" cy="1143000"/>
          </a:xfrm>
        </p:spPr>
        <p:txBody>
          <a:bodyPr/>
          <a:lstStyle/>
          <a:p>
            <a:pPr>
              <a:defRPr/>
            </a:pPr>
            <a:r>
              <a:rPr lang="en-US" sz="3600" b="1" kern="1200" dirty="0">
                <a:solidFill>
                  <a:schemeClr val="tx1"/>
                </a:solidFill>
                <a:latin typeface="Calibri" pitchFamily="34" charset="0"/>
                <a:ea typeface="MS PGothic" pitchFamily="34" charset="-128"/>
              </a:rPr>
              <a:t>Even Deeper fragment forwarding issues #6</a:t>
            </a:r>
          </a:p>
        </p:txBody>
      </p:sp>
      <p:sp>
        <p:nvSpPr>
          <p:cNvPr id="35843" name="Content Placeholder 2"/>
          <p:cNvSpPr txBox="1">
            <a:spLocks/>
          </p:cNvSpPr>
          <p:nvPr/>
        </p:nvSpPr>
        <p:spPr bwMode="auto">
          <a:xfrm>
            <a:off x="1676401" y="1412875"/>
            <a:ext cx="8958263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  <a:lvl2pPr marL="742950" indent="-4572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9pPr>
          </a:lstStyle>
          <a:p>
            <a:r>
              <a:rPr lang="en-US" altLang="en-US" sz="2800"/>
              <a:t> Original datagram tag is misleading</a:t>
            </a:r>
          </a:p>
          <a:p>
            <a:r>
              <a:rPr lang="en-US" altLang="en-US" sz="2800"/>
              <a:t> Tag is unique to the 6LoWPAN end point</a:t>
            </a:r>
          </a:p>
          <a:p>
            <a:r>
              <a:rPr lang="en-US" altLang="en-US" sz="2800"/>
              <a:t> Not the IP source, not the MAC source</a:t>
            </a:r>
          </a:p>
          <a:p>
            <a:r>
              <a:rPr lang="en-US" altLang="en-US" sz="2800"/>
              <a:t> 2 different flows may have the same datagram tag</a:t>
            </a:r>
          </a:p>
          <a:p>
            <a:r>
              <a:rPr lang="en-US" altLang="en-US" sz="2800"/>
              <a:t> Implementations storing FF state can be confused</a:t>
            </a:r>
          </a:p>
          <a:p>
            <a:r>
              <a:rPr lang="en-US" altLang="en-US" sz="2800"/>
              <a:t> Solution is well known, called label swapping</a:t>
            </a:r>
          </a:p>
          <a:p>
            <a:r>
              <a:rPr lang="en-US" altLang="en-US" sz="2800"/>
              <a:t> An easy trap to fall in, need IETF recommendations</a:t>
            </a:r>
          </a:p>
          <a:p>
            <a:pPr>
              <a:buFontTx/>
              <a:buNone/>
            </a:pPr>
            <a:endParaRPr lang="en-US" altLang="en-US" sz="2800"/>
          </a:p>
          <a:p>
            <a:endParaRPr lang="en-US" alt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890" name="Group 3"/>
          <p:cNvGrpSpPr>
            <a:grpSpLocks/>
          </p:cNvGrpSpPr>
          <p:nvPr/>
        </p:nvGrpSpPr>
        <p:grpSpPr bwMode="auto">
          <a:xfrm>
            <a:off x="5181600" y="3197225"/>
            <a:ext cx="795338" cy="336550"/>
            <a:chOff x="9838582" y="4095104"/>
            <a:chExt cx="750376" cy="336386"/>
          </a:xfrm>
        </p:grpSpPr>
        <p:grpSp>
          <p:nvGrpSpPr>
            <p:cNvPr id="38000" name="Group 4"/>
            <p:cNvGrpSpPr>
              <a:grpSpLocks/>
            </p:cNvGrpSpPr>
            <p:nvPr/>
          </p:nvGrpSpPr>
          <p:grpSpPr bwMode="auto">
            <a:xfrm>
              <a:off x="9838582" y="4095104"/>
              <a:ext cx="750376" cy="336386"/>
              <a:chOff x="9856916" y="5708746"/>
              <a:chExt cx="750376" cy="336386"/>
            </a:xfrm>
          </p:grpSpPr>
          <p:pic>
            <p:nvPicPr>
              <p:cNvPr id="7" name="Picture 6"/>
              <p:cNvPicPr>
                <a:picLocks noChangeAspect="1"/>
              </p:cNvPicPr>
              <p:nvPr/>
            </p:nvPicPr>
            <p:blipFill rotWithShape="1">
              <a:blip r:embed="rId2" cstate="print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58497" b="53598"/>
              <a:stretch/>
            </p:blipFill>
            <p:spPr>
              <a:xfrm rot="5400000" flipH="1">
                <a:off x="10196401" y="5634242"/>
                <a:ext cx="336385" cy="485396"/>
              </a:xfrm>
              <a:prstGeom prst="rect">
                <a:avLst/>
              </a:prstGeom>
            </p:spPr>
          </p:pic>
          <p:pic>
            <p:nvPicPr>
              <p:cNvPr id="8" name="Picture 7"/>
              <p:cNvPicPr>
                <a:picLocks noChangeAspect="1"/>
              </p:cNvPicPr>
              <p:nvPr/>
            </p:nvPicPr>
            <p:blipFill rotWithShape="1">
              <a:blip r:embed="rId2" cstate="print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58497" b="53598"/>
              <a:stretch/>
            </p:blipFill>
            <p:spPr>
              <a:xfrm rot="5400000" flipH="1" flipV="1">
                <a:off x="9953546" y="5612116"/>
                <a:ext cx="336385" cy="529646"/>
              </a:xfrm>
              <a:prstGeom prst="rect">
                <a:avLst/>
              </a:prstGeom>
            </p:spPr>
          </p:pic>
        </p:grpSp>
        <p:pic>
          <p:nvPicPr>
            <p:cNvPr id="38001" name="Image 5"/>
            <p:cNvPicPr>
              <a:picLocks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66803" y="4151989"/>
              <a:ext cx="323095" cy="2158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37891" name="Group 18"/>
          <p:cNvGrpSpPr>
            <a:grpSpLocks/>
          </p:cNvGrpSpPr>
          <p:nvPr/>
        </p:nvGrpSpPr>
        <p:grpSpPr bwMode="auto">
          <a:xfrm>
            <a:off x="2279650" y="4160838"/>
            <a:ext cx="795338" cy="336550"/>
            <a:chOff x="9838582" y="4095104"/>
            <a:chExt cx="750376" cy="336386"/>
          </a:xfrm>
        </p:grpSpPr>
        <p:grpSp>
          <p:nvGrpSpPr>
            <p:cNvPr id="37996" name="Group 19"/>
            <p:cNvGrpSpPr>
              <a:grpSpLocks/>
            </p:cNvGrpSpPr>
            <p:nvPr/>
          </p:nvGrpSpPr>
          <p:grpSpPr bwMode="auto">
            <a:xfrm>
              <a:off x="9838582" y="4095104"/>
              <a:ext cx="750376" cy="336386"/>
              <a:chOff x="9856916" y="5708746"/>
              <a:chExt cx="750376" cy="336386"/>
            </a:xfrm>
          </p:grpSpPr>
          <p:pic>
            <p:nvPicPr>
              <p:cNvPr id="22" name="Picture 21"/>
              <p:cNvPicPr>
                <a:picLocks noChangeAspect="1"/>
              </p:cNvPicPr>
              <p:nvPr/>
            </p:nvPicPr>
            <p:blipFill rotWithShape="1">
              <a:blip r:embed="rId2" cstate="print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58497" b="53598"/>
              <a:stretch/>
            </p:blipFill>
            <p:spPr>
              <a:xfrm rot="5400000" flipH="1">
                <a:off x="10196401" y="5634242"/>
                <a:ext cx="336385" cy="485396"/>
              </a:xfrm>
              <a:prstGeom prst="rect">
                <a:avLst/>
              </a:prstGeom>
            </p:spPr>
          </p:pic>
          <p:pic>
            <p:nvPicPr>
              <p:cNvPr id="23" name="Picture 22"/>
              <p:cNvPicPr>
                <a:picLocks noChangeAspect="1"/>
              </p:cNvPicPr>
              <p:nvPr/>
            </p:nvPicPr>
            <p:blipFill rotWithShape="1">
              <a:blip r:embed="rId2" cstate="print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58497" b="53598"/>
              <a:stretch/>
            </p:blipFill>
            <p:spPr>
              <a:xfrm rot="5400000" flipH="1" flipV="1">
                <a:off x="9953546" y="5612116"/>
                <a:ext cx="336385" cy="529646"/>
              </a:xfrm>
              <a:prstGeom prst="rect">
                <a:avLst/>
              </a:prstGeom>
            </p:spPr>
          </p:pic>
        </p:grpSp>
        <p:pic>
          <p:nvPicPr>
            <p:cNvPr id="37997" name="Image 5"/>
            <p:cNvPicPr>
              <a:picLocks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66803" y="4151989"/>
              <a:ext cx="323095" cy="2158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37892" name="Group 23"/>
          <p:cNvGrpSpPr>
            <a:grpSpLocks/>
          </p:cNvGrpSpPr>
          <p:nvPr/>
        </p:nvGrpSpPr>
        <p:grpSpPr bwMode="auto">
          <a:xfrm>
            <a:off x="6807200" y="3219451"/>
            <a:ext cx="795338" cy="334963"/>
            <a:chOff x="9838582" y="4095104"/>
            <a:chExt cx="750376" cy="336386"/>
          </a:xfrm>
        </p:grpSpPr>
        <p:grpSp>
          <p:nvGrpSpPr>
            <p:cNvPr id="37992" name="Group 24"/>
            <p:cNvGrpSpPr>
              <a:grpSpLocks/>
            </p:cNvGrpSpPr>
            <p:nvPr/>
          </p:nvGrpSpPr>
          <p:grpSpPr bwMode="auto">
            <a:xfrm>
              <a:off x="9838582" y="4095104"/>
              <a:ext cx="750376" cy="336386"/>
              <a:chOff x="9856916" y="5708746"/>
              <a:chExt cx="750376" cy="336386"/>
            </a:xfrm>
          </p:grpSpPr>
          <p:pic>
            <p:nvPicPr>
              <p:cNvPr id="27" name="Picture 26"/>
              <p:cNvPicPr>
                <a:picLocks noChangeAspect="1"/>
              </p:cNvPicPr>
              <p:nvPr/>
            </p:nvPicPr>
            <p:blipFill rotWithShape="1">
              <a:blip r:embed="rId2" cstate="print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58497" b="53598"/>
              <a:stretch/>
            </p:blipFill>
            <p:spPr>
              <a:xfrm rot="5400000" flipH="1">
                <a:off x="10196401" y="5634242"/>
                <a:ext cx="336385" cy="485396"/>
              </a:xfrm>
              <a:prstGeom prst="rect">
                <a:avLst/>
              </a:prstGeom>
            </p:spPr>
          </p:pic>
          <p:pic>
            <p:nvPicPr>
              <p:cNvPr id="28" name="Picture 27"/>
              <p:cNvPicPr>
                <a:picLocks noChangeAspect="1"/>
              </p:cNvPicPr>
              <p:nvPr/>
            </p:nvPicPr>
            <p:blipFill rotWithShape="1">
              <a:blip r:embed="rId2" cstate="print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58497" b="53598"/>
              <a:stretch/>
            </p:blipFill>
            <p:spPr>
              <a:xfrm rot="5400000" flipH="1" flipV="1">
                <a:off x="9953546" y="5612116"/>
                <a:ext cx="336385" cy="529646"/>
              </a:xfrm>
              <a:prstGeom prst="rect">
                <a:avLst/>
              </a:prstGeom>
            </p:spPr>
          </p:pic>
        </p:grpSp>
        <p:pic>
          <p:nvPicPr>
            <p:cNvPr id="37993" name="Image 5"/>
            <p:cNvPicPr>
              <a:picLocks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66803" y="4151989"/>
              <a:ext cx="323095" cy="2158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37893" name="Group 28"/>
          <p:cNvGrpSpPr>
            <a:grpSpLocks/>
          </p:cNvGrpSpPr>
          <p:nvPr/>
        </p:nvGrpSpPr>
        <p:grpSpPr bwMode="auto">
          <a:xfrm>
            <a:off x="6042025" y="4405313"/>
            <a:ext cx="795338" cy="336550"/>
            <a:chOff x="9838582" y="4095104"/>
            <a:chExt cx="750376" cy="336386"/>
          </a:xfrm>
        </p:grpSpPr>
        <p:grpSp>
          <p:nvGrpSpPr>
            <p:cNvPr id="37988" name="Group 29"/>
            <p:cNvGrpSpPr>
              <a:grpSpLocks/>
            </p:cNvGrpSpPr>
            <p:nvPr/>
          </p:nvGrpSpPr>
          <p:grpSpPr bwMode="auto">
            <a:xfrm>
              <a:off x="9838582" y="4095104"/>
              <a:ext cx="750376" cy="336386"/>
              <a:chOff x="9856916" y="5708746"/>
              <a:chExt cx="750376" cy="336386"/>
            </a:xfrm>
          </p:grpSpPr>
          <p:pic>
            <p:nvPicPr>
              <p:cNvPr id="32" name="Picture 31"/>
              <p:cNvPicPr>
                <a:picLocks noChangeAspect="1"/>
              </p:cNvPicPr>
              <p:nvPr/>
            </p:nvPicPr>
            <p:blipFill rotWithShape="1">
              <a:blip r:embed="rId2" cstate="print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58497" b="53598"/>
              <a:stretch/>
            </p:blipFill>
            <p:spPr>
              <a:xfrm rot="5400000" flipH="1">
                <a:off x="10196401" y="5634242"/>
                <a:ext cx="336385" cy="485396"/>
              </a:xfrm>
              <a:prstGeom prst="rect">
                <a:avLst/>
              </a:prstGeom>
            </p:spPr>
          </p:pic>
          <p:pic>
            <p:nvPicPr>
              <p:cNvPr id="33" name="Picture 32"/>
              <p:cNvPicPr>
                <a:picLocks noChangeAspect="1"/>
              </p:cNvPicPr>
              <p:nvPr/>
            </p:nvPicPr>
            <p:blipFill rotWithShape="1">
              <a:blip r:embed="rId2" cstate="print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58497" b="53598"/>
              <a:stretch/>
            </p:blipFill>
            <p:spPr>
              <a:xfrm rot="5400000" flipH="1" flipV="1">
                <a:off x="9953546" y="5612116"/>
                <a:ext cx="336385" cy="529646"/>
              </a:xfrm>
              <a:prstGeom prst="rect">
                <a:avLst/>
              </a:prstGeom>
            </p:spPr>
          </p:pic>
        </p:grpSp>
        <p:pic>
          <p:nvPicPr>
            <p:cNvPr id="37989" name="Image 5"/>
            <p:cNvPicPr>
              <a:picLocks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66803" y="4151989"/>
              <a:ext cx="323095" cy="2158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37894" name="Group 33"/>
          <p:cNvGrpSpPr>
            <a:grpSpLocks/>
          </p:cNvGrpSpPr>
          <p:nvPr/>
        </p:nvGrpSpPr>
        <p:grpSpPr bwMode="auto">
          <a:xfrm>
            <a:off x="7058025" y="2212975"/>
            <a:ext cx="795338" cy="336550"/>
            <a:chOff x="9838582" y="4095104"/>
            <a:chExt cx="750376" cy="336386"/>
          </a:xfrm>
        </p:grpSpPr>
        <p:grpSp>
          <p:nvGrpSpPr>
            <p:cNvPr id="37984" name="Group 34"/>
            <p:cNvGrpSpPr>
              <a:grpSpLocks/>
            </p:cNvGrpSpPr>
            <p:nvPr/>
          </p:nvGrpSpPr>
          <p:grpSpPr bwMode="auto">
            <a:xfrm>
              <a:off x="9838582" y="4095104"/>
              <a:ext cx="750376" cy="336386"/>
              <a:chOff x="9856916" y="5708746"/>
              <a:chExt cx="750376" cy="336386"/>
            </a:xfrm>
          </p:grpSpPr>
          <p:pic>
            <p:nvPicPr>
              <p:cNvPr id="37" name="Picture 36"/>
              <p:cNvPicPr>
                <a:picLocks noChangeAspect="1"/>
              </p:cNvPicPr>
              <p:nvPr/>
            </p:nvPicPr>
            <p:blipFill rotWithShape="1">
              <a:blip r:embed="rId2" cstate="print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58497" b="53598"/>
              <a:stretch/>
            </p:blipFill>
            <p:spPr>
              <a:xfrm rot="5400000" flipH="1">
                <a:off x="10196401" y="5634242"/>
                <a:ext cx="336385" cy="485396"/>
              </a:xfrm>
              <a:prstGeom prst="rect">
                <a:avLst/>
              </a:prstGeom>
            </p:spPr>
          </p:pic>
          <p:pic>
            <p:nvPicPr>
              <p:cNvPr id="38" name="Picture 37"/>
              <p:cNvPicPr>
                <a:picLocks noChangeAspect="1"/>
              </p:cNvPicPr>
              <p:nvPr/>
            </p:nvPicPr>
            <p:blipFill rotWithShape="1">
              <a:blip r:embed="rId2" cstate="print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58497" b="53598"/>
              <a:stretch/>
            </p:blipFill>
            <p:spPr>
              <a:xfrm rot="5400000" flipH="1" flipV="1">
                <a:off x="9953546" y="5612116"/>
                <a:ext cx="336385" cy="529646"/>
              </a:xfrm>
              <a:prstGeom prst="rect">
                <a:avLst/>
              </a:prstGeom>
            </p:spPr>
          </p:pic>
        </p:grpSp>
        <p:pic>
          <p:nvPicPr>
            <p:cNvPr id="37985" name="Image 5"/>
            <p:cNvPicPr>
              <a:picLocks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66803" y="4151989"/>
              <a:ext cx="323095" cy="2158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37895" name="Group 57"/>
          <p:cNvGrpSpPr>
            <a:grpSpLocks/>
          </p:cNvGrpSpPr>
          <p:nvPr/>
        </p:nvGrpSpPr>
        <p:grpSpPr bwMode="auto">
          <a:xfrm>
            <a:off x="2370139" y="5822950"/>
            <a:ext cx="795337" cy="336550"/>
            <a:chOff x="9838582" y="4095104"/>
            <a:chExt cx="750376" cy="336386"/>
          </a:xfrm>
        </p:grpSpPr>
        <p:grpSp>
          <p:nvGrpSpPr>
            <p:cNvPr id="37980" name="Group 58"/>
            <p:cNvGrpSpPr>
              <a:grpSpLocks/>
            </p:cNvGrpSpPr>
            <p:nvPr/>
          </p:nvGrpSpPr>
          <p:grpSpPr bwMode="auto">
            <a:xfrm>
              <a:off x="9838582" y="4095104"/>
              <a:ext cx="750376" cy="336386"/>
              <a:chOff x="9856916" y="5708746"/>
              <a:chExt cx="750376" cy="336386"/>
            </a:xfrm>
          </p:grpSpPr>
          <p:pic>
            <p:nvPicPr>
              <p:cNvPr id="61" name="Picture 60"/>
              <p:cNvPicPr>
                <a:picLocks noChangeAspect="1"/>
              </p:cNvPicPr>
              <p:nvPr/>
            </p:nvPicPr>
            <p:blipFill rotWithShape="1">
              <a:blip r:embed="rId2" cstate="print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58497" b="53598"/>
              <a:stretch/>
            </p:blipFill>
            <p:spPr>
              <a:xfrm rot="5400000" flipH="1">
                <a:off x="10196401" y="5634242"/>
                <a:ext cx="336385" cy="485396"/>
              </a:xfrm>
              <a:prstGeom prst="rect">
                <a:avLst/>
              </a:prstGeom>
            </p:spPr>
          </p:pic>
          <p:pic>
            <p:nvPicPr>
              <p:cNvPr id="62" name="Picture 61"/>
              <p:cNvPicPr>
                <a:picLocks noChangeAspect="1"/>
              </p:cNvPicPr>
              <p:nvPr/>
            </p:nvPicPr>
            <p:blipFill rotWithShape="1">
              <a:blip r:embed="rId2" cstate="print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58497" b="53598"/>
              <a:stretch/>
            </p:blipFill>
            <p:spPr>
              <a:xfrm rot="5400000" flipH="1" flipV="1">
                <a:off x="9953546" y="5612116"/>
                <a:ext cx="336385" cy="529646"/>
              </a:xfrm>
              <a:prstGeom prst="rect">
                <a:avLst/>
              </a:prstGeom>
            </p:spPr>
          </p:pic>
        </p:grpSp>
        <p:pic>
          <p:nvPicPr>
            <p:cNvPr id="37981" name="Image 5"/>
            <p:cNvPicPr>
              <a:picLocks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66803" y="4151989"/>
              <a:ext cx="323095" cy="2158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37896" name="Image 5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1339" y="1677989"/>
            <a:ext cx="638175" cy="439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7897" name="Group 87"/>
          <p:cNvGrpSpPr>
            <a:grpSpLocks/>
          </p:cNvGrpSpPr>
          <p:nvPr/>
        </p:nvGrpSpPr>
        <p:grpSpPr bwMode="auto">
          <a:xfrm>
            <a:off x="9337675" y="3687763"/>
            <a:ext cx="795338" cy="336550"/>
            <a:chOff x="9838582" y="4095104"/>
            <a:chExt cx="750376" cy="336386"/>
          </a:xfrm>
        </p:grpSpPr>
        <p:grpSp>
          <p:nvGrpSpPr>
            <p:cNvPr id="37976" name="Group 88"/>
            <p:cNvGrpSpPr>
              <a:grpSpLocks/>
            </p:cNvGrpSpPr>
            <p:nvPr/>
          </p:nvGrpSpPr>
          <p:grpSpPr bwMode="auto">
            <a:xfrm>
              <a:off x="9838582" y="4095104"/>
              <a:ext cx="750376" cy="336386"/>
              <a:chOff x="9856916" y="5708746"/>
              <a:chExt cx="750376" cy="336386"/>
            </a:xfrm>
          </p:grpSpPr>
          <p:pic>
            <p:nvPicPr>
              <p:cNvPr id="91" name="Picture 90"/>
              <p:cNvPicPr>
                <a:picLocks noChangeAspect="1"/>
              </p:cNvPicPr>
              <p:nvPr/>
            </p:nvPicPr>
            <p:blipFill rotWithShape="1">
              <a:blip r:embed="rId2" cstate="print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58497" b="53598"/>
              <a:stretch/>
            </p:blipFill>
            <p:spPr>
              <a:xfrm rot="5400000" flipH="1">
                <a:off x="10196401" y="5634242"/>
                <a:ext cx="336385" cy="485396"/>
              </a:xfrm>
              <a:prstGeom prst="rect">
                <a:avLst/>
              </a:prstGeom>
            </p:spPr>
          </p:pic>
          <p:pic>
            <p:nvPicPr>
              <p:cNvPr id="92" name="Picture 91"/>
              <p:cNvPicPr>
                <a:picLocks noChangeAspect="1"/>
              </p:cNvPicPr>
              <p:nvPr/>
            </p:nvPicPr>
            <p:blipFill rotWithShape="1">
              <a:blip r:embed="rId2" cstate="print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58497" b="53598"/>
              <a:stretch/>
            </p:blipFill>
            <p:spPr>
              <a:xfrm rot="5400000" flipH="1" flipV="1">
                <a:off x="9953546" y="5612116"/>
                <a:ext cx="336385" cy="529646"/>
              </a:xfrm>
              <a:prstGeom prst="rect">
                <a:avLst/>
              </a:prstGeom>
            </p:spPr>
          </p:pic>
        </p:grpSp>
        <p:pic>
          <p:nvPicPr>
            <p:cNvPr id="37977" name="Image 5"/>
            <p:cNvPicPr>
              <a:picLocks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66803" y="4151989"/>
              <a:ext cx="323095" cy="2158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37898" name="Group 94"/>
          <p:cNvGrpSpPr>
            <a:grpSpLocks/>
          </p:cNvGrpSpPr>
          <p:nvPr/>
        </p:nvGrpSpPr>
        <p:grpSpPr bwMode="auto">
          <a:xfrm>
            <a:off x="8407401" y="5819775"/>
            <a:ext cx="796925" cy="336550"/>
            <a:chOff x="9838582" y="4095104"/>
            <a:chExt cx="750376" cy="336386"/>
          </a:xfrm>
        </p:grpSpPr>
        <p:grpSp>
          <p:nvGrpSpPr>
            <p:cNvPr id="37972" name="Group 95"/>
            <p:cNvGrpSpPr>
              <a:grpSpLocks/>
            </p:cNvGrpSpPr>
            <p:nvPr/>
          </p:nvGrpSpPr>
          <p:grpSpPr bwMode="auto">
            <a:xfrm>
              <a:off x="9838582" y="4095104"/>
              <a:ext cx="750376" cy="336386"/>
              <a:chOff x="9856916" y="5708746"/>
              <a:chExt cx="750376" cy="336386"/>
            </a:xfrm>
          </p:grpSpPr>
          <p:pic>
            <p:nvPicPr>
              <p:cNvPr id="98" name="Picture 97"/>
              <p:cNvPicPr>
                <a:picLocks noChangeAspect="1"/>
              </p:cNvPicPr>
              <p:nvPr/>
            </p:nvPicPr>
            <p:blipFill rotWithShape="1">
              <a:blip r:embed="rId2" cstate="print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58497" b="53598"/>
              <a:stretch/>
            </p:blipFill>
            <p:spPr>
              <a:xfrm rot="5400000" flipH="1">
                <a:off x="10196401" y="5634242"/>
                <a:ext cx="336385" cy="485396"/>
              </a:xfrm>
              <a:prstGeom prst="rect">
                <a:avLst/>
              </a:prstGeom>
            </p:spPr>
          </p:pic>
          <p:pic>
            <p:nvPicPr>
              <p:cNvPr id="99" name="Picture 98"/>
              <p:cNvPicPr>
                <a:picLocks noChangeAspect="1"/>
              </p:cNvPicPr>
              <p:nvPr/>
            </p:nvPicPr>
            <p:blipFill rotWithShape="1">
              <a:blip r:embed="rId2" cstate="print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58497" b="53598"/>
              <a:stretch/>
            </p:blipFill>
            <p:spPr>
              <a:xfrm rot="5400000" flipH="1" flipV="1">
                <a:off x="9953546" y="5612116"/>
                <a:ext cx="336385" cy="529646"/>
              </a:xfrm>
              <a:prstGeom prst="rect">
                <a:avLst/>
              </a:prstGeom>
            </p:spPr>
          </p:pic>
        </p:grpSp>
        <p:pic>
          <p:nvPicPr>
            <p:cNvPr id="37973" name="Image 5"/>
            <p:cNvPicPr>
              <a:picLocks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66803" y="4151989"/>
              <a:ext cx="323095" cy="2158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37899" name="Group 99"/>
          <p:cNvGrpSpPr>
            <a:grpSpLocks/>
          </p:cNvGrpSpPr>
          <p:nvPr/>
        </p:nvGrpSpPr>
        <p:grpSpPr bwMode="auto">
          <a:xfrm>
            <a:off x="3724275" y="3922713"/>
            <a:ext cx="795338" cy="336550"/>
            <a:chOff x="9838582" y="4095104"/>
            <a:chExt cx="750376" cy="336386"/>
          </a:xfrm>
        </p:grpSpPr>
        <p:grpSp>
          <p:nvGrpSpPr>
            <p:cNvPr id="37968" name="Group 100"/>
            <p:cNvGrpSpPr>
              <a:grpSpLocks/>
            </p:cNvGrpSpPr>
            <p:nvPr/>
          </p:nvGrpSpPr>
          <p:grpSpPr bwMode="auto">
            <a:xfrm>
              <a:off x="9838582" y="4095104"/>
              <a:ext cx="750376" cy="336386"/>
              <a:chOff x="9856916" y="5708746"/>
              <a:chExt cx="750376" cy="336386"/>
            </a:xfrm>
          </p:grpSpPr>
          <p:pic>
            <p:nvPicPr>
              <p:cNvPr id="103" name="Picture 102"/>
              <p:cNvPicPr>
                <a:picLocks noChangeAspect="1"/>
              </p:cNvPicPr>
              <p:nvPr/>
            </p:nvPicPr>
            <p:blipFill rotWithShape="1">
              <a:blip r:embed="rId2" cstate="print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58497" b="53598"/>
              <a:stretch/>
            </p:blipFill>
            <p:spPr>
              <a:xfrm rot="5400000" flipH="1">
                <a:off x="10196401" y="5634242"/>
                <a:ext cx="336385" cy="485396"/>
              </a:xfrm>
              <a:prstGeom prst="rect">
                <a:avLst/>
              </a:prstGeom>
            </p:spPr>
          </p:pic>
          <p:pic>
            <p:nvPicPr>
              <p:cNvPr id="104" name="Picture 103"/>
              <p:cNvPicPr>
                <a:picLocks noChangeAspect="1"/>
              </p:cNvPicPr>
              <p:nvPr/>
            </p:nvPicPr>
            <p:blipFill rotWithShape="1">
              <a:blip r:embed="rId2" cstate="print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58497" b="53598"/>
              <a:stretch/>
            </p:blipFill>
            <p:spPr>
              <a:xfrm rot="5400000" flipH="1" flipV="1">
                <a:off x="9953546" y="5612116"/>
                <a:ext cx="336385" cy="529646"/>
              </a:xfrm>
              <a:prstGeom prst="rect">
                <a:avLst/>
              </a:prstGeom>
            </p:spPr>
          </p:pic>
        </p:grpSp>
        <p:pic>
          <p:nvPicPr>
            <p:cNvPr id="37969" name="Image 5"/>
            <p:cNvPicPr>
              <a:picLocks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66803" y="4151989"/>
              <a:ext cx="323095" cy="2158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37900" name="Group 109"/>
          <p:cNvGrpSpPr>
            <a:grpSpLocks/>
          </p:cNvGrpSpPr>
          <p:nvPr/>
        </p:nvGrpSpPr>
        <p:grpSpPr bwMode="auto">
          <a:xfrm>
            <a:off x="8347075" y="2738438"/>
            <a:ext cx="795338" cy="336550"/>
            <a:chOff x="9838582" y="4095104"/>
            <a:chExt cx="750376" cy="336386"/>
          </a:xfrm>
        </p:grpSpPr>
        <p:grpSp>
          <p:nvGrpSpPr>
            <p:cNvPr id="37964" name="Group 110"/>
            <p:cNvGrpSpPr>
              <a:grpSpLocks/>
            </p:cNvGrpSpPr>
            <p:nvPr/>
          </p:nvGrpSpPr>
          <p:grpSpPr bwMode="auto">
            <a:xfrm>
              <a:off x="9838582" y="4095104"/>
              <a:ext cx="750376" cy="336386"/>
              <a:chOff x="9856916" y="5708746"/>
              <a:chExt cx="750376" cy="336386"/>
            </a:xfrm>
          </p:grpSpPr>
          <p:pic>
            <p:nvPicPr>
              <p:cNvPr id="113" name="Picture 112"/>
              <p:cNvPicPr>
                <a:picLocks noChangeAspect="1"/>
              </p:cNvPicPr>
              <p:nvPr/>
            </p:nvPicPr>
            <p:blipFill rotWithShape="1">
              <a:blip r:embed="rId2" cstate="print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58497" b="53598"/>
              <a:stretch/>
            </p:blipFill>
            <p:spPr>
              <a:xfrm rot="5400000" flipH="1">
                <a:off x="10196401" y="5634242"/>
                <a:ext cx="336385" cy="485396"/>
              </a:xfrm>
              <a:prstGeom prst="rect">
                <a:avLst/>
              </a:prstGeom>
            </p:spPr>
          </p:pic>
          <p:pic>
            <p:nvPicPr>
              <p:cNvPr id="114" name="Picture 113"/>
              <p:cNvPicPr>
                <a:picLocks noChangeAspect="1"/>
              </p:cNvPicPr>
              <p:nvPr/>
            </p:nvPicPr>
            <p:blipFill rotWithShape="1">
              <a:blip r:embed="rId2" cstate="print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58497" b="53598"/>
              <a:stretch/>
            </p:blipFill>
            <p:spPr>
              <a:xfrm rot="5400000" flipH="1" flipV="1">
                <a:off x="9953546" y="5612116"/>
                <a:ext cx="336385" cy="529646"/>
              </a:xfrm>
              <a:prstGeom prst="rect">
                <a:avLst/>
              </a:prstGeom>
            </p:spPr>
          </p:pic>
        </p:grpSp>
        <p:pic>
          <p:nvPicPr>
            <p:cNvPr id="37965" name="Image 5"/>
            <p:cNvPicPr>
              <a:picLocks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66803" y="4151989"/>
              <a:ext cx="323095" cy="2158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37901" name="Group 114"/>
          <p:cNvGrpSpPr>
            <a:grpSpLocks/>
          </p:cNvGrpSpPr>
          <p:nvPr/>
        </p:nvGrpSpPr>
        <p:grpSpPr bwMode="auto">
          <a:xfrm>
            <a:off x="4906964" y="1641475"/>
            <a:ext cx="795337" cy="336550"/>
            <a:chOff x="9838582" y="4095104"/>
            <a:chExt cx="750376" cy="336386"/>
          </a:xfrm>
        </p:grpSpPr>
        <p:grpSp>
          <p:nvGrpSpPr>
            <p:cNvPr id="37960" name="Group 115"/>
            <p:cNvGrpSpPr>
              <a:grpSpLocks/>
            </p:cNvGrpSpPr>
            <p:nvPr/>
          </p:nvGrpSpPr>
          <p:grpSpPr bwMode="auto">
            <a:xfrm>
              <a:off x="9838582" y="4095104"/>
              <a:ext cx="750376" cy="336386"/>
              <a:chOff x="9856916" y="5708746"/>
              <a:chExt cx="750376" cy="336386"/>
            </a:xfrm>
          </p:grpSpPr>
          <p:pic>
            <p:nvPicPr>
              <p:cNvPr id="118" name="Picture 117"/>
              <p:cNvPicPr>
                <a:picLocks noChangeAspect="1"/>
              </p:cNvPicPr>
              <p:nvPr/>
            </p:nvPicPr>
            <p:blipFill rotWithShape="1">
              <a:blip r:embed="rId2" cstate="print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58497" b="53598"/>
              <a:stretch/>
            </p:blipFill>
            <p:spPr>
              <a:xfrm rot="5400000" flipH="1">
                <a:off x="10196401" y="5634242"/>
                <a:ext cx="336385" cy="485396"/>
              </a:xfrm>
              <a:prstGeom prst="rect">
                <a:avLst/>
              </a:prstGeom>
            </p:spPr>
          </p:pic>
          <p:pic>
            <p:nvPicPr>
              <p:cNvPr id="119" name="Picture 118"/>
              <p:cNvPicPr>
                <a:picLocks noChangeAspect="1"/>
              </p:cNvPicPr>
              <p:nvPr/>
            </p:nvPicPr>
            <p:blipFill rotWithShape="1">
              <a:blip r:embed="rId2" cstate="print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58497" b="53598"/>
              <a:stretch/>
            </p:blipFill>
            <p:spPr>
              <a:xfrm rot="5400000" flipH="1" flipV="1">
                <a:off x="9953546" y="5612116"/>
                <a:ext cx="336385" cy="529646"/>
              </a:xfrm>
              <a:prstGeom prst="rect">
                <a:avLst/>
              </a:prstGeom>
            </p:spPr>
          </p:pic>
        </p:grpSp>
        <p:pic>
          <p:nvPicPr>
            <p:cNvPr id="37961" name="Image 5"/>
            <p:cNvPicPr>
              <a:picLocks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66803" y="4151989"/>
              <a:ext cx="323095" cy="2158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37902" name="Group 119"/>
          <p:cNvGrpSpPr>
            <a:grpSpLocks/>
          </p:cNvGrpSpPr>
          <p:nvPr/>
        </p:nvGrpSpPr>
        <p:grpSpPr bwMode="auto">
          <a:xfrm>
            <a:off x="3559176" y="5486400"/>
            <a:ext cx="796925" cy="336550"/>
            <a:chOff x="9838582" y="4095104"/>
            <a:chExt cx="750376" cy="336386"/>
          </a:xfrm>
        </p:grpSpPr>
        <p:grpSp>
          <p:nvGrpSpPr>
            <p:cNvPr id="37956" name="Group 120"/>
            <p:cNvGrpSpPr>
              <a:grpSpLocks/>
            </p:cNvGrpSpPr>
            <p:nvPr/>
          </p:nvGrpSpPr>
          <p:grpSpPr bwMode="auto">
            <a:xfrm>
              <a:off x="9838582" y="4095104"/>
              <a:ext cx="750376" cy="336386"/>
              <a:chOff x="9856916" y="5708746"/>
              <a:chExt cx="750376" cy="336386"/>
            </a:xfrm>
          </p:grpSpPr>
          <p:pic>
            <p:nvPicPr>
              <p:cNvPr id="123" name="Picture 122"/>
              <p:cNvPicPr>
                <a:picLocks noChangeAspect="1"/>
              </p:cNvPicPr>
              <p:nvPr/>
            </p:nvPicPr>
            <p:blipFill rotWithShape="1">
              <a:blip r:embed="rId2" cstate="print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58497" b="53598"/>
              <a:stretch/>
            </p:blipFill>
            <p:spPr>
              <a:xfrm rot="5400000" flipH="1">
                <a:off x="10196401" y="5634242"/>
                <a:ext cx="336385" cy="485396"/>
              </a:xfrm>
              <a:prstGeom prst="rect">
                <a:avLst/>
              </a:prstGeom>
            </p:spPr>
          </p:pic>
          <p:pic>
            <p:nvPicPr>
              <p:cNvPr id="124" name="Picture 123"/>
              <p:cNvPicPr>
                <a:picLocks noChangeAspect="1"/>
              </p:cNvPicPr>
              <p:nvPr/>
            </p:nvPicPr>
            <p:blipFill rotWithShape="1">
              <a:blip r:embed="rId2" cstate="print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58497" b="53598"/>
              <a:stretch/>
            </p:blipFill>
            <p:spPr>
              <a:xfrm rot="5400000" flipH="1" flipV="1">
                <a:off x="9953546" y="5612116"/>
                <a:ext cx="336385" cy="529646"/>
              </a:xfrm>
              <a:prstGeom prst="rect">
                <a:avLst/>
              </a:prstGeom>
            </p:spPr>
          </p:pic>
        </p:grpSp>
        <p:pic>
          <p:nvPicPr>
            <p:cNvPr id="37957" name="Image 5"/>
            <p:cNvPicPr>
              <a:picLocks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66803" y="4151989"/>
              <a:ext cx="323095" cy="2158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37903" name="Group 129"/>
          <p:cNvGrpSpPr>
            <a:grpSpLocks/>
          </p:cNvGrpSpPr>
          <p:nvPr/>
        </p:nvGrpSpPr>
        <p:grpSpPr bwMode="auto">
          <a:xfrm>
            <a:off x="5900739" y="5591175"/>
            <a:ext cx="795337" cy="336550"/>
            <a:chOff x="9838582" y="4095104"/>
            <a:chExt cx="750376" cy="336386"/>
          </a:xfrm>
        </p:grpSpPr>
        <p:grpSp>
          <p:nvGrpSpPr>
            <p:cNvPr id="37952" name="Group 130"/>
            <p:cNvGrpSpPr>
              <a:grpSpLocks/>
            </p:cNvGrpSpPr>
            <p:nvPr/>
          </p:nvGrpSpPr>
          <p:grpSpPr bwMode="auto">
            <a:xfrm>
              <a:off x="9838582" y="4095104"/>
              <a:ext cx="750376" cy="336386"/>
              <a:chOff x="9856916" y="5708746"/>
              <a:chExt cx="750376" cy="336386"/>
            </a:xfrm>
          </p:grpSpPr>
          <p:pic>
            <p:nvPicPr>
              <p:cNvPr id="133" name="Picture 132"/>
              <p:cNvPicPr>
                <a:picLocks noChangeAspect="1"/>
              </p:cNvPicPr>
              <p:nvPr/>
            </p:nvPicPr>
            <p:blipFill rotWithShape="1">
              <a:blip r:embed="rId2" cstate="print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58497" b="53598"/>
              <a:stretch/>
            </p:blipFill>
            <p:spPr>
              <a:xfrm rot="5400000" flipH="1">
                <a:off x="10196401" y="5634242"/>
                <a:ext cx="336385" cy="485396"/>
              </a:xfrm>
              <a:prstGeom prst="rect">
                <a:avLst/>
              </a:prstGeom>
            </p:spPr>
          </p:pic>
          <p:pic>
            <p:nvPicPr>
              <p:cNvPr id="134" name="Picture 133"/>
              <p:cNvPicPr>
                <a:picLocks noChangeAspect="1"/>
              </p:cNvPicPr>
              <p:nvPr/>
            </p:nvPicPr>
            <p:blipFill rotWithShape="1">
              <a:blip r:embed="rId2" cstate="print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58497" b="53598"/>
              <a:stretch/>
            </p:blipFill>
            <p:spPr>
              <a:xfrm rot="5400000" flipH="1" flipV="1">
                <a:off x="9953546" y="5612116"/>
                <a:ext cx="336385" cy="529646"/>
              </a:xfrm>
              <a:prstGeom prst="rect">
                <a:avLst/>
              </a:prstGeom>
            </p:spPr>
          </p:pic>
        </p:grpSp>
        <p:pic>
          <p:nvPicPr>
            <p:cNvPr id="37953" name="Image 5"/>
            <p:cNvPicPr>
              <a:picLocks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66803" y="4151989"/>
              <a:ext cx="323095" cy="2158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37904" name="Group 134"/>
          <p:cNvGrpSpPr>
            <a:grpSpLocks/>
          </p:cNvGrpSpPr>
          <p:nvPr/>
        </p:nvGrpSpPr>
        <p:grpSpPr bwMode="auto">
          <a:xfrm>
            <a:off x="4849814" y="4222750"/>
            <a:ext cx="795337" cy="336550"/>
            <a:chOff x="9838582" y="4095104"/>
            <a:chExt cx="750376" cy="336386"/>
          </a:xfrm>
        </p:grpSpPr>
        <p:grpSp>
          <p:nvGrpSpPr>
            <p:cNvPr id="37948" name="Group 135"/>
            <p:cNvGrpSpPr>
              <a:grpSpLocks/>
            </p:cNvGrpSpPr>
            <p:nvPr/>
          </p:nvGrpSpPr>
          <p:grpSpPr bwMode="auto">
            <a:xfrm>
              <a:off x="9838582" y="4095104"/>
              <a:ext cx="750376" cy="336386"/>
              <a:chOff x="9856916" y="5708746"/>
              <a:chExt cx="750376" cy="336386"/>
            </a:xfrm>
          </p:grpSpPr>
          <p:pic>
            <p:nvPicPr>
              <p:cNvPr id="138" name="Picture 137"/>
              <p:cNvPicPr>
                <a:picLocks noChangeAspect="1"/>
              </p:cNvPicPr>
              <p:nvPr/>
            </p:nvPicPr>
            <p:blipFill rotWithShape="1">
              <a:blip r:embed="rId2" cstate="print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58497" b="53598"/>
              <a:stretch/>
            </p:blipFill>
            <p:spPr>
              <a:xfrm rot="5400000" flipH="1">
                <a:off x="10196401" y="5634242"/>
                <a:ext cx="336385" cy="485396"/>
              </a:xfrm>
              <a:prstGeom prst="rect">
                <a:avLst/>
              </a:prstGeom>
            </p:spPr>
          </p:pic>
          <p:pic>
            <p:nvPicPr>
              <p:cNvPr id="139" name="Picture 138"/>
              <p:cNvPicPr>
                <a:picLocks noChangeAspect="1"/>
              </p:cNvPicPr>
              <p:nvPr/>
            </p:nvPicPr>
            <p:blipFill rotWithShape="1">
              <a:blip r:embed="rId2" cstate="print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58497" b="53598"/>
              <a:stretch/>
            </p:blipFill>
            <p:spPr>
              <a:xfrm rot="5400000" flipH="1" flipV="1">
                <a:off x="9953546" y="5612116"/>
                <a:ext cx="336385" cy="529646"/>
              </a:xfrm>
              <a:prstGeom prst="rect">
                <a:avLst/>
              </a:prstGeom>
            </p:spPr>
          </p:pic>
        </p:grpSp>
        <p:pic>
          <p:nvPicPr>
            <p:cNvPr id="37949" name="Image 5"/>
            <p:cNvPicPr>
              <a:picLocks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66803" y="4151989"/>
              <a:ext cx="323095" cy="2158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37905" name="Group 144"/>
          <p:cNvGrpSpPr>
            <a:grpSpLocks/>
          </p:cNvGrpSpPr>
          <p:nvPr/>
        </p:nvGrpSpPr>
        <p:grpSpPr bwMode="auto">
          <a:xfrm>
            <a:off x="8729664" y="4595813"/>
            <a:ext cx="795337" cy="336550"/>
            <a:chOff x="9838582" y="4095104"/>
            <a:chExt cx="750376" cy="336386"/>
          </a:xfrm>
        </p:grpSpPr>
        <p:grpSp>
          <p:nvGrpSpPr>
            <p:cNvPr id="37944" name="Group 145"/>
            <p:cNvGrpSpPr>
              <a:grpSpLocks/>
            </p:cNvGrpSpPr>
            <p:nvPr/>
          </p:nvGrpSpPr>
          <p:grpSpPr bwMode="auto">
            <a:xfrm>
              <a:off x="9838582" y="4095104"/>
              <a:ext cx="750376" cy="336386"/>
              <a:chOff x="9856916" y="5708746"/>
              <a:chExt cx="750376" cy="336386"/>
            </a:xfrm>
          </p:grpSpPr>
          <p:pic>
            <p:nvPicPr>
              <p:cNvPr id="148" name="Picture 147"/>
              <p:cNvPicPr>
                <a:picLocks noChangeAspect="1"/>
              </p:cNvPicPr>
              <p:nvPr/>
            </p:nvPicPr>
            <p:blipFill rotWithShape="1">
              <a:blip r:embed="rId2" cstate="print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58497" b="53598"/>
              <a:stretch/>
            </p:blipFill>
            <p:spPr>
              <a:xfrm rot="5400000" flipH="1">
                <a:off x="10196401" y="5634242"/>
                <a:ext cx="336385" cy="485396"/>
              </a:xfrm>
              <a:prstGeom prst="rect">
                <a:avLst/>
              </a:prstGeom>
            </p:spPr>
          </p:pic>
          <p:pic>
            <p:nvPicPr>
              <p:cNvPr id="149" name="Picture 148"/>
              <p:cNvPicPr>
                <a:picLocks noChangeAspect="1"/>
              </p:cNvPicPr>
              <p:nvPr/>
            </p:nvPicPr>
            <p:blipFill rotWithShape="1">
              <a:blip r:embed="rId2" cstate="print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58497" b="53598"/>
              <a:stretch/>
            </p:blipFill>
            <p:spPr>
              <a:xfrm rot="5400000" flipH="1" flipV="1">
                <a:off x="9953546" y="5612116"/>
                <a:ext cx="336385" cy="529646"/>
              </a:xfrm>
              <a:prstGeom prst="rect">
                <a:avLst/>
              </a:prstGeom>
            </p:spPr>
          </p:pic>
        </p:grpSp>
        <p:pic>
          <p:nvPicPr>
            <p:cNvPr id="37945" name="Image 5"/>
            <p:cNvPicPr>
              <a:picLocks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66803" y="4151989"/>
              <a:ext cx="323095" cy="2158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37906" name="Group 149"/>
          <p:cNvGrpSpPr>
            <a:grpSpLocks/>
          </p:cNvGrpSpPr>
          <p:nvPr/>
        </p:nvGrpSpPr>
        <p:grpSpPr bwMode="auto">
          <a:xfrm>
            <a:off x="7213600" y="4932363"/>
            <a:ext cx="795338" cy="336550"/>
            <a:chOff x="9838582" y="4095104"/>
            <a:chExt cx="750376" cy="336386"/>
          </a:xfrm>
        </p:grpSpPr>
        <p:grpSp>
          <p:nvGrpSpPr>
            <p:cNvPr id="37940" name="Group 150"/>
            <p:cNvGrpSpPr>
              <a:grpSpLocks/>
            </p:cNvGrpSpPr>
            <p:nvPr/>
          </p:nvGrpSpPr>
          <p:grpSpPr bwMode="auto">
            <a:xfrm>
              <a:off x="9838582" y="4095104"/>
              <a:ext cx="750376" cy="336386"/>
              <a:chOff x="9856916" y="5708746"/>
              <a:chExt cx="750376" cy="336386"/>
            </a:xfrm>
          </p:grpSpPr>
          <p:pic>
            <p:nvPicPr>
              <p:cNvPr id="153" name="Picture 152"/>
              <p:cNvPicPr>
                <a:picLocks noChangeAspect="1"/>
              </p:cNvPicPr>
              <p:nvPr/>
            </p:nvPicPr>
            <p:blipFill rotWithShape="1">
              <a:blip r:embed="rId2" cstate="print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58497" b="53598"/>
              <a:stretch/>
            </p:blipFill>
            <p:spPr>
              <a:xfrm rot="5400000" flipH="1">
                <a:off x="10196401" y="5634242"/>
                <a:ext cx="336385" cy="485396"/>
              </a:xfrm>
              <a:prstGeom prst="rect">
                <a:avLst/>
              </a:prstGeom>
            </p:spPr>
          </p:pic>
          <p:pic>
            <p:nvPicPr>
              <p:cNvPr id="154" name="Picture 153"/>
              <p:cNvPicPr>
                <a:picLocks noChangeAspect="1"/>
              </p:cNvPicPr>
              <p:nvPr/>
            </p:nvPicPr>
            <p:blipFill rotWithShape="1">
              <a:blip r:embed="rId2" cstate="print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58497" b="53598"/>
              <a:stretch/>
            </p:blipFill>
            <p:spPr>
              <a:xfrm rot="5400000" flipH="1" flipV="1">
                <a:off x="9953546" y="5612116"/>
                <a:ext cx="336385" cy="529646"/>
              </a:xfrm>
              <a:prstGeom prst="rect">
                <a:avLst/>
              </a:prstGeom>
            </p:spPr>
          </p:pic>
        </p:grpSp>
        <p:pic>
          <p:nvPicPr>
            <p:cNvPr id="37941" name="Image 5"/>
            <p:cNvPicPr>
              <a:picLocks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66803" y="4151989"/>
              <a:ext cx="323095" cy="2158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37907" name="Group 154"/>
          <p:cNvGrpSpPr>
            <a:grpSpLocks/>
          </p:cNvGrpSpPr>
          <p:nvPr/>
        </p:nvGrpSpPr>
        <p:grpSpPr bwMode="auto">
          <a:xfrm>
            <a:off x="3403601" y="2843213"/>
            <a:ext cx="796925" cy="336550"/>
            <a:chOff x="9838582" y="4095104"/>
            <a:chExt cx="750376" cy="336386"/>
          </a:xfrm>
        </p:grpSpPr>
        <p:grpSp>
          <p:nvGrpSpPr>
            <p:cNvPr id="37936" name="Group 155"/>
            <p:cNvGrpSpPr>
              <a:grpSpLocks/>
            </p:cNvGrpSpPr>
            <p:nvPr/>
          </p:nvGrpSpPr>
          <p:grpSpPr bwMode="auto">
            <a:xfrm>
              <a:off x="9838582" y="4095104"/>
              <a:ext cx="750376" cy="336386"/>
              <a:chOff x="9856916" y="5708746"/>
              <a:chExt cx="750376" cy="336386"/>
            </a:xfrm>
          </p:grpSpPr>
          <p:pic>
            <p:nvPicPr>
              <p:cNvPr id="158" name="Picture 157"/>
              <p:cNvPicPr>
                <a:picLocks noChangeAspect="1"/>
              </p:cNvPicPr>
              <p:nvPr/>
            </p:nvPicPr>
            <p:blipFill rotWithShape="1">
              <a:blip r:embed="rId2" cstate="print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58497" b="53598"/>
              <a:stretch/>
            </p:blipFill>
            <p:spPr>
              <a:xfrm rot="5400000" flipH="1">
                <a:off x="10196401" y="5634242"/>
                <a:ext cx="336385" cy="485396"/>
              </a:xfrm>
              <a:prstGeom prst="rect">
                <a:avLst/>
              </a:prstGeom>
            </p:spPr>
          </p:pic>
          <p:pic>
            <p:nvPicPr>
              <p:cNvPr id="159" name="Picture 158"/>
              <p:cNvPicPr>
                <a:picLocks noChangeAspect="1"/>
              </p:cNvPicPr>
              <p:nvPr/>
            </p:nvPicPr>
            <p:blipFill rotWithShape="1">
              <a:blip r:embed="rId2" cstate="print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58497" b="53598"/>
              <a:stretch/>
            </p:blipFill>
            <p:spPr>
              <a:xfrm rot="5400000" flipH="1" flipV="1">
                <a:off x="9953546" y="5612116"/>
                <a:ext cx="336385" cy="529646"/>
              </a:xfrm>
              <a:prstGeom prst="rect">
                <a:avLst/>
              </a:prstGeom>
            </p:spPr>
          </p:pic>
        </p:grpSp>
        <p:pic>
          <p:nvPicPr>
            <p:cNvPr id="37937" name="Image 5"/>
            <p:cNvPicPr>
              <a:picLocks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66803" y="4151989"/>
              <a:ext cx="323095" cy="2158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37908" name="Title 2"/>
          <p:cNvSpPr>
            <a:spLocks noGrp="1"/>
          </p:cNvSpPr>
          <p:nvPr>
            <p:ph type="title"/>
          </p:nvPr>
        </p:nvSpPr>
        <p:spPr>
          <a:xfrm>
            <a:off x="1997075" y="152400"/>
            <a:ext cx="8229600" cy="1143000"/>
          </a:xfrm>
        </p:spPr>
        <p:txBody>
          <a:bodyPr/>
          <a:lstStyle/>
          <a:p>
            <a:r>
              <a:rPr lang="en-US" altLang="en-US" smtClean="0"/>
              <a:t>Datagram Tag Confusion</a:t>
            </a:r>
          </a:p>
        </p:txBody>
      </p:sp>
      <p:pic>
        <p:nvPicPr>
          <p:cNvPr id="37909" name="Image 5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1863" y="1809750"/>
            <a:ext cx="639762" cy="439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6" name="Straight Arrow Connector 55"/>
          <p:cNvCxnSpPr/>
          <p:nvPr/>
        </p:nvCxnSpPr>
        <p:spPr>
          <a:xfrm>
            <a:off x="4284664" y="3074989"/>
            <a:ext cx="814387" cy="287337"/>
          </a:xfrm>
          <a:prstGeom prst="straightConnector1">
            <a:avLst/>
          </a:prstGeom>
          <a:ln w="19050"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Straight Arrow Connector 170"/>
          <p:cNvCxnSpPr/>
          <p:nvPr/>
        </p:nvCxnSpPr>
        <p:spPr>
          <a:xfrm flipH="1">
            <a:off x="9750425" y="1066800"/>
            <a:ext cx="382588" cy="476250"/>
          </a:xfrm>
          <a:prstGeom prst="straightConnector1">
            <a:avLst/>
          </a:prstGeom>
          <a:ln w="60325"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Straight Arrow Connector 172"/>
          <p:cNvCxnSpPr/>
          <p:nvPr/>
        </p:nvCxnSpPr>
        <p:spPr>
          <a:xfrm flipH="1">
            <a:off x="7696200" y="2957513"/>
            <a:ext cx="515938" cy="234950"/>
          </a:xfrm>
          <a:prstGeom prst="straightConnector1">
            <a:avLst/>
          </a:prstGeom>
          <a:ln w="19050"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Straight Arrow Connector 175"/>
          <p:cNvCxnSpPr/>
          <p:nvPr/>
        </p:nvCxnSpPr>
        <p:spPr>
          <a:xfrm flipH="1">
            <a:off x="5999164" y="3276600"/>
            <a:ext cx="554037" cy="0"/>
          </a:xfrm>
          <a:prstGeom prst="straightConnector1">
            <a:avLst/>
          </a:prstGeom>
          <a:ln w="19050"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Straight Arrow Connector 178"/>
          <p:cNvCxnSpPr/>
          <p:nvPr/>
        </p:nvCxnSpPr>
        <p:spPr>
          <a:xfrm>
            <a:off x="2817814" y="2370139"/>
            <a:ext cx="585787" cy="473075"/>
          </a:xfrm>
          <a:prstGeom prst="straightConnector1">
            <a:avLst/>
          </a:prstGeom>
          <a:ln w="60325"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0" name="Straight Arrow Connector 179"/>
          <p:cNvCxnSpPr/>
          <p:nvPr/>
        </p:nvCxnSpPr>
        <p:spPr>
          <a:xfrm flipH="1">
            <a:off x="5292726" y="3565525"/>
            <a:ext cx="87313" cy="522288"/>
          </a:xfrm>
          <a:prstGeom prst="straightConnector1">
            <a:avLst/>
          </a:prstGeom>
          <a:ln w="19050"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2" name="Line Callout 2 181"/>
          <p:cNvSpPr/>
          <p:nvPr/>
        </p:nvSpPr>
        <p:spPr>
          <a:xfrm>
            <a:off x="6238876" y="1365251"/>
            <a:ext cx="2028825" cy="612775"/>
          </a:xfrm>
          <a:prstGeom prst="borderCallout2">
            <a:avLst>
              <a:gd name="adj1" fmla="val 18750"/>
              <a:gd name="adj2" fmla="val -8333"/>
              <a:gd name="adj3" fmla="val 93377"/>
              <a:gd name="adj4" fmla="val -11388"/>
              <a:gd name="adj5" fmla="val 283420"/>
              <a:gd name="adj6" fmla="val -7871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83" name="Line Callout 2 182"/>
          <p:cNvSpPr/>
          <p:nvPr/>
        </p:nvSpPr>
        <p:spPr>
          <a:xfrm>
            <a:off x="6238876" y="1385889"/>
            <a:ext cx="2028825" cy="612775"/>
          </a:xfrm>
          <a:prstGeom prst="borderCallout2">
            <a:avLst>
              <a:gd name="adj1" fmla="val 18750"/>
              <a:gd name="adj2" fmla="val 108034"/>
              <a:gd name="adj3" fmla="val 86155"/>
              <a:gd name="adj4" fmla="val 107888"/>
              <a:gd name="adj5" fmla="val 264161"/>
              <a:gd name="adj6" fmla="val 90742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dirty="0">
                <a:solidFill>
                  <a:schemeClr val="tx2"/>
                </a:solidFill>
              </a:rPr>
              <a:t>Fragmentation</a:t>
            </a:r>
          </a:p>
        </p:txBody>
      </p:sp>
      <p:cxnSp>
        <p:nvCxnSpPr>
          <p:cNvPr id="184" name="Straight Arrow Connector 183"/>
          <p:cNvCxnSpPr/>
          <p:nvPr/>
        </p:nvCxnSpPr>
        <p:spPr>
          <a:xfrm flipH="1">
            <a:off x="7793038" y="3041650"/>
            <a:ext cx="514350" cy="234950"/>
          </a:xfrm>
          <a:prstGeom prst="straightConnector1">
            <a:avLst/>
          </a:prstGeom>
          <a:ln w="19050"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Straight Arrow Connector 184"/>
          <p:cNvCxnSpPr/>
          <p:nvPr/>
        </p:nvCxnSpPr>
        <p:spPr>
          <a:xfrm flipH="1">
            <a:off x="7886700" y="3117850"/>
            <a:ext cx="515938" cy="234950"/>
          </a:xfrm>
          <a:prstGeom prst="straightConnector1">
            <a:avLst/>
          </a:prstGeom>
          <a:ln w="19050"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Straight Arrow Connector 185"/>
          <p:cNvCxnSpPr/>
          <p:nvPr/>
        </p:nvCxnSpPr>
        <p:spPr>
          <a:xfrm flipH="1">
            <a:off x="6096000" y="3352800"/>
            <a:ext cx="554038" cy="0"/>
          </a:xfrm>
          <a:prstGeom prst="straightConnector1">
            <a:avLst/>
          </a:prstGeom>
          <a:ln w="19050"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Straight Arrow Connector 186"/>
          <p:cNvCxnSpPr/>
          <p:nvPr/>
        </p:nvCxnSpPr>
        <p:spPr>
          <a:xfrm flipH="1">
            <a:off x="6151564" y="3429000"/>
            <a:ext cx="554037" cy="0"/>
          </a:xfrm>
          <a:prstGeom prst="straightConnector1">
            <a:avLst/>
          </a:prstGeom>
          <a:ln w="19050"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Straight Arrow Connector 187"/>
          <p:cNvCxnSpPr/>
          <p:nvPr/>
        </p:nvCxnSpPr>
        <p:spPr>
          <a:xfrm>
            <a:off x="4359275" y="3182939"/>
            <a:ext cx="812800" cy="287337"/>
          </a:xfrm>
          <a:prstGeom prst="straightConnector1">
            <a:avLst/>
          </a:prstGeom>
          <a:ln w="19050"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Straight Arrow Connector 188"/>
          <p:cNvCxnSpPr/>
          <p:nvPr/>
        </p:nvCxnSpPr>
        <p:spPr>
          <a:xfrm>
            <a:off x="4343400" y="3276600"/>
            <a:ext cx="812800" cy="287338"/>
          </a:xfrm>
          <a:prstGeom prst="straightConnector1">
            <a:avLst/>
          </a:prstGeom>
          <a:ln w="19050"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Straight Arrow Connector 190"/>
          <p:cNvCxnSpPr/>
          <p:nvPr/>
        </p:nvCxnSpPr>
        <p:spPr>
          <a:xfrm>
            <a:off x="4267200" y="3352800"/>
            <a:ext cx="812800" cy="287338"/>
          </a:xfrm>
          <a:prstGeom prst="straightConnector1">
            <a:avLst/>
          </a:prstGeom>
          <a:ln w="19050"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2" name="Straight Arrow Connector 191"/>
          <p:cNvCxnSpPr/>
          <p:nvPr/>
        </p:nvCxnSpPr>
        <p:spPr>
          <a:xfrm flipH="1">
            <a:off x="5486401" y="3594100"/>
            <a:ext cx="87313" cy="520700"/>
          </a:xfrm>
          <a:prstGeom prst="straightConnector1">
            <a:avLst/>
          </a:prstGeom>
          <a:ln w="19050"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3" name="Straight Arrow Connector 192"/>
          <p:cNvCxnSpPr/>
          <p:nvPr/>
        </p:nvCxnSpPr>
        <p:spPr>
          <a:xfrm flipH="1">
            <a:off x="5597526" y="3657600"/>
            <a:ext cx="87313" cy="520700"/>
          </a:xfrm>
          <a:prstGeom prst="straightConnector1">
            <a:avLst/>
          </a:prstGeom>
          <a:ln w="19050"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Straight Arrow Connector 194"/>
          <p:cNvCxnSpPr/>
          <p:nvPr/>
        </p:nvCxnSpPr>
        <p:spPr>
          <a:xfrm flipH="1">
            <a:off x="5105401" y="3594100"/>
            <a:ext cx="87313" cy="520700"/>
          </a:xfrm>
          <a:prstGeom prst="straightConnector1">
            <a:avLst/>
          </a:prstGeom>
          <a:ln w="19050"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Straight Arrow Connector 195"/>
          <p:cNvCxnSpPr/>
          <p:nvPr/>
        </p:nvCxnSpPr>
        <p:spPr>
          <a:xfrm flipH="1">
            <a:off x="5192713" y="3505200"/>
            <a:ext cx="87312" cy="520700"/>
          </a:xfrm>
          <a:prstGeom prst="straightConnector1">
            <a:avLst/>
          </a:prstGeom>
          <a:ln w="19050"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Straight Arrow Connector 196"/>
          <p:cNvCxnSpPr/>
          <p:nvPr/>
        </p:nvCxnSpPr>
        <p:spPr>
          <a:xfrm flipH="1">
            <a:off x="5345113" y="3657600"/>
            <a:ext cx="87312" cy="520700"/>
          </a:xfrm>
          <a:prstGeom prst="straightConnector1">
            <a:avLst/>
          </a:prstGeom>
          <a:ln w="19050"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Straight Arrow Connector 199"/>
          <p:cNvCxnSpPr/>
          <p:nvPr/>
        </p:nvCxnSpPr>
        <p:spPr>
          <a:xfrm flipH="1">
            <a:off x="5715001" y="3657600"/>
            <a:ext cx="87313" cy="520700"/>
          </a:xfrm>
          <a:prstGeom prst="straightConnector1">
            <a:avLst/>
          </a:prstGeom>
          <a:ln w="19050"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931" name="TextBox 206"/>
          <p:cNvSpPr txBox="1">
            <a:spLocks noChangeArrowheads="1"/>
          </p:cNvSpPr>
          <p:nvPr/>
        </p:nvSpPr>
        <p:spPr bwMode="auto">
          <a:xfrm>
            <a:off x="8493126" y="2935288"/>
            <a:ext cx="17748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         Also pick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Datagram tag 5</a:t>
            </a:r>
          </a:p>
        </p:txBody>
      </p:sp>
      <p:sp>
        <p:nvSpPr>
          <p:cNvPr id="37932" name="TextBox 207"/>
          <p:cNvSpPr txBox="1">
            <a:spLocks noChangeArrowheads="1"/>
          </p:cNvSpPr>
          <p:nvPr/>
        </p:nvSpPr>
        <p:spPr bwMode="auto">
          <a:xfrm>
            <a:off x="2492376" y="2895601"/>
            <a:ext cx="17748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Pick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Datagram tag 5</a:t>
            </a:r>
          </a:p>
        </p:txBody>
      </p:sp>
      <p:sp>
        <p:nvSpPr>
          <p:cNvPr id="37933" name="TextBox 208"/>
          <p:cNvSpPr txBox="1">
            <a:spLocks noChangeArrowheads="1"/>
          </p:cNvSpPr>
          <p:nvPr/>
        </p:nvSpPr>
        <p:spPr bwMode="auto">
          <a:xfrm>
            <a:off x="4695826" y="4595813"/>
            <a:ext cx="11715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Confused</a:t>
            </a:r>
          </a:p>
        </p:txBody>
      </p:sp>
      <p:cxnSp>
        <p:nvCxnSpPr>
          <p:cNvPr id="212" name="Straight Arrow Connector 211"/>
          <p:cNvCxnSpPr/>
          <p:nvPr/>
        </p:nvCxnSpPr>
        <p:spPr>
          <a:xfrm flipH="1">
            <a:off x="9142413" y="2247900"/>
            <a:ext cx="476250" cy="357188"/>
          </a:xfrm>
          <a:prstGeom prst="straightConnector1">
            <a:avLst/>
          </a:prstGeom>
          <a:ln w="60325"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Straight Arrow Connector 213"/>
          <p:cNvCxnSpPr/>
          <p:nvPr/>
        </p:nvCxnSpPr>
        <p:spPr>
          <a:xfrm>
            <a:off x="2122488" y="1066800"/>
            <a:ext cx="247650" cy="611188"/>
          </a:xfrm>
          <a:prstGeom prst="straightConnector1">
            <a:avLst/>
          </a:prstGeom>
          <a:ln w="60325"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 idx="4294967295"/>
          </p:nvPr>
        </p:nvSpPr>
        <p:spPr>
          <a:xfrm>
            <a:off x="1524000" y="152400"/>
            <a:ext cx="9036050" cy="1143000"/>
          </a:xfrm>
        </p:spPr>
        <p:txBody>
          <a:bodyPr/>
          <a:lstStyle/>
          <a:p>
            <a:pPr>
              <a:defRPr/>
            </a:pPr>
            <a:r>
              <a:rPr lang="en-US" sz="3600" b="1" kern="1200" dirty="0">
                <a:solidFill>
                  <a:schemeClr val="tx1"/>
                </a:solidFill>
                <a:latin typeface="Calibri" pitchFamily="34" charset="0"/>
                <a:ea typeface="MS PGothic" pitchFamily="34" charset="-128"/>
              </a:rPr>
              <a:t>Even Deeper fragment forwarding issues #6</a:t>
            </a:r>
          </a:p>
        </p:txBody>
      </p:sp>
      <p:sp>
        <p:nvSpPr>
          <p:cNvPr id="38915" name="Content Placeholder 2"/>
          <p:cNvSpPr txBox="1">
            <a:spLocks/>
          </p:cNvSpPr>
          <p:nvPr/>
        </p:nvSpPr>
        <p:spPr bwMode="auto">
          <a:xfrm>
            <a:off x="1676401" y="1412875"/>
            <a:ext cx="8958263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  <a:lvl2pPr marL="742950" indent="-4572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9pPr>
          </a:lstStyle>
          <a:p>
            <a:r>
              <a:rPr lang="en-US" altLang="en-US" sz="2800"/>
              <a:t> Forwarding Fragments requires state in intermediate nodes</a:t>
            </a:r>
          </a:p>
          <a:p>
            <a:r>
              <a:rPr lang="en-US" altLang="en-US" sz="2800"/>
              <a:t> This state has the same time out / cleanup issues as in the receiver end node</a:t>
            </a:r>
          </a:p>
          <a:p>
            <a:r>
              <a:rPr lang="en-US" altLang="en-US" sz="2800"/>
              <a:t> Solution is well known: Proper cleanup requires</a:t>
            </a:r>
          </a:p>
          <a:p>
            <a:pPr lvl="1"/>
            <a:r>
              <a:rPr lang="en-US" altLang="en-US" sz="2400"/>
              <a:t>signaling that the flow is completely received </a:t>
            </a:r>
          </a:p>
          <a:p>
            <a:pPr lvl="1"/>
            <a:r>
              <a:rPr lang="en-US" altLang="en-US" sz="2400"/>
              <a:t>or reset</a:t>
            </a:r>
          </a:p>
          <a:p>
            <a:endParaRPr lang="en-US" altLang="en-US" sz="2800"/>
          </a:p>
          <a:p>
            <a:pPr>
              <a:buFontTx/>
              <a:buNone/>
            </a:pPr>
            <a:endParaRPr lang="en-US" altLang="en-US" sz="2800"/>
          </a:p>
          <a:p>
            <a:endParaRPr lang="en-US" alt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 idx="4294967295"/>
          </p:nvPr>
        </p:nvSpPr>
        <p:spPr>
          <a:xfrm>
            <a:off x="1524000" y="152400"/>
            <a:ext cx="9036050" cy="1143000"/>
          </a:xfrm>
        </p:spPr>
        <p:txBody>
          <a:bodyPr/>
          <a:lstStyle/>
          <a:p>
            <a:pPr>
              <a:defRPr/>
            </a:pPr>
            <a:r>
              <a:rPr lang="en-US" sz="3600" b="1" kern="1200" dirty="0">
                <a:solidFill>
                  <a:schemeClr val="tx1"/>
                </a:solidFill>
                <a:latin typeface="Calibri" pitchFamily="34" charset="0"/>
                <a:ea typeface="MS PGothic" pitchFamily="34" charset="-128"/>
              </a:rPr>
              <a:t>Conclusion</a:t>
            </a:r>
          </a:p>
        </p:txBody>
      </p:sp>
      <p:sp>
        <p:nvSpPr>
          <p:cNvPr id="40963" name="Content Placeholder 2"/>
          <p:cNvSpPr txBox="1">
            <a:spLocks/>
          </p:cNvSpPr>
          <p:nvPr/>
        </p:nvSpPr>
        <p:spPr bwMode="auto">
          <a:xfrm>
            <a:off x="1676401" y="1412875"/>
            <a:ext cx="8958263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  <a:lvl2pPr marL="742950" indent="-4572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9pPr>
          </a:lstStyle>
          <a:p>
            <a:r>
              <a:rPr lang="en-US" altLang="en-US" sz="2800"/>
              <a:t> People are experiencing trouble that was predictable from the art of Internet and Switching technologies</a:t>
            </a:r>
          </a:p>
          <a:p>
            <a:r>
              <a:rPr lang="en-US" altLang="en-US" sz="2800"/>
              <a:t> The worst of it (collapse under load and hard-to-debug misdirected fragments) was not even seen yet but is predictable</a:t>
            </a:r>
          </a:p>
          <a:p>
            <a:r>
              <a:rPr lang="en-US" altLang="en-US" sz="2800"/>
              <a:t> Some issues can be alleviated by Informational recommendations</a:t>
            </a:r>
          </a:p>
          <a:p>
            <a:r>
              <a:rPr lang="en-US" altLang="en-US" sz="2800"/>
              <a:t> Some require a more appropriate signaling</a:t>
            </a:r>
          </a:p>
          <a:p>
            <a:r>
              <a:rPr lang="en-US" altLang="en-US" sz="2800"/>
              <a:t> Recommendation is rethink 6LoWPAN fragmentation</a:t>
            </a:r>
            <a:endParaRPr lang="en-US" altLang="en-US" sz="2400"/>
          </a:p>
          <a:p>
            <a:endParaRPr lang="en-US" altLang="en-US" sz="2800"/>
          </a:p>
          <a:p>
            <a:pPr>
              <a:buFontTx/>
              <a:buNone/>
            </a:pPr>
            <a:endParaRPr lang="en-US" altLang="en-US" sz="2800"/>
          </a:p>
          <a:p>
            <a:endParaRPr lang="en-US" alt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 idx="4294967295"/>
          </p:nvPr>
        </p:nvSpPr>
        <p:spPr>
          <a:xfrm>
            <a:off x="1524000" y="152400"/>
            <a:ext cx="9036050" cy="1143000"/>
          </a:xfrm>
        </p:spPr>
        <p:txBody>
          <a:bodyPr/>
          <a:lstStyle/>
          <a:p>
            <a:r>
              <a:rPr lang="en-US" altLang="en-US" sz="3600"/>
              <a:t>draft-thubert-6lo-forwarding-fragments</a:t>
            </a:r>
          </a:p>
        </p:txBody>
      </p:sp>
      <p:sp>
        <p:nvSpPr>
          <p:cNvPr id="43011" name="Content Placeholder 2"/>
          <p:cNvSpPr txBox="1">
            <a:spLocks/>
          </p:cNvSpPr>
          <p:nvPr/>
        </p:nvSpPr>
        <p:spPr bwMode="auto">
          <a:xfrm>
            <a:off x="1676401" y="1412876"/>
            <a:ext cx="8958263" cy="468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  <a:lvl2pPr marL="742950" indent="-4572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9pPr>
          </a:lstStyle>
          <a:p>
            <a:r>
              <a:rPr lang="en-US" altLang="en-US" sz="2800"/>
              <a:t> Provides Label Switching</a:t>
            </a:r>
          </a:p>
          <a:p>
            <a:r>
              <a:rPr lang="en-US" altLang="en-US" sz="2800"/>
              <a:t> Selective Ack</a:t>
            </a:r>
          </a:p>
          <a:p>
            <a:r>
              <a:rPr lang="en-US" altLang="en-US" sz="2800"/>
              <a:t> Pacing and windowing +  ECN</a:t>
            </a:r>
          </a:p>
          <a:p>
            <a:r>
              <a:rPr lang="en-US" altLang="en-US" sz="2800"/>
              <a:t> Flow termination indication and reset</a:t>
            </a:r>
          </a:p>
          <a:p>
            <a:r>
              <a:rPr lang="en-US" altLang="en-US" sz="2800"/>
              <a:t> Yes it is transport within transport (usually UDP)</a:t>
            </a:r>
          </a:p>
          <a:p>
            <a:r>
              <a:rPr lang="en-US" altLang="en-US" sz="2800"/>
              <a:t> Yes that is architecturally correct because fragment re-composition is an endpoint function</a:t>
            </a:r>
          </a:p>
          <a:p>
            <a:r>
              <a:rPr lang="en-US" altLang="en-US" sz="2800"/>
              <a:t> And No splitting the draft is not appropriate, because the above functionalities depend on one another.</a:t>
            </a:r>
          </a:p>
          <a:p>
            <a:endParaRPr lang="en-US" altLang="en-US" sz="2400"/>
          </a:p>
          <a:p>
            <a:endParaRPr lang="en-US" alt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353675" y="6205538"/>
            <a:ext cx="241300" cy="195262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7395" tIns="28697" rIns="57395" bIns="28697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625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466331" indent="-179358" eaLnBrk="0" hangingPunct="0">
              <a:defRPr sz="2625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717433" indent="-143486" eaLnBrk="0" hangingPunct="0">
              <a:defRPr sz="2625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004405" indent="-143486" eaLnBrk="0" hangingPunct="0">
              <a:defRPr sz="2625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1291379" indent="-143486" eaLnBrk="0" hangingPunct="0">
              <a:defRPr sz="2625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1578352" indent="-143486" algn="ctr" eaLnBrk="0" fontAlgn="base" hangingPunct="0">
              <a:spcBef>
                <a:spcPct val="0"/>
              </a:spcBef>
              <a:spcAft>
                <a:spcPct val="0"/>
              </a:spcAft>
              <a:defRPr sz="2625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1865324" indent="-143486" algn="ctr" eaLnBrk="0" fontAlgn="base" hangingPunct="0">
              <a:spcBef>
                <a:spcPct val="0"/>
              </a:spcBef>
              <a:spcAft>
                <a:spcPct val="0"/>
              </a:spcAft>
              <a:defRPr sz="2625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2152298" indent="-143486" algn="ctr" eaLnBrk="0" fontAlgn="base" hangingPunct="0">
              <a:spcBef>
                <a:spcPct val="0"/>
              </a:spcBef>
              <a:spcAft>
                <a:spcPct val="0"/>
              </a:spcAft>
              <a:defRPr sz="2625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2439271" indent="-143486" algn="ctr" eaLnBrk="0" fontAlgn="base" hangingPunct="0">
              <a:spcBef>
                <a:spcPct val="0"/>
              </a:spcBef>
              <a:spcAft>
                <a:spcPct val="0"/>
              </a:spcAft>
              <a:defRPr sz="2625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eaLnBrk="1" hangingPunct="1">
              <a:defRPr/>
            </a:pPr>
            <a:fld id="{19D220FE-ABCF-4E7A-8CF4-5836EB2C5EDF}" type="slidenum">
              <a:rPr lang="en-US" sz="1125">
                <a:solidFill>
                  <a:schemeClr val="tx1"/>
                </a:solidFill>
                <a:ea typeface="Gill Sans" charset="0"/>
                <a:cs typeface="Gill Sans" charset="0"/>
              </a:rPr>
              <a:pPr eaLnBrk="1" hangingPunct="1">
                <a:defRPr/>
              </a:pPr>
              <a:t>27</a:t>
            </a:fld>
            <a:endParaRPr lang="en-US" sz="1125">
              <a:solidFill>
                <a:schemeClr val="tx1"/>
              </a:solidFill>
              <a:ea typeface="Gill Sans" charset="0"/>
              <a:cs typeface="Gill Sans" charset="0"/>
            </a:endParaRPr>
          </a:p>
        </p:txBody>
      </p:sp>
      <p:sp>
        <p:nvSpPr>
          <p:cNvPr id="45059" name="Rectangle 1"/>
          <p:cNvSpPr>
            <a:spLocks noGrp="1" noChangeArrowheads="1"/>
          </p:cNvSpPr>
          <p:nvPr>
            <p:ph type="title"/>
          </p:nvPr>
        </p:nvSpPr>
        <p:spPr>
          <a:xfrm>
            <a:off x="1939925" y="908051"/>
            <a:ext cx="7232650" cy="449263"/>
          </a:xfrm>
        </p:spPr>
        <p:txBody>
          <a:bodyPr/>
          <a:lstStyle/>
          <a:p>
            <a:pPr eaLnBrk="1" hangingPunct="1"/>
            <a:r>
              <a:rPr lang="en-US" altLang="en-US" smtClean="0"/>
              <a:t>RFC 4944: 6LoWPAN Fragmentation</a:t>
            </a:r>
          </a:p>
        </p:txBody>
      </p:sp>
      <p:sp>
        <p:nvSpPr>
          <p:cNvPr id="17412" name="Rectangle 2"/>
          <p:cNvSpPr>
            <a:spLocks/>
          </p:cNvSpPr>
          <p:nvPr/>
        </p:nvSpPr>
        <p:spPr bwMode="auto">
          <a:xfrm>
            <a:off x="2135189" y="4373564"/>
            <a:ext cx="357187" cy="549275"/>
          </a:xfrm>
          <a:prstGeom prst="rect">
            <a:avLst/>
          </a:prstGeom>
          <a:solidFill>
            <a:schemeClr val="bg1">
              <a:lumMod val="85000"/>
              <a:alpha val="61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125" dirty="0">
                <a:solidFill>
                  <a:srgbClr val="000000"/>
                </a:solidFill>
                <a:ea typeface="Gill Sans" charset="0"/>
                <a:cs typeface="Gill Sans" charset="0"/>
              </a:rPr>
              <a:t>1</a:t>
            </a:r>
          </a:p>
        </p:txBody>
      </p:sp>
      <p:sp>
        <p:nvSpPr>
          <p:cNvPr id="17413" name="Rectangle 3"/>
          <p:cNvSpPr>
            <a:spLocks/>
          </p:cNvSpPr>
          <p:nvPr/>
        </p:nvSpPr>
        <p:spPr bwMode="auto">
          <a:xfrm>
            <a:off x="3206750" y="4373564"/>
            <a:ext cx="357188" cy="549275"/>
          </a:xfrm>
          <a:prstGeom prst="rect">
            <a:avLst/>
          </a:prstGeom>
          <a:solidFill>
            <a:schemeClr val="bg1">
              <a:lumMod val="85000"/>
              <a:alpha val="61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125" dirty="0">
                <a:solidFill>
                  <a:srgbClr val="000000"/>
                </a:solidFill>
                <a:ea typeface="Gill Sans" charset="0"/>
                <a:cs typeface="Gill Sans" charset="0"/>
              </a:rPr>
              <a:t>0</a:t>
            </a:r>
          </a:p>
        </p:txBody>
      </p:sp>
      <p:sp>
        <p:nvSpPr>
          <p:cNvPr id="17414" name="Rectangle 4"/>
          <p:cNvSpPr>
            <a:spLocks/>
          </p:cNvSpPr>
          <p:nvPr/>
        </p:nvSpPr>
        <p:spPr bwMode="auto">
          <a:xfrm>
            <a:off x="3563939" y="4373564"/>
            <a:ext cx="357187" cy="549275"/>
          </a:xfrm>
          <a:prstGeom prst="rect">
            <a:avLst/>
          </a:prstGeom>
          <a:solidFill>
            <a:schemeClr val="bg1">
              <a:lumMod val="85000"/>
              <a:alpha val="61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125" dirty="0">
                <a:solidFill>
                  <a:srgbClr val="000000"/>
                </a:solidFill>
                <a:ea typeface="Gill Sans" charset="0"/>
                <a:cs typeface="Gill Sans" charset="0"/>
              </a:rPr>
              <a:t>0</a:t>
            </a:r>
          </a:p>
        </p:txBody>
      </p:sp>
      <p:sp>
        <p:nvSpPr>
          <p:cNvPr id="17417" name="Rectangle 7"/>
          <p:cNvSpPr>
            <a:spLocks/>
          </p:cNvSpPr>
          <p:nvPr/>
        </p:nvSpPr>
        <p:spPr bwMode="auto">
          <a:xfrm>
            <a:off x="2135188" y="4919664"/>
            <a:ext cx="5713412" cy="549275"/>
          </a:xfrm>
          <a:prstGeom prst="rect">
            <a:avLst/>
          </a:prstGeom>
          <a:solidFill>
            <a:schemeClr val="bg1">
              <a:lumMod val="85000"/>
              <a:alpha val="61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125" dirty="0">
                <a:solidFill>
                  <a:srgbClr val="000000"/>
                </a:solidFill>
                <a:ea typeface="Gill Sans" charset="0"/>
                <a:cs typeface="Gill Sans" charset="0"/>
              </a:rPr>
              <a:t>Datagram Tag</a:t>
            </a:r>
          </a:p>
        </p:txBody>
      </p:sp>
      <p:sp>
        <p:nvSpPr>
          <p:cNvPr id="17418" name="Rectangle 8"/>
          <p:cNvSpPr>
            <a:spLocks/>
          </p:cNvSpPr>
          <p:nvPr/>
        </p:nvSpPr>
        <p:spPr bwMode="auto">
          <a:xfrm>
            <a:off x="2238376" y="4189414"/>
            <a:ext cx="79375" cy="173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defRPr/>
            </a:pPr>
            <a:r>
              <a:rPr lang="en-US" sz="1125">
                <a:solidFill>
                  <a:srgbClr val="7F7F7F"/>
                </a:solidFill>
                <a:ea typeface="Gill Sans" charset="0"/>
                <a:cs typeface="Gill Sans" charset="0"/>
              </a:rPr>
              <a:t>0</a:t>
            </a:r>
          </a:p>
        </p:txBody>
      </p:sp>
      <p:sp>
        <p:nvSpPr>
          <p:cNvPr id="17419" name="Rectangle 9"/>
          <p:cNvSpPr>
            <a:spLocks/>
          </p:cNvSpPr>
          <p:nvPr/>
        </p:nvSpPr>
        <p:spPr bwMode="auto">
          <a:xfrm>
            <a:off x="2595564" y="4189414"/>
            <a:ext cx="79375" cy="173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defRPr/>
            </a:pPr>
            <a:r>
              <a:rPr lang="en-US" sz="1125">
                <a:solidFill>
                  <a:srgbClr val="7F7F7F"/>
                </a:solidFill>
                <a:ea typeface="Gill Sans" charset="0"/>
                <a:cs typeface="Gill Sans" charset="0"/>
              </a:rPr>
              <a:t>1</a:t>
            </a:r>
          </a:p>
        </p:txBody>
      </p:sp>
      <p:sp>
        <p:nvSpPr>
          <p:cNvPr id="17420" name="Rectangle 10"/>
          <p:cNvSpPr>
            <a:spLocks/>
          </p:cNvSpPr>
          <p:nvPr/>
        </p:nvSpPr>
        <p:spPr bwMode="auto">
          <a:xfrm>
            <a:off x="2952751" y="4189414"/>
            <a:ext cx="79375" cy="173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defRPr/>
            </a:pPr>
            <a:r>
              <a:rPr lang="en-US" sz="1125">
                <a:solidFill>
                  <a:srgbClr val="7F7F7F"/>
                </a:solidFill>
                <a:ea typeface="Gill Sans" charset="0"/>
                <a:cs typeface="Gill Sans" charset="0"/>
              </a:rPr>
              <a:t>2</a:t>
            </a:r>
          </a:p>
        </p:txBody>
      </p:sp>
      <p:sp>
        <p:nvSpPr>
          <p:cNvPr id="17421" name="Rectangle 11"/>
          <p:cNvSpPr>
            <a:spLocks/>
          </p:cNvSpPr>
          <p:nvPr/>
        </p:nvSpPr>
        <p:spPr bwMode="auto">
          <a:xfrm>
            <a:off x="3309939" y="4189414"/>
            <a:ext cx="79375" cy="173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defRPr/>
            </a:pPr>
            <a:r>
              <a:rPr lang="en-US" sz="1125">
                <a:solidFill>
                  <a:srgbClr val="7F7F7F"/>
                </a:solidFill>
                <a:ea typeface="Gill Sans" charset="0"/>
                <a:cs typeface="Gill Sans" charset="0"/>
              </a:rPr>
              <a:t>3</a:t>
            </a:r>
          </a:p>
        </p:txBody>
      </p:sp>
      <p:sp>
        <p:nvSpPr>
          <p:cNvPr id="17422" name="Rectangle 12"/>
          <p:cNvSpPr>
            <a:spLocks/>
          </p:cNvSpPr>
          <p:nvPr/>
        </p:nvSpPr>
        <p:spPr bwMode="auto">
          <a:xfrm>
            <a:off x="3667126" y="4189414"/>
            <a:ext cx="79375" cy="173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defRPr/>
            </a:pPr>
            <a:r>
              <a:rPr lang="en-US" sz="1125">
                <a:solidFill>
                  <a:srgbClr val="7F7F7F"/>
                </a:solidFill>
                <a:ea typeface="Gill Sans" charset="0"/>
                <a:cs typeface="Gill Sans" charset="0"/>
              </a:rPr>
              <a:t>4</a:t>
            </a:r>
          </a:p>
        </p:txBody>
      </p:sp>
      <p:sp>
        <p:nvSpPr>
          <p:cNvPr id="17423" name="Rectangle 13"/>
          <p:cNvSpPr>
            <a:spLocks/>
          </p:cNvSpPr>
          <p:nvPr/>
        </p:nvSpPr>
        <p:spPr bwMode="auto">
          <a:xfrm>
            <a:off x="4024314" y="4189414"/>
            <a:ext cx="79375" cy="173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defRPr/>
            </a:pPr>
            <a:r>
              <a:rPr lang="en-US" sz="1125">
                <a:solidFill>
                  <a:srgbClr val="7F7F7F"/>
                </a:solidFill>
                <a:ea typeface="Gill Sans" charset="0"/>
                <a:cs typeface="Gill Sans" charset="0"/>
              </a:rPr>
              <a:t>5</a:t>
            </a:r>
          </a:p>
        </p:txBody>
      </p:sp>
      <p:sp>
        <p:nvSpPr>
          <p:cNvPr id="17424" name="Rectangle 14"/>
          <p:cNvSpPr>
            <a:spLocks/>
          </p:cNvSpPr>
          <p:nvPr/>
        </p:nvSpPr>
        <p:spPr bwMode="auto">
          <a:xfrm>
            <a:off x="4381501" y="4189414"/>
            <a:ext cx="79375" cy="173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defRPr/>
            </a:pPr>
            <a:r>
              <a:rPr lang="en-US" sz="1125">
                <a:solidFill>
                  <a:srgbClr val="7F7F7F"/>
                </a:solidFill>
                <a:ea typeface="Gill Sans" charset="0"/>
                <a:cs typeface="Gill Sans" charset="0"/>
              </a:rPr>
              <a:t>6</a:t>
            </a:r>
          </a:p>
        </p:txBody>
      </p:sp>
      <p:sp>
        <p:nvSpPr>
          <p:cNvPr id="17425" name="Rectangle 15"/>
          <p:cNvSpPr>
            <a:spLocks/>
          </p:cNvSpPr>
          <p:nvPr/>
        </p:nvSpPr>
        <p:spPr bwMode="auto">
          <a:xfrm>
            <a:off x="4737101" y="4189414"/>
            <a:ext cx="80963" cy="173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defRPr/>
            </a:pPr>
            <a:r>
              <a:rPr lang="en-US" sz="1125">
                <a:solidFill>
                  <a:srgbClr val="7F7F7F"/>
                </a:solidFill>
                <a:ea typeface="Gill Sans" charset="0"/>
                <a:cs typeface="Gill Sans" charset="0"/>
              </a:rPr>
              <a:t>7</a:t>
            </a:r>
          </a:p>
        </p:txBody>
      </p:sp>
      <p:sp>
        <p:nvSpPr>
          <p:cNvPr id="17426" name="Rectangle 16"/>
          <p:cNvSpPr>
            <a:spLocks/>
          </p:cNvSpPr>
          <p:nvPr/>
        </p:nvSpPr>
        <p:spPr bwMode="auto">
          <a:xfrm>
            <a:off x="5094288" y="4189414"/>
            <a:ext cx="80962" cy="173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defRPr/>
            </a:pPr>
            <a:r>
              <a:rPr lang="en-US" sz="1125">
                <a:solidFill>
                  <a:srgbClr val="7F7F7F"/>
                </a:solidFill>
                <a:ea typeface="Gill Sans" charset="0"/>
                <a:cs typeface="Gill Sans" charset="0"/>
              </a:rPr>
              <a:t>8</a:t>
            </a:r>
          </a:p>
        </p:txBody>
      </p:sp>
      <p:sp>
        <p:nvSpPr>
          <p:cNvPr id="17427" name="Rectangle 17"/>
          <p:cNvSpPr>
            <a:spLocks/>
          </p:cNvSpPr>
          <p:nvPr/>
        </p:nvSpPr>
        <p:spPr bwMode="auto">
          <a:xfrm>
            <a:off x="5451476" y="4189414"/>
            <a:ext cx="80963" cy="173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defRPr/>
            </a:pPr>
            <a:r>
              <a:rPr lang="en-US" sz="1125">
                <a:solidFill>
                  <a:srgbClr val="7F7F7F"/>
                </a:solidFill>
                <a:ea typeface="Gill Sans" charset="0"/>
                <a:cs typeface="Gill Sans" charset="0"/>
              </a:rPr>
              <a:t>9</a:t>
            </a:r>
          </a:p>
        </p:txBody>
      </p:sp>
      <p:sp>
        <p:nvSpPr>
          <p:cNvPr id="17428" name="Rectangle 18"/>
          <p:cNvSpPr>
            <a:spLocks/>
          </p:cNvSpPr>
          <p:nvPr/>
        </p:nvSpPr>
        <p:spPr bwMode="auto">
          <a:xfrm>
            <a:off x="5808663" y="4189414"/>
            <a:ext cx="80962" cy="173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defRPr/>
            </a:pPr>
            <a:r>
              <a:rPr lang="en-US" sz="1125">
                <a:solidFill>
                  <a:srgbClr val="7F7F7F"/>
                </a:solidFill>
                <a:ea typeface="Gill Sans" charset="0"/>
                <a:cs typeface="Gill Sans" charset="0"/>
              </a:rPr>
              <a:t>0</a:t>
            </a:r>
          </a:p>
        </p:txBody>
      </p:sp>
      <p:sp>
        <p:nvSpPr>
          <p:cNvPr id="17429" name="Rectangle 19"/>
          <p:cNvSpPr>
            <a:spLocks/>
          </p:cNvSpPr>
          <p:nvPr/>
        </p:nvSpPr>
        <p:spPr bwMode="auto">
          <a:xfrm>
            <a:off x="6165851" y="4189414"/>
            <a:ext cx="80963" cy="173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defRPr/>
            </a:pPr>
            <a:r>
              <a:rPr lang="en-US" sz="1125">
                <a:solidFill>
                  <a:srgbClr val="7F7F7F"/>
                </a:solidFill>
                <a:ea typeface="Gill Sans" charset="0"/>
                <a:cs typeface="Gill Sans" charset="0"/>
              </a:rPr>
              <a:t>1</a:t>
            </a:r>
          </a:p>
        </p:txBody>
      </p:sp>
      <p:sp>
        <p:nvSpPr>
          <p:cNvPr id="17430" name="Rectangle 20"/>
          <p:cNvSpPr>
            <a:spLocks/>
          </p:cNvSpPr>
          <p:nvPr/>
        </p:nvSpPr>
        <p:spPr bwMode="auto">
          <a:xfrm>
            <a:off x="6523038" y="4189414"/>
            <a:ext cx="80962" cy="173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defRPr/>
            </a:pPr>
            <a:r>
              <a:rPr lang="en-US" sz="1125">
                <a:solidFill>
                  <a:srgbClr val="7F7F7F"/>
                </a:solidFill>
                <a:ea typeface="Gill Sans" charset="0"/>
                <a:cs typeface="Gill Sans" charset="0"/>
              </a:rPr>
              <a:t>2</a:t>
            </a:r>
          </a:p>
        </p:txBody>
      </p:sp>
      <p:sp>
        <p:nvSpPr>
          <p:cNvPr id="17431" name="Rectangle 21"/>
          <p:cNvSpPr>
            <a:spLocks/>
          </p:cNvSpPr>
          <p:nvPr/>
        </p:nvSpPr>
        <p:spPr bwMode="auto">
          <a:xfrm>
            <a:off x="6880226" y="4189414"/>
            <a:ext cx="80963" cy="173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defRPr/>
            </a:pPr>
            <a:r>
              <a:rPr lang="en-US" sz="1125">
                <a:solidFill>
                  <a:srgbClr val="7F7F7F"/>
                </a:solidFill>
                <a:ea typeface="Gill Sans" charset="0"/>
                <a:cs typeface="Gill Sans" charset="0"/>
              </a:rPr>
              <a:t>3</a:t>
            </a:r>
          </a:p>
        </p:txBody>
      </p:sp>
      <p:sp>
        <p:nvSpPr>
          <p:cNvPr id="17432" name="Rectangle 22"/>
          <p:cNvSpPr>
            <a:spLocks/>
          </p:cNvSpPr>
          <p:nvPr/>
        </p:nvSpPr>
        <p:spPr bwMode="auto">
          <a:xfrm>
            <a:off x="7237413" y="4189414"/>
            <a:ext cx="80962" cy="173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defRPr/>
            </a:pPr>
            <a:r>
              <a:rPr lang="en-US" sz="1125">
                <a:solidFill>
                  <a:srgbClr val="7F7F7F"/>
                </a:solidFill>
                <a:ea typeface="Gill Sans" charset="0"/>
                <a:cs typeface="Gill Sans" charset="0"/>
              </a:rPr>
              <a:t>4</a:t>
            </a:r>
          </a:p>
        </p:txBody>
      </p:sp>
      <p:sp>
        <p:nvSpPr>
          <p:cNvPr id="17433" name="Rectangle 23"/>
          <p:cNvSpPr>
            <a:spLocks/>
          </p:cNvSpPr>
          <p:nvPr/>
        </p:nvSpPr>
        <p:spPr bwMode="auto">
          <a:xfrm>
            <a:off x="7594601" y="4189414"/>
            <a:ext cx="80963" cy="173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defRPr/>
            </a:pPr>
            <a:r>
              <a:rPr lang="en-US" sz="1125">
                <a:solidFill>
                  <a:srgbClr val="7F7F7F"/>
                </a:solidFill>
                <a:ea typeface="Gill Sans" charset="0"/>
                <a:cs typeface="Gill Sans" charset="0"/>
              </a:rPr>
              <a:t>5</a:t>
            </a:r>
          </a:p>
        </p:txBody>
      </p:sp>
      <p:sp>
        <p:nvSpPr>
          <p:cNvPr id="17434" name="Rectangle 24"/>
          <p:cNvSpPr>
            <a:spLocks/>
          </p:cNvSpPr>
          <p:nvPr/>
        </p:nvSpPr>
        <p:spPr bwMode="auto">
          <a:xfrm>
            <a:off x="5808663" y="3995739"/>
            <a:ext cx="80962" cy="173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defRPr/>
            </a:pPr>
            <a:r>
              <a:rPr lang="en-US" sz="1125">
                <a:ea typeface="Gill Sans" charset="0"/>
                <a:cs typeface="Gill Sans" charset="0"/>
              </a:rPr>
              <a:t>1</a:t>
            </a:r>
          </a:p>
        </p:txBody>
      </p:sp>
      <p:sp>
        <p:nvSpPr>
          <p:cNvPr id="17435" name="Rectangle 25"/>
          <p:cNvSpPr>
            <a:spLocks/>
          </p:cNvSpPr>
          <p:nvPr/>
        </p:nvSpPr>
        <p:spPr bwMode="auto">
          <a:xfrm>
            <a:off x="2238376" y="3995739"/>
            <a:ext cx="79375" cy="173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defRPr/>
            </a:pPr>
            <a:r>
              <a:rPr lang="en-US" sz="1125">
                <a:ea typeface="Gill Sans" charset="0"/>
                <a:cs typeface="Gill Sans" charset="0"/>
              </a:rPr>
              <a:t>0</a:t>
            </a:r>
          </a:p>
        </p:txBody>
      </p:sp>
      <p:sp>
        <p:nvSpPr>
          <p:cNvPr id="45082" name="Rectangle 126"/>
          <p:cNvSpPr>
            <a:spLocks/>
          </p:cNvSpPr>
          <p:nvPr/>
        </p:nvSpPr>
        <p:spPr bwMode="auto">
          <a:xfrm>
            <a:off x="7535864" y="4527550"/>
            <a:ext cx="2865437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500">
                <a:solidFill>
                  <a:srgbClr val="000000"/>
                </a:solidFill>
                <a:ea typeface="Gill Sans"/>
                <a:cs typeface="Gill Sans"/>
              </a:rPr>
              <a:t>                  Next fragments</a:t>
            </a:r>
          </a:p>
        </p:txBody>
      </p:sp>
      <p:sp>
        <p:nvSpPr>
          <p:cNvPr id="38" name="Rectangle 3"/>
          <p:cNvSpPr>
            <a:spLocks/>
          </p:cNvSpPr>
          <p:nvPr/>
        </p:nvSpPr>
        <p:spPr bwMode="auto">
          <a:xfrm>
            <a:off x="2492375" y="4373564"/>
            <a:ext cx="357188" cy="549275"/>
          </a:xfrm>
          <a:prstGeom prst="rect">
            <a:avLst/>
          </a:prstGeom>
          <a:solidFill>
            <a:schemeClr val="bg1">
              <a:lumMod val="85000"/>
              <a:alpha val="61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125">
                <a:solidFill>
                  <a:srgbClr val="000000"/>
                </a:solidFill>
                <a:ea typeface="Gill Sans" charset="0"/>
                <a:cs typeface="Gill Sans" charset="0"/>
              </a:rPr>
              <a:t>1</a:t>
            </a:r>
          </a:p>
        </p:txBody>
      </p:sp>
      <p:sp>
        <p:nvSpPr>
          <p:cNvPr id="39" name="Rectangle 4"/>
          <p:cNvSpPr>
            <a:spLocks/>
          </p:cNvSpPr>
          <p:nvPr/>
        </p:nvSpPr>
        <p:spPr bwMode="auto">
          <a:xfrm>
            <a:off x="2849564" y="4373564"/>
            <a:ext cx="357187" cy="549275"/>
          </a:xfrm>
          <a:prstGeom prst="rect">
            <a:avLst/>
          </a:prstGeom>
          <a:solidFill>
            <a:schemeClr val="bg1">
              <a:lumMod val="85000"/>
              <a:alpha val="61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125" dirty="0">
                <a:solidFill>
                  <a:srgbClr val="000000"/>
                </a:solidFill>
                <a:ea typeface="Gill Sans" charset="0"/>
                <a:cs typeface="Gill Sans" charset="0"/>
              </a:rPr>
              <a:t>0</a:t>
            </a:r>
          </a:p>
        </p:txBody>
      </p:sp>
      <p:sp>
        <p:nvSpPr>
          <p:cNvPr id="40" name="Rectangle 7"/>
          <p:cNvSpPr>
            <a:spLocks/>
          </p:cNvSpPr>
          <p:nvPr/>
        </p:nvSpPr>
        <p:spPr bwMode="auto">
          <a:xfrm>
            <a:off x="2135188" y="5465764"/>
            <a:ext cx="2881312" cy="549275"/>
          </a:xfrm>
          <a:prstGeom prst="rect">
            <a:avLst/>
          </a:prstGeom>
          <a:solidFill>
            <a:schemeClr val="bg1">
              <a:lumMod val="85000"/>
              <a:alpha val="61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125" dirty="0">
                <a:solidFill>
                  <a:srgbClr val="000000"/>
                </a:solidFill>
                <a:ea typeface="Gill Sans" charset="0"/>
                <a:cs typeface="Gill Sans" charset="0"/>
              </a:rPr>
              <a:t>Datagram Offset</a:t>
            </a:r>
          </a:p>
        </p:txBody>
      </p:sp>
      <p:grpSp>
        <p:nvGrpSpPr>
          <p:cNvPr id="45086" name="Group 41"/>
          <p:cNvGrpSpPr>
            <a:grpSpLocks/>
          </p:cNvGrpSpPr>
          <p:nvPr/>
        </p:nvGrpSpPr>
        <p:grpSpPr bwMode="auto">
          <a:xfrm>
            <a:off x="2135188" y="1955800"/>
            <a:ext cx="8266112" cy="1473200"/>
            <a:chOff x="611559" y="1319741"/>
            <a:chExt cx="8266284" cy="1473090"/>
          </a:xfrm>
        </p:grpSpPr>
        <p:sp>
          <p:nvSpPr>
            <p:cNvPr id="43" name="Rectangle 2"/>
            <p:cNvSpPr>
              <a:spLocks/>
            </p:cNvSpPr>
            <p:nvPr/>
          </p:nvSpPr>
          <p:spPr bwMode="auto">
            <a:xfrm>
              <a:off x="611559" y="1697538"/>
              <a:ext cx="357194" cy="549234"/>
            </a:xfrm>
            <a:prstGeom prst="rect">
              <a:avLst/>
            </a:prstGeom>
            <a:solidFill>
              <a:schemeClr val="bg1">
                <a:lumMod val="85000"/>
                <a:alpha val="61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>
                <a:defRPr/>
              </a:pPr>
              <a:r>
                <a:rPr lang="en-US" sz="1125" dirty="0">
                  <a:solidFill>
                    <a:srgbClr val="000000"/>
                  </a:solidFill>
                  <a:ea typeface="Gill Sans" charset="0"/>
                  <a:cs typeface="Gill Sans" charset="0"/>
                </a:rPr>
                <a:t>1</a:t>
              </a:r>
            </a:p>
          </p:txBody>
        </p:sp>
        <p:sp>
          <p:nvSpPr>
            <p:cNvPr id="44" name="Rectangle 3"/>
            <p:cNvSpPr>
              <a:spLocks/>
            </p:cNvSpPr>
            <p:nvPr/>
          </p:nvSpPr>
          <p:spPr bwMode="auto">
            <a:xfrm>
              <a:off x="1683143" y="1697538"/>
              <a:ext cx="357195" cy="549234"/>
            </a:xfrm>
            <a:prstGeom prst="rect">
              <a:avLst/>
            </a:prstGeom>
            <a:solidFill>
              <a:schemeClr val="bg1">
                <a:lumMod val="85000"/>
                <a:alpha val="61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>
                <a:defRPr/>
              </a:pPr>
              <a:r>
                <a:rPr lang="en-US" sz="1125" dirty="0">
                  <a:solidFill>
                    <a:srgbClr val="000000"/>
                  </a:solidFill>
                  <a:ea typeface="Gill Sans" charset="0"/>
                  <a:cs typeface="Gill Sans" charset="0"/>
                </a:rPr>
                <a:t>0</a:t>
              </a:r>
            </a:p>
          </p:txBody>
        </p:sp>
        <p:sp>
          <p:nvSpPr>
            <p:cNvPr id="45" name="Rectangle 4"/>
            <p:cNvSpPr>
              <a:spLocks/>
            </p:cNvSpPr>
            <p:nvPr/>
          </p:nvSpPr>
          <p:spPr bwMode="auto">
            <a:xfrm>
              <a:off x="2040339" y="1697538"/>
              <a:ext cx="357194" cy="549234"/>
            </a:xfrm>
            <a:prstGeom prst="rect">
              <a:avLst/>
            </a:prstGeom>
            <a:solidFill>
              <a:schemeClr val="bg1">
                <a:lumMod val="85000"/>
                <a:alpha val="61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>
                <a:defRPr/>
              </a:pPr>
              <a:r>
                <a:rPr lang="en-US" sz="1125" dirty="0">
                  <a:solidFill>
                    <a:srgbClr val="000000"/>
                  </a:solidFill>
                  <a:ea typeface="Gill Sans" charset="0"/>
                  <a:cs typeface="Gill Sans" charset="0"/>
                </a:rPr>
                <a:t>0</a:t>
              </a:r>
            </a:p>
          </p:txBody>
        </p:sp>
        <p:sp>
          <p:nvSpPr>
            <p:cNvPr id="46" name="Rectangle 7"/>
            <p:cNvSpPr>
              <a:spLocks/>
            </p:cNvSpPr>
            <p:nvPr/>
          </p:nvSpPr>
          <p:spPr bwMode="auto">
            <a:xfrm>
              <a:off x="611559" y="2243597"/>
              <a:ext cx="5713531" cy="549234"/>
            </a:xfrm>
            <a:prstGeom prst="rect">
              <a:avLst/>
            </a:prstGeom>
            <a:solidFill>
              <a:schemeClr val="bg1">
                <a:lumMod val="85000"/>
                <a:alpha val="61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>
                <a:defRPr/>
              </a:pPr>
              <a:r>
                <a:rPr lang="en-US" sz="1125" dirty="0">
                  <a:solidFill>
                    <a:srgbClr val="000000"/>
                  </a:solidFill>
                  <a:ea typeface="Gill Sans" charset="0"/>
                  <a:cs typeface="Gill Sans" charset="0"/>
                </a:rPr>
                <a:t>Datagram Tag</a:t>
              </a:r>
            </a:p>
          </p:txBody>
        </p:sp>
        <p:sp>
          <p:nvSpPr>
            <p:cNvPr id="47" name="Rectangle 8"/>
            <p:cNvSpPr>
              <a:spLocks/>
            </p:cNvSpPr>
            <p:nvPr/>
          </p:nvSpPr>
          <p:spPr bwMode="auto">
            <a:xfrm>
              <a:off x="714748" y="1513402"/>
              <a:ext cx="79377" cy="173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>
                <a:defRPr/>
              </a:pPr>
              <a:r>
                <a:rPr lang="en-US" sz="1125">
                  <a:solidFill>
                    <a:srgbClr val="7F7F7F"/>
                  </a:solidFill>
                  <a:ea typeface="Gill Sans" charset="0"/>
                  <a:cs typeface="Gill Sans" charset="0"/>
                </a:rPr>
                <a:t>0</a:t>
              </a:r>
            </a:p>
          </p:txBody>
        </p:sp>
        <p:sp>
          <p:nvSpPr>
            <p:cNvPr id="48" name="Rectangle 9"/>
            <p:cNvSpPr>
              <a:spLocks/>
            </p:cNvSpPr>
            <p:nvPr/>
          </p:nvSpPr>
          <p:spPr bwMode="auto">
            <a:xfrm>
              <a:off x="1071944" y="1513402"/>
              <a:ext cx="79377" cy="173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>
                <a:defRPr/>
              </a:pPr>
              <a:r>
                <a:rPr lang="en-US" sz="1125">
                  <a:solidFill>
                    <a:srgbClr val="7F7F7F"/>
                  </a:solidFill>
                  <a:ea typeface="Gill Sans" charset="0"/>
                  <a:cs typeface="Gill Sans" charset="0"/>
                </a:rPr>
                <a:t>1</a:t>
              </a:r>
            </a:p>
          </p:txBody>
        </p:sp>
        <p:sp>
          <p:nvSpPr>
            <p:cNvPr id="49" name="Rectangle 10"/>
            <p:cNvSpPr>
              <a:spLocks/>
            </p:cNvSpPr>
            <p:nvPr/>
          </p:nvSpPr>
          <p:spPr bwMode="auto">
            <a:xfrm>
              <a:off x="1429138" y="1513402"/>
              <a:ext cx="79377" cy="173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>
                <a:defRPr/>
              </a:pPr>
              <a:r>
                <a:rPr lang="en-US" sz="1125">
                  <a:solidFill>
                    <a:srgbClr val="7F7F7F"/>
                  </a:solidFill>
                  <a:ea typeface="Gill Sans" charset="0"/>
                  <a:cs typeface="Gill Sans" charset="0"/>
                </a:rPr>
                <a:t>2</a:t>
              </a:r>
            </a:p>
          </p:txBody>
        </p:sp>
        <p:sp>
          <p:nvSpPr>
            <p:cNvPr id="50" name="Rectangle 11"/>
            <p:cNvSpPr>
              <a:spLocks/>
            </p:cNvSpPr>
            <p:nvPr/>
          </p:nvSpPr>
          <p:spPr bwMode="auto">
            <a:xfrm>
              <a:off x="1784745" y="1513402"/>
              <a:ext cx="80965" cy="173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>
                <a:defRPr/>
              </a:pPr>
              <a:r>
                <a:rPr lang="en-US" sz="1125">
                  <a:solidFill>
                    <a:srgbClr val="7F7F7F"/>
                  </a:solidFill>
                  <a:ea typeface="Gill Sans" charset="0"/>
                  <a:cs typeface="Gill Sans" charset="0"/>
                </a:rPr>
                <a:t>3</a:t>
              </a:r>
            </a:p>
          </p:txBody>
        </p:sp>
        <p:sp>
          <p:nvSpPr>
            <p:cNvPr id="51" name="Rectangle 12"/>
            <p:cNvSpPr>
              <a:spLocks/>
            </p:cNvSpPr>
            <p:nvPr/>
          </p:nvSpPr>
          <p:spPr bwMode="auto">
            <a:xfrm>
              <a:off x="2141941" y="1513402"/>
              <a:ext cx="80964" cy="173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>
                <a:defRPr/>
              </a:pPr>
              <a:r>
                <a:rPr lang="en-US" sz="1125">
                  <a:solidFill>
                    <a:srgbClr val="7F7F7F"/>
                  </a:solidFill>
                  <a:ea typeface="Gill Sans" charset="0"/>
                  <a:cs typeface="Gill Sans" charset="0"/>
                </a:rPr>
                <a:t>4</a:t>
              </a:r>
            </a:p>
          </p:txBody>
        </p:sp>
        <p:sp>
          <p:nvSpPr>
            <p:cNvPr id="52" name="Rectangle 13"/>
            <p:cNvSpPr>
              <a:spLocks/>
            </p:cNvSpPr>
            <p:nvPr/>
          </p:nvSpPr>
          <p:spPr bwMode="auto">
            <a:xfrm>
              <a:off x="2499135" y="1513402"/>
              <a:ext cx="80965" cy="173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>
                <a:defRPr/>
              </a:pPr>
              <a:r>
                <a:rPr lang="en-US" sz="1125">
                  <a:solidFill>
                    <a:srgbClr val="7F7F7F"/>
                  </a:solidFill>
                  <a:ea typeface="Gill Sans" charset="0"/>
                  <a:cs typeface="Gill Sans" charset="0"/>
                </a:rPr>
                <a:t>5</a:t>
              </a:r>
            </a:p>
          </p:txBody>
        </p:sp>
        <p:sp>
          <p:nvSpPr>
            <p:cNvPr id="53" name="Rectangle 14"/>
            <p:cNvSpPr>
              <a:spLocks/>
            </p:cNvSpPr>
            <p:nvPr/>
          </p:nvSpPr>
          <p:spPr bwMode="auto">
            <a:xfrm>
              <a:off x="2856331" y="1513402"/>
              <a:ext cx="80964" cy="173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>
                <a:defRPr/>
              </a:pPr>
              <a:r>
                <a:rPr lang="en-US" sz="1125">
                  <a:solidFill>
                    <a:srgbClr val="7F7F7F"/>
                  </a:solidFill>
                  <a:ea typeface="Gill Sans" charset="0"/>
                  <a:cs typeface="Gill Sans" charset="0"/>
                </a:rPr>
                <a:t>6</a:t>
              </a:r>
            </a:p>
          </p:txBody>
        </p:sp>
        <p:sp>
          <p:nvSpPr>
            <p:cNvPr id="54" name="Rectangle 15"/>
            <p:cNvSpPr>
              <a:spLocks/>
            </p:cNvSpPr>
            <p:nvPr/>
          </p:nvSpPr>
          <p:spPr bwMode="auto">
            <a:xfrm>
              <a:off x="3213525" y="1513402"/>
              <a:ext cx="80965" cy="173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>
                <a:defRPr/>
              </a:pPr>
              <a:r>
                <a:rPr lang="en-US" sz="1125">
                  <a:solidFill>
                    <a:srgbClr val="7F7F7F"/>
                  </a:solidFill>
                  <a:ea typeface="Gill Sans" charset="0"/>
                  <a:cs typeface="Gill Sans" charset="0"/>
                </a:rPr>
                <a:t>7</a:t>
              </a:r>
            </a:p>
          </p:txBody>
        </p:sp>
        <p:sp>
          <p:nvSpPr>
            <p:cNvPr id="55" name="Rectangle 16"/>
            <p:cNvSpPr>
              <a:spLocks/>
            </p:cNvSpPr>
            <p:nvPr/>
          </p:nvSpPr>
          <p:spPr bwMode="auto">
            <a:xfrm>
              <a:off x="3570721" y="1513402"/>
              <a:ext cx="80964" cy="173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>
                <a:defRPr/>
              </a:pPr>
              <a:r>
                <a:rPr lang="en-US" sz="1125">
                  <a:solidFill>
                    <a:srgbClr val="7F7F7F"/>
                  </a:solidFill>
                  <a:ea typeface="Gill Sans" charset="0"/>
                  <a:cs typeface="Gill Sans" charset="0"/>
                </a:rPr>
                <a:t>8</a:t>
              </a:r>
            </a:p>
          </p:txBody>
        </p:sp>
        <p:sp>
          <p:nvSpPr>
            <p:cNvPr id="56" name="Rectangle 17"/>
            <p:cNvSpPr>
              <a:spLocks/>
            </p:cNvSpPr>
            <p:nvPr/>
          </p:nvSpPr>
          <p:spPr bwMode="auto">
            <a:xfrm>
              <a:off x="3927915" y="1513402"/>
              <a:ext cx="80965" cy="173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>
                <a:defRPr/>
              </a:pPr>
              <a:r>
                <a:rPr lang="en-US" sz="1125">
                  <a:solidFill>
                    <a:srgbClr val="7F7F7F"/>
                  </a:solidFill>
                  <a:ea typeface="Gill Sans" charset="0"/>
                  <a:cs typeface="Gill Sans" charset="0"/>
                </a:rPr>
                <a:t>9</a:t>
              </a:r>
            </a:p>
          </p:txBody>
        </p:sp>
        <p:sp>
          <p:nvSpPr>
            <p:cNvPr id="57" name="Rectangle 18"/>
            <p:cNvSpPr>
              <a:spLocks/>
            </p:cNvSpPr>
            <p:nvPr/>
          </p:nvSpPr>
          <p:spPr bwMode="auto">
            <a:xfrm>
              <a:off x="4285110" y="1513402"/>
              <a:ext cx="80964" cy="173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>
                <a:defRPr/>
              </a:pPr>
              <a:r>
                <a:rPr lang="en-US" sz="1125">
                  <a:solidFill>
                    <a:srgbClr val="7F7F7F"/>
                  </a:solidFill>
                  <a:ea typeface="Gill Sans" charset="0"/>
                  <a:cs typeface="Gill Sans" charset="0"/>
                </a:rPr>
                <a:t>0</a:t>
              </a:r>
            </a:p>
          </p:txBody>
        </p:sp>
        <p:sp>
          <p:nvSpPr>
            <p:cNvPr id="58" name="Rectangle 19"/>
            <p:cNvSpPr>
              <a:spLocks/>
            </p:cNvSpPr>
            <p:nvPr/>
          </p:nvSpPr>
          <p:spPr bwMode="auto">
            <a:xfrm>
              <a:off x="4642305" y="1513402"/>
              <a:ext cx="79377" cy="173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>
                <a:defRPr/>
              </a:pPr>
              <a:r>
                <a:rPr lang="en-US" sz="1125">
                  <a:solidFill>
                    <a:srgbClr val="7F7F7F"/>
                  </a:solidFill>
                  <a:ea typeface="Gill Sans" charset="0"/>
                  <a:cs typeface="Gill Sans" charset="0"/>
                </a:rPr>
                <a:t>1</a:t>
              </a:r>
            </a:p>
          </p:txBody>
        </p:sp>
        <p:sp>
          <p:nvSpPr>
            <p:cNvPr id="59" name="Rectangle 20"/>
            <p:cNvSpPr>
              <a:spLocks/>
            </p:cNvSpPr>
            <p:nvPr/>
          </p:nvSpPr>
          <p:spPr bwMode="auto">
            <a:xfrm>
              <a:off x="4999500" y="1513402"/>
              <a:ext cx="79377" cy="173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>
                <a:defRPr/>
              </a:pPr>
              <a:r>
                <a:rPr lang="en-US" sz="1125">
                  <a:solidFill>
                    <a:srgbClr val="7F7F7F"/>
                  </a:solidFill>
                  <a:ea typeface="Gill Sans" charset="0"/>
                  <a:cs typeface="Gill Sans" charset="0"/>
                </a:rPr>
                <a:t>2</a:t>
              </a:r>
            </a:p>
          </p:txBody>
        </p:sp>
        <p:sp>
          <p:nvSpPr>
            <p:cNvPr id="60" name="Rectangle 21"/>
            <p:cNvSpPr>
              <a:spLocks/>
            </p:cNvSpPr>
            <p:nvPr/>
          </p:nvSpPr>
          <p:spPr bwMode="auto">
            <a:xfrm>
              <a:off x="5356695" y="1513402"/>
              <a:ext cx="79377" cy="173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>
                <a:defRPr/>
              </a:pPr>
              <a:r>
                <a:rPr lang="en-US" sz="1125">
                  <a:solidFill>
                    <a:srgbClr val="7F7F7F"/>
                  </a:solidFill>
                  <a:ea typeface="Gill Sans" charset="0"/>
                  <a:cs typeface="Gill Sans" charset="0"/>
                </a:rPr>
                <a:t>3</a:t>
              </a:r>
            </a:p>
          </p:txBody>
        </p:sp>
        <p:sp>
          <p:nvSpPr>
            <p:cNvPr id="61" name="Rectangle 22"/>
            <p:cNvSpPr>
              <a:spLocks/>
            </p:cNvSpPr>
            <p:nvPr/>
          </p:nvSpPr>
          <p:spPr bwMode="auto">
            <a:xfrm>
              <a:off x="5713890" y="1513402"/>
              <a:ext cx="79377" cy="173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>
                <a:defRPr/>
              </a:pPr>
              <a:r>
                <a:rPr lang="en-US" sz="1125">
                  <a:solidFill>
                    <a:srgbClr val="7F7F7F"/>
                  </a:solidFill>
                  <a:ea typeface="Gill Sans" charset="0"/>
                  <a:cs typeface="Gill Sans" charset="0"/>
                </a:rPr>
                <a:t>4</a:t>
              </a:r>
            </a:p>
          </p:txBody>
        </p:sp>
        <p:sp>
          <p:nvSpPr>
            <p:cNvPr id="62" name="Rectangle 23"/>
            <p:cNvSpPr>
              <a:spLocks/>
            </p:cNvSpPr>
            <p:nvPr/>
          </p:nvSpPr>
          <p:spPr bwMode="auto">
            <a:xfrm>
              <a:off x="6071085" y="1513402"/>
              <a:ext cx="79377" cy="173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>
                <a:defRPr/>
              </a:pPr>
              <a:r>
                <a:rPr lang="en-US" sz="1125">
                  <a:solidFill>
                    <a:srgbClr val="7F7F7F"/>
                  </a:solidFill>
                  <a:ea typeface="Gill Sans" charset="0"/>
                  <a:cs typeface="Gill Sans" charset="0"/>
                </a:rPr>
                <a:t>5</a:t>
              </a:r>
            </a:p>
          </p:txBody>
        </p:sp>
        <p:sp>
          <p:nvSpPr>
            <p:cNvPr id="63" name="Rectangle 24"/>
            <p:cNvSpPr>
              <a:spLocks/>
            </p:cNvSpPr>
            <p:nvPr/>
          </p:nvSpPr>
          <p:spPr bwMode="auto">
            <a:xfrm>
              <a:off x="4285110" y="1319741"/>
              <a:ext cx="80964" cy="173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>
                <a:defRPr/>
              </a:pPr>
              <a:r>
                <a:rPr lang="en-US" sz="1125">
                  <a:ea typeface="Gill Sans" charset="0"/>
                  <a:cs typeface="Gill Sans" charset="0"/>
                </a:rPr>
                <a:t>1</a:t>
              </a:r>
            </a:p>
          </p:txBody>
        </p:sp>
        <p:sp>
          <p:nvSpPr>
            <p:cNvPr id="64" name="Rectangle 25"/>
            <p:cNvSpPr>
              <a:spLocks/>
            </p:cNvSpPr>
            <p:nvPr/>
          </p:nvSpPr>
          <p:spPr bwMode="auto">
            <a:xfrm>
              <a:off x="714748" y="1319741"/>
              <a:ext cx="79377" cy="173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>
                <a:defRPr/>
              </a:pPr>
              <a:r>
                <a:rPr lang="en-US" sz="1125">
                  <a:ea typeface="Gill Sans" charset="0"/>
                  <a:cs typeface="Gill Sans" charset="0"/>
                </a:rPr>
                <a:t>0</a:t>
              </a:r>
            </a:p>
          </p:txBody>
        </p:sp>
        <p:sp>
          <p:nvSpPr>
            <p:cNvPr id="45111" name="Rectangle 126"/>
            <p:cNvSpPr>
              <a:spLocks/>
            </p:cNvSpPr>
            <p:nvPr/>
          </p:nvSpPr>
          <p:spPr bwMode="auto">
            <a:xfrm>
              <a:off x="6012160" y="1851670"/>
              <a:ext cx="2865683" cy="241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500">
                  <a:solidFill>
                    <a:srgbClr val="000000"/>
                  </a:solidFill>
                  <a:ea typeface="Gill Sans"/>
                  <a:cs typeface="Gill Sans"/>
                </a:rPr>
                <a:t>                  1</a:t>
              </a:r>
              <a:r>
                <a:rPr lang="en-US" altLang="en-US" sz="1500" baseline="30000">
                  <a:solidFill>
                    <a:srgbClr val="000000"/>
                  </a:solidFill>
                  <a:ea typeface="Gill Sans"/>
                  <a:cs typeface="Gill Sans"/>
                </a:rPr>
                <a:t>st</a:t>
              </a:r>
              <a:r>
                <a:rPr lang="en-US" altLang="en-US" sz="1500">
                  <a:solidFill>
                    <a:srgbClr val="000000"/>
                  </a:solidFill>
                  <a:ea typeface="Gill Sans"/>
                  <a:cs typeface="Gill Sans"/>
                </a:rPr>
                <a:t> fragment</a:t>
              </a:r>
            </a:p>
          </p:txBody>
        </p:sp>
        <p:sp>
          <p:nvSpPr>
            <p:cNvPr id="66" name="Rectangle 3"/>
            <p:cNvSpPr>
              <a:spLocks/>
            </p:cNvSpPr>
            <p:nvPr/>
          </p:nvSpPr>
          <p:spPr bwMode="auto">
            <a:xfrm>
              <a:off x="968753" y="1697538"/>
              <a:ext cx="357195" cy="549234"/>
            </a:xfrm>
            <a:prstGeom prst="rect">
              <a:avLst/>
            </a:prstGeom>
            <a:solidFill>
              <a:schemeClr val="bg1">
                <a:lumMod val="85000"/>
                <a:alpha val="61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>
                <a:defRPr/>
              </a:pPr>
              <a:r>
                <a:rPr lang="en-US" sz="1125">
                  <a:solidFill>
                    <a:srgbClr val="000000"/>
                  </a:solidFill>
                  <a:ea typeface="Gill Sans" charset="0"/>
                  <a:cs typeface="Gill Sans" charset="0"/>
                </a:rPr>
                <a:t>1</a:t>
              </a:r>
            </a:p>
          </p:txBody>
        </p:sp>
        <p:sp>
          <p:nvSpPr>
            <p:cNvPr id="67" name="Rectangle 4"/>
            <p:cNvSpPr>
              <a:spLocks/>
            </p:cNvSpPr>
            <p:nvPr/>
          </p:nvSpPr>
          <p:spPr bwMode="auto">
            <a:xfrm>
              <a:off x="1325949" y="1697538"/>
              <a:ext cx="357194" cy="549234"/>
            </a:xfrm>
            <a:prstGeom prst="rect">
              <a:avLst/>
            </a:prstGeom>
            <a:solidFill>
              <a:schemeClr val="bg1">
                <a:lumMod val="85000"/>
                <a:alpha val="61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>
                <a:defRPr/>
              </a:pPr>
              <a:r>
                <a:rPr lang="en-US" sz="1125" dirty="0">
                  <a:solidFill>
                    <a:srgbClr val="000000"/>
                  </a:solidFill>
                  <a:ea typeface="Gill Sans" charset="0"/>
                  <a:cs typeface="Gill Sans" charset="0"/>
                </a:rPr>
                <a:t>0</a:t>
              </a:r>
            </a:p>
          </p:txBody>
        </p:sp>
        <p:sp>
          <p:nvSpPr>
            <p:cNvPr id="68" name="Rectangle 7"/>
            <p:cNvSpPr>
              <a:spLocks/>
            </p:cNvSpPr>
            <p:nvPr/>
          </p:nvSpPr>
          <p:spPr bwMode="auto">
            <a:xfrm>
              <a:off x="2394358" y="1697538"/>
              <a:ext cx="3930732" cy="549234"/>
            </a:xfrm>
            <a:prstGeom prst="rect">
              <a:avLst/>
            </a:prstGeom>
            <a:solidFill>
              <a:schemeClr val="bg1">
                <a:lumMod val="85000"/>
                <a:alpha val="61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>
                <a:defRPr/>
              </a:pPr>
              <a:r>
                <a:rPr lang="en-US" sz="1125" dirty="0">
                  <a:solidFill>
                    <a:srgbClr val="000000"/>
                  </a:solidFill>
                  <a:ea typeface="Gill Sans" charset="0"/>
                  <a:cs typeface="Gill Sans" charset="0"/>
                </a:rPr>
                <a:t>Datagram Size</a:t>
              </a:r>
            </a:p>
          </p:txBody>
        </p:sp>
      </p:grpSp>
      <p:sp>
        <p:nvSpPr>
          <p:cNvPr id="69" name="Rectangle 7"/>
          <p:cNvSpPr>
            <a:spLocks/>
          </p:cNvSpPr>
          <p:nvPr/>
        </p:nvSpPr>
        <p:spPr bwMode="auto">
          <a:xfrm>
            <a:off x="3917950" y="4373564"/>
            <a:ext cx="3930650" cy="549275"/>
          </a:xfrm>
          <a:prstGeom prst="rect">
            <a:avLst/>
          </a:prstGeom>
          <a:solidFill>
            <a:schemeClr val="bg1">
              <a:lumMod val="85000"/>
              <a:alpha val="61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125" dirty="0">
                <a:solidFill>
                  <a:srgbClr val="000000"/>
                </a:solidFill>
                <a:ea typeface="Gill Sans" charset="0"/>
                <a:cs typeface="Gill Sans" charset="0"/>
              </a:rPr>
              <a:t>Datagram Size</a:t>
            </a:r>
          </a:p>
        </p:txBody>
      </p:sp>
      <p:sp>
        <p:nvSpPr>
          <p:cNvPr id="45088" name="TextBox 2"/>
          <p:cNvSpPr txBox="1">
            <a:spLocks noChangeArrowheads="1"/>
          </p:cNvSpPr>
          <p:nvPr/>
        </p:nvSpPr>
        <p:spPr bwMode="auto">
          <a:xfrm>
            <a:off x="5784851" y="5683251"/>
            <a:ext cx="43354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/>
              <a:t>Size and offset from uncompressed form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800"/>
              <a:t>1-hop technology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353675" y="6205538"/>
            <a:ext cx="241300" cy="195262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7395" tIns="28697" rIns="57395" bIns="28697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625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466331" indent="-179358" eaLnBrk="0" hangingPunct="0">
              <a:defRPr sz="2625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717433" indent="-143486" eaLnBrk="0" hangingPunct="0">
              <a:defRPr sz="2625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004405" indent="-143486" eaLnBrk="0" hangingPunct="0">
              <a:defRPr sz="2625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1291379" indent="-143486" eaLnBrk="0" hangingPunct="0">
              <a:defRPr sz="2625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1578352" indent="-143486" algn="ctr" eaLnBrk="0" fontAlgn="base" hangingPunct="0">
              <a:spcBef>
                <a:spcPct val="0"/>
              </a:spcBef>
              <a:spcAft>
                <a:spcPct val="0"/>
              </a:spcAft>
              <a:defRPr sz="2625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1865324" indent="-143486" algn="ctr" eaLnBrk="0" fontAlgn="base" hangingPunct="0">
              <a:spcBef>
                <a:spcPct val="0"/>
              </a:spcBef>
              <a:spcAft>
                <a:spcPct val="0"/>
              </a:spcAft>
              <a:defRPr sz="2625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2152298" indent="-143486" algn="ctr" eaLnBrk="0" fontAlgn="base" hangingPunct="0">
              <a:spcBef>
                <a:spcPct val="0"/>
              </a:spcBef>
              <a:spcAft>
                <a:spcPct val="0"/>
              </a:spcAft>
              <a:defRPr sz="2625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2439271" indent="-143486" algn="ctr" eaLnBrk="0" fontAlgn="base" hangingPunct="0">
              <a:spcBef>
                <a:spcPct val="0"/>
              </a:spcBef>
              <a:spcAft>
                <a:spcPct val="0"/>
              </a:spcAft>
              <a:defRPr sz="2625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eaLnBrk="1" hangingPunct="1">
              <a:defRPr/>
            </a:pPr>
            <a:fld id="{5CAA05A8-4D2C-4828-A387-8801125AFEFA}" type="slidenum">
              <a:rPr lang="en-US" sz="1125">
                <a:solidFill>
                  <a:schemeClr val="tx1"/>
                </a:solidFill>
                <a:ea typeface="Gill Sans" charset="0"/>
                <a:cs typeface="Gill Sans" charset="0"/>
              </a:rPr>
              <a:pPr eaLnBrk="1" hangingPunct="1">
                <a:defRPr/>
              </a:pPr>
              <a:t>28</a:t>
            </a:fld>
            <a:endParaRPr lang="en-US" sz="1125">
              <a:solidFill>
                <a:schemeClr val="tx1"/>
              </a:solidFill>
              <a:ea typeface="Gill Sans" charset="0"/>
              <a:cs typeface="Gill Sans" charset="0"/>
            </a:endParaRPr>
          </a:p>
        </p:txBody>
      </p:sp>
      <p:sp>
        <p:nvSpPr>
          <p:cNvPr id="46083" name="Rectangle 1"/>
          <p:cNvSpPr>
            <a:spLocks noGrp="1" noChangeArrowheads="1"/>
          </p:cNvSpPr>
          <p:nvPr>
            <p:ph type="title"/>
          </p:nvPr>
        </p:nvSpPr>
        <p:spPr>
          <a:xfrm>
            <a:off x="1939925" y="908051"/>
            <a:ext cx="7232650" cy="449263"/>
          </a:xfrm>
        </p:spPr>
        <p:txBody>
          <a:bodyPr/>
          <a:lstStyle/>
          <a:p>
            <a:pPr eaLnBrk="1" hangingPunct="1"/>
            <a:r>
              <a:rPr lang="en-US" altLang="en-US" smtClean="0"/>
              <a:t>draft-thubert-6lo-forwarding-fragments</a:t>
            </a:r>
          </a:p>
        </p:txBody>
      </p:sp>
      <p:sp>
        <p:nvSpPr>
          <p:cNvPr id="17417" name="Rectangle 7"/>
          <p:cNvSpPr>
            <a:spLocks/>
          </p:cNvSpPr>
          <p:nvPr/>
        </p:nvSpPr>
        <p:spPr bwMode="auto">
          <a:xfrm>
            <a:off x="2058989" y="5175251"/>
            <a:ext cx="5761037" cy="549275"/>
          </a:xfrm>
          <a:prstGeom prst="rect">
            <a:avLst/>
          </a:prstGeom>
          <a:solidFill>
            <a:schemeClr val="bg1">
              <a:lumMod val="85000"/>
              <a:alpha val="61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125" dirty="0">
                <a:solidFill>
                  <a:srgbClr val="000000"/>
                </a:solidFill>
                <a:ea typeface="Gill Sans" charset="0"/>
                <a:cs typeface="Gill Sans" charset="0"/>
              </a:rPr>
              <a:t>Datagram Tag</a:t>
            </a:r>
          </a:p>
        </p:txBody>
      </p:sp>
      <p:sp>
        <p:nvSpPr>
          <p:cNvPr id="17418" name="Rectangle 8"/>
          <p:cNvSpPr>
            <a:spLocks/>
          </p:cNvSpPr>
          <p:nvPr/>
        </p:nvSpPr>
        <p:spPr bwMode="auto">
          <a:xfrm>
            <a:off x="2162176" y="4445000"/>
            <a:ext cx="79375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defRPr/>
            </a:pPr>
            <a:r>
              <a:rPr lang="en-US" sz="1125">
                <a:solidFill>
                  <a:srgbClr val="7F7F7F"/>
                </a:solidFill>
                <a:ea typeface="Gill Sans" charset="0"/>
                <a:cs typeface="Gill Sans" charset="0"/>
              </a:rPr>
              <a:t>0</a:t>
            </a:r>
          </a:p>
        </p:txBody>
      </p:sp>
      <p:sp>
        <p:nvSpPr>
          <p:cNvPr id="17419" name="Rectangle 9"/>
          <p:cNvSpPr>
            <a:spLocks/>
          </p:cNvSpPr>
          <p:nvPr/>
        </p:nvSpPr>
        <p:spPr bwMode="auto">
          <a:xfrm>
            <a:off x="2519364" y="4445000"/>
            <a:ext cx="79375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defRPr/>
            </a:pPr>
            <a:r>
              <a:rPr lang="en-US" sz="1125">
                <a:solidFill>
                  <a:srgbClr val="7F7F7F"/>
                </a:solidFill>
                <a:ea typeface="Gill Sans" charset="0"/>
                <a:cs typeface="Gill Sans" charset="0"/>
              </a:rPr>
              <a:t>1</a:t>
            </a:r>
          </a:p>
        </p:txBody>
      </p:sp>
      <p:sp>
        <p:nvSpPr>
          <p:cNvPr id="17420" name="Rectangle 10"/>
          <p:cNvSpPr>
            <a:spLocks/>
          </p:cNvSpPr>
          <p:nvPr/>
        </p:nvSpPr>
        <p:spPr bwMode="auto">
          <a:xfrm>
            <a:off x="2876551" y="4445000"/>
            <a:ext cx="79375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defRPr/>
            </a:pPr>
            <a:r>
              <a:rPr lang="en-US" sz="1125">
                <a:solidFill>
                  <a:srgbClr val="7F7F7F"/>
                </a:solidFill>
                <a:ea typeface="Gill Sans" charset="0"/>
                <a:cs typeface="Gill Sans" charset="0"/>
              </a:rPr>
              <a:t>2</a:t>
            </a:r>
          </a:p>
        </p:txBody>
      </p:sp>
      <p:sp>
        <p:nvSpPr>
          <p:cNvPr id="17421" name="Rectangle 11"/>
          <p:cNvSpPr>
            <a:spLocks/>
          </p:cNvSpPr>
          <p:nvPr/>
        </p:nvSpPr>
        <p:spPr bwMode="auto">
          <a:xfrm>
            <a:off x="3233739" y="4445000"/>
            <a:ext cx="79375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defRPr/>
            </a:pPr>
            <a:r>
              <a:rPr lang="en-US" sz="1125">
                <a:solidFill>
                  <a:srgbClr val="7F7F7F"/>
                </a:solidFill>
                <a:ea typeface="Gill Sans" charset="0"/>
                <a:cs typeface="Gill Sans" charset="0"/>
              </a:rPr>
              <a:t>3</a:t>
            </a:r>
          </a:p>
        </p:txBody>
      </p:sp>
      <p:sp>
        <p:nvSpPr>
          <p:cNvPr id="17422" name="Rectangle 12"/>
          <p:cNvSpPr>
            <a:spLocks/>
          </p:cNvSpPr>
          <p:nvPr/>
        </p:nvSpPr>
        <p:spPr bwMode="auto">
          <a:xfrm>
            <a:off x="3590926" y="4445000"/>
            <a:ext cx="79375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defRPr/>
            </a:pPr>
            <a:r>
              <a:rPr lang="en-US" sz="1125">
                <a:solidFill>
                  <a:srgbClr val="7F7F7F"/>
                </a:solidFill>
                <a:ea typeface="Gill Sans" charset="0"/>
                <a:cs typeface="Gill Sans" charset="0"/>
              </a:rPr>
              <a:t>4</a:t>
            </a:r>
          </a:p>
        </p:txBody>
      </p:sp>
      <p:sp>
        <p:nvSpPr>
          <p:cNvPr id="17423" name="Rectangle 13"/>
          <p:cNvSpPr>
            <a:spLocks/>
          </p:cNvSpPr>
          <p:nvPr/>
        </p:nvSpPr>
        <p:spPr bwMode="auto">
          <a:xfrm>
            <a:off x="3948114" y="4445000"/>
            <a:ext cx="79375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defRPr/>
            </a:pPr>
            <a:r>
              <a:rPr lang="en-US" sz="1125">
                <a:solidFill>
                  <a:srgbClr val="7F7F7F"/>
                </a:solidFill>
                <a:ea typeface="Gill Sans" charset="0"/>
                <a:cs typeface="Gill Sans" charset="0"/>
              </a:rPr>
              <a:t>5</a:t>
            </a:r>
          </a:p>
        </p:txBody>
      </p:sp>
      <p:sp>
        <p:nvSpPr>
          <p:cNvPr id="17424" name="Rectangle 14"/>
          <p:cNvSpPr>
            <a:spLocks/>
          </p:cNvSpPr>
          <p:nvPr/>
        </p:nvSpPr>
        <p:spPr bwMode="auto">
          <a:xfrm>
            <a:off x="4305301" y="4445000"/>
            <a:ext cx="79375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defRPr/>
            </a:pPr>
            <a:r>
              <a:rPr lang="en-US" sz="1125">
                <a:solidFill>
                  <a:srgbClr val="7F7F7F"/>
                </a:solidFill>
                <a:ea typeface="Gill Sans" charset="0"/>
                <a:cs typeface="Gill Sans" charset="0"/>
              </a:rPr>
              <a:t>6</a:t>
            </a:r>
          </a:p>
        </p:txBody>
      </p:sp>
      <p:sp>
        <p:nvSpPr>
          <p:cNvPr id="17425" name="Rectangle 15"/>
          <p:cNvSpPr>
            <a:spLocks/>
          </p:cNvSpPr>
          <p:nvPr/>
        </p:nvSpPr>
        <p:spPr bwMode="auto">
          <a:xfrm>
            <a:off x="4662489" y="4445000"/>
            <a:ext cx="79375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defRPr/>
            </a:pPr>
            <a:r>
              <a:rPr lang="en-US" sz="1125">
                <a:solidFill>
                  <a:srgbClr val="7F7F7F"/>
                </a:solidFill>
                <a:ea typeface="Gill Sans" charset="0"/>
                <a:cs typeface="Gill Sans" charset="0"/>
              </a:rPr>
              <a:t>7</a:t>
            </a:r>
          </a:p>
        </p:txBody>
      </p:sp>
      <p:sp>
        <p:nvSpPr>
          <p:cNvPr id="17426" name="Rectangle 16"/>
          <p:cNvSpPr>
            <a:spLocks/>
          </p:cNvSpPr>
          <p:nvPr/>
        </p:nvSpPr>
        <p:spPr bwMode="auto">
          <a:xfrm>
            <a:off x="5019676" y="4445000"/>
            <a:ext cx="79375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defRPr/>
            </a:pPr>
            <a:r>
              <a:rPr lang="en-US" sz="1125">
                <a:solidFill>
                  <a:srgbClr val="7F7F7F"/>
                </a:solidFill>
                <a:ea typeface="Gill Sans" charset="0"/>
                <a:cs typeface="Gill Sans" charset="0"/>
              </a:rPr>
              <a:t>8</a:t>
            </a:r>
          </a:p>
        </p:txBody>
      </p:sp>
      <p:sp>
        <p:nvSpPr>
          <p:cNvPr id="17427" name="Rectangle 17"/>
          <p:cNvSpPr>
            <a:spLocks/>
          </p:cNvSpPr>
          <p:nvPr/>
        </p:nvSpPr>
        <p:spPr bwMode="auto">
          <a:xfrm>
            <a:off x="5375276" y="4445000"/>
            <a:ext cx="80963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defRPr/>
            </a:pPr>
            <a:r>
              <a:rPr lang="en-US" sz="1125">
                <a:solidFill>
                  <a:srgbClr val="7F7F7F"/>
                </a:solidFill>
                <a:ea typeface="Gill Sans" charset="0"/>
                <a:cs typeface="Gill Sans" charset="0"/>
              </a:rPr>
              <a:t>9</a:t>
            </a:r>
          </a:p>
        </p:txBody>
      </p:sp>
      <p:sp>
        <p:nvSpPr>
          <p:cNvPr id="17428" name="Rectangle 18"/>
          <p:cNvSpPr>
            <a:spLocks/>
          </p:cNvSpPr>
          <p:nvPr/>
        </p:nvSpPr>
        <p:spPr bwMode="auto">
          <a:xfrm>
            <a:off x="5732463" y="4445000"/>
            <a:ext cx="80962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defRPr/>
            </a:pPr>
            <a:r>
              <a:rPr lang="en-US" sz="1125">
                <a:solidFill>
                  <a:srgbClr val="7F7F7F"/>
                </a:solidFill>
                <a:ea typeface="Gill Sans" charset="0"/>
                <a:cs typeface="Gill Sans" charset="0"/>
              </a:rPr>
              <a:t>0</a:t>
            </a:r>
          </a:p>
        </p:txBody>
      </p:sp>
      <p:sp>
        <p:nvSpPr>
          <p:cNvPr id="17429" name="Rectangle 19"/>
          <p:cNvSpPr>
            <a:spLocks/>
          </p:cNvSpPr>
          <p:nvPr/>
        </p:nvSpPr>
        <p:spPr bwMode="auto">
          <a:xfrm>
            <a:off x="6089651" y="4445000"/>
            <a:ext cx="80963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defRPr/>
            </a:pPr>
            <a:r>
              <a:rPr lang="en-US" sz="1125">
                <a:solidFill>
                  <a:srgbClr val="7F7F7F"/>
                </a:solidFill>
                <a:ea typeface="Gill Sans" charset="0"/>
                <a:cs typeface="Gill Sans" charset="0"/>
              </a:rPr>
              <a:t>1</a:t>
            </a:r>
          </a:p>
        </p:txBody>
      </p:sp>
      <p:sp>
        <p:nvSpPr>
          <p:cNvPr id="17430" name="Rectangle 20"/>
          <p:cNvSpPr>
            <a:spLocks/>
          </p:cNvSpPr>
          <p:nvPr/>
        </p:nvSpPr>
        <p:spPr bwMode="auto">
          <a:xfrm>
            <a:off x="6446838" y="4445000"/>
            <a:ext cx="80962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defRPr/>
            </a:pPr>
            <a:r>
              <a:rPr lang="en-US" sz="1125">
                <a:solidFill>
                  <a:srgbClr val="7F7F7F"/>
                </a:solidFill>
                <a:ea typeface="Gill Sans" charset="0"/>
                <a:cs typeface="Gill Sans" charset="0"/>
              </a:rPr>
              <a:t>2</a:t>
            </a:r>
          </a:p>
        </p:txBody>
      </p:sp>
      <p:sp>
        <p:nvSpPr>
          <p:cNvPr id="17431" name="Rectangle 21"/>
          <p:cNvSpPr>
            <a:spLocks/>
          </p:cNvSpPr>
          <p:nvPr/>
        </p:nvSpPr>
        <p:spPr bwMode="auto">
          <a:xfrm>
            <a:off x="6804026" y="4445000"/>
            <a:ext cx="80963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defRPr/>
            </a:pPr>
            <a:r>
              <a:rPr lang="en-US" sz="1125">
                <a:solidFill>
                  <a:srgbClr val="7F7F7F"/>
                </a:solidFill>
                <a:ea typeface="Gill Sans" charset="0"/>
                <a:cs typeface="Gill Sans" charset="0"/>
              </a:rPr>
              <a:t>3</a:t>
            </a:r>
          </a:p>
        </p:txBody>
      </p:sp>
      <p:sp>
        <p:nvSpPr>
          <p:cNvPr id="17432" name="Rectangle 22"/>
          <p:cNvSpPr>
            <a:spLocks/>
          </p:cNvSpPr>
          <p:nvPr/>
        </p:nvSpPr>
        <p:spPr bwMode="auto">
          <a:xfrm>
            <a:off x="7161213" y="4445000"/>
            <a:ext cx="80962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defRPr/>
            </a:pPr>
            <a:r>
              <a:rPr lang="en-US" sz="1125">
                <a:solidFill>
                  <a:srgbClr val="7F7F7F"/>
                </a:solidFill>
                <a:ea typeface="Gill Sans" charset="0"/>
                <a:cs typeface="Gill Sans" charset="0"/>
              </a:rPr>
              <a:t>4</a:t>
            </a:r>
          </a:p>
        </p:txBody>
      </p:sp>
      <p:sp>
        <p:nvSpPr>
          <p:cNvPr id="17433" name="Rectangle 23"/>
          <p:cNvSpPr>
            <a:spLocks/>
          </p:cNvSpPr>
          <p:nvPr/>
        </p:nvSpPr>
        <p:spPr bwMode="auto">
          <a:xfrm>
            <a:off x="7518401" y="4445000"/>
            <a:ext cx="80963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defRPr/>
            </a:pPr>
            <a:r>
              <a:rPr lang="en-US" sz="1125">
                <a:solidFill>
                  <a:srgbClr val="7F7F7F"/>
                </a:solidFill>
                <a:ea typeface="Gill Sans" charset="0"/>
                <a:cs typeface="Gill Sans" charset="0"/>
              </a:rPr>
              <a:t>5</a:t>
            </a:r>
          </a:p>
        </p:txBody>
      </p:sp>
      <p:sp>
        <p:nvSpPr>
          <p:cNvPr id="17434" name="Rectangle 24"/>
          <p:cNvSpPr>
            <a:spLocks/>
          </p:cNvSpPr>
          <p:nvPr/>
        </p:nvSpPr>
        <p:spPr bwMode="auto">
          <a:xfrm>
            <a:off x="5732463" y="4251325"/>
            <a:ext cx="80962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defRPr/>
            </a:pPr>
            <a:r>
              <a:rPr lang="en-US" sz="1125">
                <a:ea typeface="Gill Sans" charset="0"/>
                <a:cs typeface="Gill Sans" charset="0"/>
              </a:rPr>
              <a:t>1</a:t>
            </a:r>
          </a:p>
        </p:txBody>
      </p:sp>
      <p:sp>
        <p:nvSpPr>
          <p:cNvPr id="17435" name="Rectangle 25"/>
          <p:cNvSpPr>
            <a:spLocks/>
          </p:cNvSpPr>
          <p:nvPr/>
        </p:nvSpPr>
        <p:spPr bwMode="auto">
          <a:xfrm>
            <a:off x="2162176" y="4251325"/>
            <a:ext cx="79375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defRPr/>
            </a:pPr>
            <a:r>
              <a:rPr lang="en-US" sz="1125">
                <a:ea typeface="Gill Sans" charset="0"/>
                <a:cs typeface="Gill Sans" charset="0"/>
              </a:rPr>
              <a:t>0</a:t>
            </a:r>
          </a:p>
        </p:txBody>
      </p:sp>
      <p:sp>
        <p:nvSpPr>
          <p:cNvPr id="46103" name="Rectangle 126"/>
          <p:cNvSpPr>
            <a:spLocks/>
          </p:cNvSpPr>
          <p:nvPr/>
        </p:nvSpPr>
        <p:spPr bwMode="auto">
          <a:xfrm>
            <a:off x="8262939" y="4946650"/>
            <a:ext cx="2073275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500">
                <a:solidFill>
                  <a:srgbClr val="000000"/>
                </a:solidFill>
                <a:ea typeface="Gill Sans"/>
                <a:cs typeface="Gill Sans"/>
              </a:rPr>
              <a:t>ACK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500">
                <a:solidFill>
                  <a:srgbClr val="000000"/>
                </a:solidFill>
                <a:ea typeface="Gill Sans"/>
                <a:cs typeface="Gill Sans"/>
              </a:rPr>
              <a:t>Y &lt;= ECN</a:t>
            </a:r>
          </a:p>
        </p:txBody>
      </p:sp>
      <p:sp>
        <p:nvSpPr>
          <p:cNvPr id="95" name="Rectangle 7"/>
          <p:cNvSpPr>
            <a:spLocks/>
          </p:cNvSpPr>
          <p:nvPr/>
        </p:nvSpPr>
        <p:spPr bwMode="auto">
          <a:xfrm>
            <a:off x="2058988" y="5722939"/>
            <a:ext cx="1782762" cy="549275"/>
          </a:xfrm>
          <a:prstGeom prst="rect">
            <a:avLst/>
          </a:prstGeom>
          <a:solidFill>
            <a:schemeClr val="bg1">
              <a:lumMod val="85000"/>
              <a:alpha val="61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125" dirty="0" err="1">
                <a:solidFill>
                  <a:srgbClr val="000000"/>
                </a:solidFill>
                <a:ea typeface="Gill Sans" charset="0"/>
                <a:cs typeface="Gill Sans" charset="0"/>
              </a:rPr>
              <a:t>Ack</a:t>
            </a:r>
            <a:r>
              <a:rPr lang="en-US" sz="1125" dirty="0">
                <a:solidFill>
                  <a:srgbClr val="000000"/>
                </a:solidFill>
                <a:ea typeface="Gill Sans" charset="0"/>
                <a:cs typeface="Gill Sans" charset="0"/>
              </a:rPr>
              <a:t> bitmap</a:t>
            </a:r>
          </a:p>
        </p:txBody>
      </p:sp>
      <p:sp>
        <p:nvSpPr>
          <p:cNvPr id="96" name="Rectangle 7"/>
          <p:cNvSpPr>
            <a:spLocks/>
          </p:cNvSpPr>
          <p:nvPr/>
        </p:nvSpPr>
        <p:spPr bwMode="auto">
          <a:xfrm>
            <a:off x="5851525" y="5721351"/>
            <a:ext cx="1968500" cy="549275"/>
          </a:xfrm>
          <a:prstGeom prst="rect">
            <a:avLst/>
          </a:prstGeom>
          <a:solidFill>
            <a:schemeClr val="bg1">
              <a:lumMod val="85000"/>
              <a:alpha val="61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125" dirty="0" err="1">
                <a:solidFill>
                  <a:srgbClr val="000000"/>
                </a:solidFill>
                <a:ea typeface="Gill Sans" charset="0"/>
                <a:cs typeface="Gill Sans" charset="0"/>
              </a:rPr>
              <a:t>Ack</a:t>
            </a:r>
            <a:r>
              <a:rPr lang="en-US" sz="1125">
                <a:solidFill>
                  <a:srgbClr val="000000"/>
                </a:solidFill>
                <a:ea typeface="Gill Sans" charset="0"/>
                <a:cs typeface="Gill Sans" charset="0"/>
              </a:rPr>
              <a:t> bitmap</a:t>
            </a:r>
            <a:endParaRPr lang="en-US" sz="1125" dirty="0">
              <a:solidFill>
                <a:srgbClr val="000000"/>
              </a:solidFill>
              <a:ea typeface="Gill Sans" charset="0"/>
              <a:cs typeface="Gill Sans" charset="0"/>
            </a:endParaRPr>
          </a:p>
        </p:txBody>
      </p:sp>
      <p:grpSp>
        <p:nvGrpSpPr>
          <p:cNvPr id="46106" name="Group 4"/>
          <p:cNvGrpSpPr>
            <a:grpSpLocks/>
          </p:cNvGrpSpPr>
          <p:nvPr/>
        </p:nvGrpSpPr>
        <p:grpSpPr bwMode="auto">
          <a:xfrm>
            <a:off x="4956176" y="4624389"/>
            <a:ext cx="2868613" cy="549275"/>
            <a:chOff x="3503888" y="3172517"/>
            <a:chExt cx="2868312" cy="549176"/>
          </a:xfrm>
        </p:grpSpPr>
        <p:sp>
          <p:nvSpPr>
            <p:cNvPr id="17412" name="Rectangle 2"/>
            <p:cNvSpPr>
              <a:spLocks/>
            </p:cNvSpPr>
            <p:nvPr/>
          </p:nvSpPr>
          <p:spPr bwMode="auto">
            <a:xfrm>
              <a:off x="3503888" y="3172517"/>
              <a:ext cx="357151" cy="549176"/>
            </a:xfrm>
            <a:prstGeom prst="rect">
              <a:avLst/>
            </a:prstGeom>
            <a:solidFill>
              <a:schemeClr val="bg1">
                <a:lumMod val="85000"/>
                <a:alpha val="61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>
                <a:defRPr/>
              </a:pPr>
              <a:r>
                <a:rPr lang="en-US" sz="1125" dirty="0">
                  <a:solidFill>
                    <a:srgbClr val="000000"/>
                  </a:solidFill>
                  <a:ea typeface="Gill Sans" charset="0"/>
                  <a:cs typeface="Gill Sans" charset="0"/>
                </a:rPr>
                <a:t>1</a:t>
              </a:r>
            </a:p>
          </p:txBody>
        </p:sp>
        <p:sp>
          <p:nvSpPr>
            <p:cNvPr id="17413" name="Rectangle 3"/>
            <p:cNvSpPr>
              <a:spLocks/>
            </p:cNvSpPr>
            <p:nvPr/>
          </p:nvSpPr>
          <p:spPr bwMode="auto">
            <a:xfrm>
              <a:off x="4575339" y="3172517"/>
              <a:ext cx="357150" cy="549176"/>
            </a:xfrm>
            <a:prstGeom prst="rect">
              <a:avLst/>
            </a:prstGeom>
            <a:solidFill>
              <a:schemeClr val="bg1">
                <a:lumMod val="85000"/>
                <a:alpha val="61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>
                <a:defRPr/>
              </a:pPr>
              <a:r>
                <a:rPr lang="en-US" sz="1125" dirty="0">
                  <a:solidFill>
                    <a:srgbClr val="000000"/>
                  </a:solidFill>
                  <a:ea typeface="Gill Sans" charset="0"/>
                  <a:cs typeface="Gill Sans" charset="0"/>
                </a:rPr>
                <a:t>0</a:t>
              </a:r>
            </a:p>
          </p:txBody>
        </p:sp>
        <p:sp>
          <p:nvSpPr>
            <p:cNvPr id="17414" name="Rectangle 4"/>
            <p:cNvSpPr>
              <a:spLocks/>
            </p:cNvSpPr>
            <p:nvPr/>
          </p:nvSpPr>
          <p:spPr bwMode="auto">
            <a:xfrm>
              <a:off x="6015049" y="3172517"/>
              <a:ext cx="357151" cy="549176"/>
            </a:xfrm>
            <a:prstGeom prst="rect">
              <a:avLst/>
            </a:prstGeom>
            <a:solidFill>
              <a:schemeClr val="bg1">
                <a:lumMod val="85000"/>
                <a:alpha val="61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>
                <a:defRPr/>
              </a:pPr>
              <a:r>
                <a:rPr lang="en-US" sz="1125" dirty="0">
                  <a:solidFill>
                    <a:srgbClr val="000000"/>
                  </a:solidFill>
                  <a:ea typeface="Gill Sans" charset="0"/>
                  <a:cs typeface="Gill Sans" charset="0"/>
                </a:rPr>
                <a:t>Y</a:t>
              </a:r>
            </a:p>
          </p:txBody>
        </p:sp>
        <p:sp>
          <p:nvSpPr>
            <p:cNvPr id="38" name="Rectangle 3"/>
            <p:cNvSpPr>
              <a:spLocks/>
            </p:cNvSpPr>
            <p:nvPr/>
          </p:nvSpPr>
          <p:spPr bwMode="auto">
            <a:xfrm>
              <a:off x="3861039" y="3172517"/>
              <a:ext cx="357150" cy="549176"/>
            </a:xfrm>
            <a:prstGeom prst="rect">
              <a:avLst/>
            </a:prstGeom>
            <a:solidFill>
              <a:schemeClr val="bg1">
                <a:lumMod val="85000"/>
                <a:alpha val="61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>
                <a:defRPr/>
              </a:pPr>
              <a:r>
                <a:rPr lang="en-US" sz="1125">
                  <a:solidFill>
                    <a:srgbClr val="000000"/>
                  </a:solidFill>
                  <a:ea typeface="Gill Sans" charset="0"/>
                  <a:cs typeface="Gill Sans" charset="0"/>
                </a:rPr>
                <a:t>1</a:t>
              </a:r>
            </a:p>
          </p:txBody>
        </p:sp>
        <p:sp>
          <p:nvSpPr>
            <p:cNvPr id="39" name="Rectangle 4"/>
            <p:cNvSpPr>
              <a:spLocks/>
            </p:cNvSpPr>
            <p:nvPr/>
          </p:nvSpPr>
          <p:spPr bwMode="auto">
            <a:xfrm>
              <a:off x="4218188" y="3172517"/>
              <a:ext cx="357151" cy="549176"/>
            </a:xfrm>
            <a:prstGeom prst="rect">
              <a:avLst/>
            </a:prstGeom>
            <a:solidFill>
              <a:schemeClr val="bg1">
                <a:lumMod val="85000"/>
                <a:alpha val="61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>
                <a:defRPr/>
              </a:pPr>
              <a:r>
                <a:rPr lang="en-US" sz="1125" dirty="0">
                  <a:solidFill>
                    <a:srgbClr val="000000"/>
                  </a:solidFill>
                  <a:ea typeface="Gill Sans" charset="0"/>
                  <a:cs typeface="Gill Sans" charset="0"/>
                </a:rPr>
                <a:t>1</a:t>
              </a:r>
            </a:p>
          </p:txBody>
        </p:sp>
        <p:sp>
          <p:nvSpPr>
            <p:cNvPr id="97" name="Rectangle 4"/>
            <p:cNvSpPr>
              <a:spLocks/>
            </p:cNvSpPr>
            <p:nvPr/>
          </p:nvSpPr>
          <p:spPr bwMode="auto">
            <a:xfrm>
              <a:off x="5643613" y="3172517"/>
              <a:ext cx="371436" cy="549176"/>
            </a:xfrm>
            <a:prstGeom prst="rect">
              <a:avLst/>
            </a:prstGeom>
            <a:solidFill>
              <a:schemeClr val="bg1">
                <a:lumMod val="85000"/>
                <a:alpha val="61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>
                <a:defRPr/>
              </a:pPr>
              <a:r>
                <a:rPr lang="en-US" sz="1125" dirty="0">
                  <a:solidFill>
                    <a:srgbClr val="00B050"/>
                  </a:solidFill>
                  <a:ea typeface="Gill Sans" charset="0"/>
                  <a:cs typeface="Gill Sans" charset="0"/>
                </a:rPr>
                <a:t>1</a:t>
              </a:r>
            </a:p>
          </p:txBody>
        </p:sp>
        <p:sp>
          <p:nvSpPr>
            <p:cNvPr id="98" name="Rectangle 4"/>
            <p:cNvSpPr>
              <a:spLocks/>
            </p:cNvSpPr>
            <p:nvPr/>
          </p:nvSpPr>
          <p:spPr bwMode="auto">
            <a:xfrm>
              <a:off x="5289639" y="3172517"/>
              <a:ext cx="357150" cy="549176"/>
            </a:xfrm>
            <a:prstGeom prst="rect">
              <a:avLst/>
            </a:prstGeom>
            <a:solidFill>
              <a:schemeClr val="bg1">
                <a:lumMod val="85000"/>
                <a:alpha val="61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>
                <a:defRPr/>
              </a:pPr>
              <a:r>
                <a:rPr lang="en-US" sz="1125" dirty="0">
                  <a:solidFill>
                    <a:srgbClr val="000000"/>
                  </a:solidFill>
                  <a:ea typeface="Gill Sans" charset="0"/>
                  <a:cs typeface="Gill Sans" charset="0"/>
                </a:rPr>
                <a:t>0</a:t>
              </a:r>
            </a:p>
          </p:txBody>
        </p:sp>
        <p:sp>
          <p:nvSpPr>
            <p:cNvPr id="99" name="Rectangle 4"/>
            <p:cNvSpPr>
              <a:spLocks/>
            </p:cNvSpPr>
            <p:nvPr/>
          </p:nvSpPr>
          <p:spPr bwMode="auto">
            <a:xfrm>
              <a:off x="4932488" y="3172517"/>
              <a:ext cx="357151" cy="549176"/>
            </a:xfrm>
            <a:prstGeom prst="rect">
              <a:avLst/>
            </a:prstGeom>
            <a:solidFill>
              <a:schemeClr val="bg1">
                <a:lumMod val="85000"/>
                <a:alpha val="61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>
                <a:defRPr/>
              </a:pPr>
              <a:r>
                <a:rPr lang="en-US" sz="1125" dirty="0">
                  <a:solidFill>
                    <a:srgbClr val="000000"/>
                  </a:solidFill>
                  <a:ea typeface="Gill Sans" charset="0"/>
                  <a:cs typeface="Gill Sans" charset="0"/>
                </a:rPr>
                <a:t>1</a:t>
              </a:r>
            </a:p>
          </p:txBody>
        </p:sp>
      </p:grpSp>
      <p:sp>
        <p:nvSpPr>
          <p:cNvPr id="100" name="Rectangle 2"/>
          <p:cNvSpPr>
            <a:spLocks/>
          </p:cNvSpPr>
          <p:nvPr/>
        </p:nvSpPr>
        <p:spPr bwMode="auto">
          <a:xfrm>
            <a:off x="2063751" y="2343150"/>
            <a:ext cx="360363" cy="533400"/>
          </a:xfrm>
          <a:prstGeom prst="rect">
            <a:avLst/>
          </a:prstGeom>
          <a:solidFill>
            <a:schemeClr val="bg1">
              <a:lumMod val="85000"/>
              <a:alpha val="61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125" dirty="0">
                <a:solidFill>
                  <a:srgbClr val="000000"/>
                </a:solidFill>
                <a:ea typeface="Gill Sans" charset="0"/>
                <a:cs typeface="Gill Sans" charset="0"/>
              </a:rPr>
              <a:t>1</a:t>
            </a:r>
          </a:p>
        </p:txBody>
      </p:sp>
      <p:sp>
        <p:nvSpPr>
          <p:cNvPr id="101" name="Rectangle 3"/>
          <p:cNvSpPr>
            <a:spLocks/>
          </p:cNvSpPr>
          <p:nvPr/>
        </p:nvSpPr>
        <p:spPr bwMode="auto">
          <a:xfrm>
            <a:off x="3135313" y="2343151"/>
            <a:ext cx="354012" cy="538163"/>
          </a:xfrm>
          <a:prstGeom prst="rect">
            <a:avLst/>
          </a:prstGeom>
          <a:solidFill>
            <a:schemeClr val="bg1">
              <a:lumMod val="85000"/>
              <a:alpha val="61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125" dirty="0">
                <a:solidFill>
                  <a:srgbClr val="000000"/>
                </a:solidFill>
                <a:ea typeface="Gill Sans" charset="0"/>
                <a:cs typeface="Gill Sans" charset="0"/>
              </a:rPr>
              <a:t>0</a:t>
            </a:r>
          </a:p>
        </p:txBody>
      </p:sp>
      <p:sp>
        <p:nvSpPr>
          <p:cNvPr id="102" name="Rectangle 4"/>
          <p:cNvSpPr>
            <a:spLocks/>
          </p:cNvSpPr>
          <p:nvPr/>
        </p:nvSpPr>
        <p:spPr bwMode="auto">
          <a:xfrm>
            <a:off x="4556126" y="2343151"/>
            <a:ext cx="371475" cy="538163"/>
          </a:xfrm>
          <a:prstGeom prst="rect">
            <a:avLst/>
          </a:prstGeom>
          <a:solidFill>
            <a:schemeClr val="bg1">
              <a:lumMod val="85000"/>
              <a:alpha val="61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125" dirty="0">
                <a:solidFill>
                  <a:srgbClr val="000000"/>
                </a:solidFill>
                <a:ea typeface="Gill Sans" charset="0"/>
                <a:cs typeface="Gill Sans" charset="0"/>
              </a:rPr>
              <a:t>X</a:t>
            </a:r>
          </a:p>
        </p:txBody>
      </p:sp>
      <p:sp>
        <p:nvSpPr>
          <p:cNvPr id="103" name="Rectangle 7"/>
          <p:cNvSpPr>
            <a:spLocks/>
          </p:cNvSpPr>
          <p:nvPr/>
        </p:nvSpPr>
        <p:spPr bwMode="auto">
          <a:xfrm>
            <a:off x="2063750" y="2882901"/>
            <a:ext cx="5761038" cy="549275"/>
          </a:xfrm>
          <a:prstGeom prst="rect">
            <a:avLst/>
          </a:prstGeom>
          <a:solidFill>
            <a:schemeClr val="bg1">
              <a:lumMod val="85000"/>
              <a:alpha val="61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125" dirty="0">
                <a:solidFill>
                  <a:srgbClr val="000000"/>
                </a:solidFill>
                <a:ea typeface="Gill Sans" charset="0"/>
                <a:cs typeface="Gill Sans" charset="0"/>
              </a:rPr>
              <a:t>Datagram Tag</a:t>
            </a:r>
          </a:p>
        </p:txBody>
      </p:sp>
      <p:sp>
        <p:nvSpPr>
          <p:cNvPr id="104" name="Rectangle 8"/>
          <p:cNvSpPr>
            <a:spLocks/>
          </p:cNvSpPr>
          <p:nvPr/>
        </p:nvSpPr>
        <p:spPr bwMode="auto">
          <a:xfrm>
            <a:off x="2166939" y="2152650"/>
            <a:ext cx="79375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defRPr/>
            </a:pPr>
            <a:r>
              <a:rPr lang="en-US" sz="1125">
                <a:solidFill>
                  <a:srgbClr val="7F7F7F"/>
                </a:solidFill>
                <a:ea typeface="Gill Sans" charset="0"/>
                <a:cs typeface="Gill Sans" charset="0"/>
              </a:rPr>
              <a:t>0</a:t>
            </a:r>
          </a:p>
        </p:txBody>
      </p:sp>
      <p:sp>
        <p:nvSpPr>
          <p:cNvPr id="105" name="Rectangle 9"/>
          <p:cNvSpPr>
            <a:spLocks/>
          </p:cNvSpPr>
          <p:nvPr/>
        </p:nvSpPr>
        <p:spPr bwMode="auto">
          <a:xfrm>
            <a:off x="2522538" y="2152650"/>
            <a:ext cx="80962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defRPr/>
            </a:pPr>
            <a:r>
              <a:rPr lang="en-US" sz="1125">
                <a:solidFill>
                  <a:srgbClr val="7F7F7F"/>
                </a:solidFill>
                <a:ea typeface="Gill Sans" charset="0"/>
                <a:cs typeface="Gill Sans" charset="0"/>
              </a:rPr>
              <a:t>1</a:t>
            </a:r>
          </a:p>
        </p:txBody>
      </p:sp>
      <p:sp>
        <p:nvSpPr>
          <p:cNvPr id="106" name="Rectangle 10"/>
          <p:cNvSpPr>
            <a:spLocks/>
          </p:cNvSpPr>
          <p:nvPr/>
        </p:nvSpPr>
        <p:spPr bwMode="auto">
          <a:xfrm>
            <a:off x="2879726" y="2152650"/>
            <a:ext cx="80963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defRPr/>
            </a:pPr>
            <a:r>
              <a:rPr lang="en-US" sz="1125">
                <a:solidFill>
                  <a:srgbClr val="7F7F7F"/>
                </a:solidFill>
                <a:ea typeface="Gill Sans" charset="0"/>
                <a:cs typeface="Gill Sans" charset="0"/>
              </a:rPr>
              <a:t>2</a:t>
            </a:r>
          </a:p>
        </p:txBody>
      </p:sp>
      <p:sp>
        <p:nvSpPr>
          <p:cNvPr id="107" name="Rectangle 11"/>
          <p:cNvSpPr>
            <a:spLocks/>
          </p:cNvSpPr>
          <p:nvPr/>
        </p:nvSpPr>
        <p:spPr bwMode="auto">
          <a:xfrm>
            <a:off x="3236913" y="2152650"/>
            <a:ext cx="80962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defRPr/>
            </a:pPr>
            <a:r>
              <a:rPr lang="en-US" sz="1125">
                <a:solidFill>
                  <a:srgbClr val="7F7F7F"/>
                </a:solidFill>
                <a:ea typeface="Gill Sans" charset="0"/>
                <a:cs typeface="Gill Sans" charset="0"/>
              </a:rPr>
              <a:t>3</a:t>
            </a:r>
          </a:p>
        </p:txBody>
      </p:sp>
      <p:sp>
        <p:nvSpPr>
          <p:cNvPr id="108" name="Rectangle 12"/>
          <p:cNvSpPr>
            <a:spLocks/>
          </p:cNvSpPr>
          <p:nvPr/>
        </p:nvSpPr>
        <p:spPr bwMode="auto">
          <a:xfrm>
            <a:off x="3594101" y="2152650"/>
            <a:ext cx="80963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defRPr/>
            </a:pPr>
            <a:r>
              <a:rPr lang="en-US" sz="1125">
                <a:solidFill>
                  <a:srgbClr val="7F7F7F"/>
                </a:solidFill>
                <a:ea typeface="Gill Sans" charset="0"/>
                <a:cs typeface="Gill Sans" charset="0"/>
              </a:rPr>
              <a:t>4</a:t>
            </a:r>
          </a:p>
        </p:txBody>
      </p:sp>
      <p:sp>
        <p:nvSpPr>
          <p:cNvPr id="109" name="Rectangle 13"/>
          <p:cNvSpPr>
            <a:spLocks/>
          </p:cNvSpPr>
          <p:nvPr/>
        </p:nvSpPr>
        <p:spPr bwMode="auto">
          <a:xfrm>
            <a:off x="3951288" y="2152650"/>
            <a:ext cx="80962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defRPr/>
            </a:pPr>
            <a:r>
              <a:rPr lang="en-US" sz="1125">
                <a:solidFill>
                  <a:srgbClr val="7F7F7F"/>
                </a:solidFill>
                <a:ea typeface="Gill Sans" charset="0"/>
                <a:cs typeface="Gill Sans" charset="0"/>
              </a:rPr>
              <a:t>5</a:t>
            </a:r>
          </a:p>
        </p:txBody>
      </p:sp>
      <p:sp>
        <p:nvSpPr>
          <p:cNvPr id="110" name="Rectangle 14"/>
          <p:cNvSpPr>
            <a:spLocks/>
          </p:cNvSpPr>
          <p:nvPr/>
        </p:nvSpPr>
        <p:spPr bwMode="auto">
          <a:xfrm>
            <a:off x="4308476" y="2152650"/>
            <a:ext cx="80963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defRPr/>
            </a:pPr>
            <a:r>
              <a:rPr lang="en-US" sz="1125">
                <a:solidFill>
                  <a:srgbClr val="7F7F7F"/>
                </a:solidFill>
                <a:ea typeface="Gill Sans" charset="0"/>
                <a:cs typeface="Gill Sans" charset="0"/>
              </a:rPr>
              <a:t>6</a:t>
            </a:r>
          </a:p>
        </p:txBody>
      </p:sp>
      <p:sp>
        <p:nvSpPr>
          <p:cNvPr id="111" name="Rectangle 15"/>
          <p:cNvSpPr>
            <a:spLocks/>
          </p:cNvSpPr>
          <p:nvPr/>
        </p:nvSpPr>
        <p:spPr bwMode="auto">
          <a:xfrm>
            <a:off x="4665663" y="2152650"/>
            <a:ext cx="80962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defRPr/>
            </a:pPr>
            <a:r>
              <a:rPr lang="en-US" sz="1125">
                <a:solidFill>
                  <a:srgbClr val="7F7F7F"/>
                </a:solidFill>
                <a:ea typeface="Gill Sans" charset="0"/>
                <a:cs typeface="Gill Sans" charset="0"/>
              </a:rPr>
              <a:t>7</a:t>
            </a:r>
          </a:p>
        </p:txBody>
      </p:sp>
      <p:sp>
        <p:nvSpPr>
          <p:cNvPr id="112" name="Rectangle 16"/>
          <p:cNvSpPr>
            <a:spLocks/>
          </p:cNvSpPr>
          <p:nvPr/>
        </p:nvSpPr>
        <p:spPr bwMode="auto">
          <a:xfrm>
            <a:off x="5022851" y="2152650"/>
            <a:ext cx="80963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defRPr/>
            </a:pPr>
            <a:r>
              <a:rPr lang="en-US" sz="1125">
                <a:solidFill>
                  <a:srgbClr val="7F7F7F"/>
                </a:solidFill>
                <a:ea typeface="Gill Sans" charset="0"/>
                <a:cs typeface="Gill Sans" charset="0"/>
              </a:rPr>
              <a:t>8</a:t>
            </a:r>
          </a:p>
        </p:txBody>
      </p:sp>
      <p:sp>
        <p:nvSpPr>
          <p:cNvPr id="113" name="Rectangle 17"/>
          <p:cNvSpPr>
            <a:spLocks/>
          </p:cNvSpPr>
          <p:nvPr/>
        </p:nvSpPr>
        <p:spPr bwMode="auto">
          <a:xfrm>
            <a:off x="5380038" y="2152650"/>
            <a:ext cx="80962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defRPr/>
            </a:pPr>
            <a:r>
              <a:rPr lang="en-US" sz="1125">
                <a:solidFill>
                  <a:srgbClr val="7F7F7F"/>
                </a:solidFill>
                <a:ea typeface="Gill Sans" charset="0"/>
                <a:cs typeface="Gill Sans" charset="0"/>
              </a:rPr>
              <a:t>9</a:t>
            </a:r>
          </a:p>
        </p:txBody>
      </p:sp>
      <p:sp>
        <p:nvSpPr>
          <p:cNvPr id="114" name="Rectangle 18"/>
          <p:cNvSpPr>
            <a:spLocks/>
          </p:cNvSpPr>
          <p:nvPr/>
        </p:nvSpPr>
        <p:spPr bwMode="auto">
          <a:xfrm>
            <a:off x="5737226" y="2152650"/>
            <a:ext cx="79375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defRPr/>
            </a:pPr>
            <a:r>
              <a:rPr lang="en-US" sz="1125">
                <a:solidFill>
                  <a:srgbClr val="7F7F7F"/>
                </a:solidFill>
                <a:ea typeface="Gill Sans" charset="0"/>
                <a:cs typeface="Gill Sans" charset="0"/>
              </a:rPr>
              <a:t>0</a:t>
            </a:r>
          </a:p>
        </p:txBody>
      </p:sp>
      <p:sp>
        <p:nvSpPr>
          <p:cNvPr id="115" name="Rectangle 19"/>
          <p:cNvSpPr>
            <a:spLocks/>
          </p:cNvSpPr>
          <p:nvPr/>
        </p:nvSpPr>
        <p:spPr bwMode="auto">
          <a:xfrm>
            <a:off x="6094414" y="2152650"/>
            <a:ext cx="79375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defRPr/>
            </a:pPr>
            <a:r>
              <a:rPr lang="en-US" sz="1125">
                <a:solidFill>
                  <a:srgbClr val="7F7F7F"/>
                </a:solidFill>
                <a:ea typeface="Gill Sans" charset="0"/>
                <a:cs typeface="Gill Sans" charset="0"/>
              </a:rPr>
              <a:t>1</a:t>
            </a:r>
          </a:p>
        </p:txBody>
      </p:sp>
      <p:sp>
        <p:nvSpPr>
          <p:cNvPr id="116" name="Rectangle 20"/>
          <p:cNvSpPr>
            <a:spLocks/>
          </p:cNvSpPr>
          <p:nvPr/>
        </p:nvSpPr>
        <p:spPr bwMode="auto">
          <a:xfrm>
            <a:off x="6451601" y="2152650"/>
            <a:ext cx="79375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defRPr/>
            </a:pPr>
            <a:r>
              <a:rPr lang="en-US" sz="1125">
                <a:solidFill>
                  <a:srgbClr val="7F7F7F"/>
                </a:solidFill>
                <a:ea typeface="Gill Sans" charset="0"/>
                <a:cs typeface="Gill Sans" charset="0"/>
              </a:rPr>
              <a:t>2</a:t>
            </a:r>
          </a:p>
        </p:txBody>
      </p:sp>
      <p:sp>
        <p:nvSpPr>
          <p:cNvPr id="117" name="Rectangle 21"/>
          <p:cNvSpPr>
            <a:spLocks/>
          </p:cNvSpPr>
          <p:nvPr/>
        </p:nvSpPr>
        <p:spPr bwMode="auto">
          <a:xfrm>
            <a:off x="6808789" y="2152650"/>
            <a:ext cx="79375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defRPr/>
            </a:pPr>
            <a:r>
              <a:rPr lang="en-US" sz="1125">
                <a:solidFill>
                  <a:srgbClr val="7F7F7F"/>
                </a:solidFill>
                <a:ea typeface="Gill Sans" charset="0"/>
                <a:cs typeface="Gill Sans" charset="0"/>
              </a:rPr>
              <a:t>3</a:t>
            </a:r>
          </a:p>
        </p:txBody>
      </p:sp>
      <p:sp>
        <p:nvSpPr>
          <p:cNvPr id="118" name="Rectangle 22"/>
          <p:cNvSpPr>
            <a:spLocks/>
          </p:cNvSpPr>
          <p:nvPr/>
        </p:nvSpPr>
        <p:spPr bwMode="auto">
          <a:xfrm>
            <a:off x="7165976" y="2152650"/>
            <a:ext cx="79375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defRPr/>
            </a:pPr>
            <a:r>
              <a:rPr lang="en-US" sz="1125">
                <a:solidFill>
                  <a:srgbClr val="7F7F7F"/>
                </a:solidFill>
                <a:ea typeface="Gill Sans" charset="0"/>
                <a:cs typeface="Gill Sans" charset="0"/>
              </a:rPr>
              <a:t>4</a:t>
            </a:r>
          </a:p>
        </p:txBody>
      </p:sp>
      <p:sp>
        <p:nvSpPr>
          <p:cNvPr id="119" name="Rectangle 23"/>
          <p:cNvSpPr>
            <a:spLocks/>
          </p:cNvSpPr>
          <p:nvPr/>
        </p:nvSpPr>
        <p:spPr bwMode="auto">
          <a:xfrm>
            <a:off x="7523164" y="2152650"/>
            <a:ext cx="79375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defRPr/>
            </a:pPr>
            <a:r>
              <a:rPr lang="en-US" sz="1125">
                <a:solidFill>
                  <a:srgbClr val="7F7F7F"/>
                </a:solidFill>
                <a:ea typeface="Gill Sans" charset="0"/>
                <a:cs typeface="Gill Sans" charset="0"/>
              </a:rPr>
              <a:t>5</a:t>
            </a:r>
          </a:p>
        </p:txBody>
      </p:sp>
      <p:sp>
        <p:nvSpPr>
          <p:cNvPr id="120" name="Rectangle 24"/>
          <p:cNvSpPr>
            <a:spLocks/>
          </p:cNvSpPr>
          <p:nvPr/>
        </p:nvSpPr>
        <p:spPr bwMode="auto">
          <a:xfrm>
            <a:off x="5737226" y="1958975"/>
            <a:ext cx="79375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defRPr/>
            </a:pPr>
            <a:r>
              <a:rPr lang="en-US" sz="1125">
                <a:ea typeface="Gill Sans" charset="0"/>
                <a:cs typeface="Gill Sans" charset="0"/>
              </a:rPr>
              <a:t>1</a:t>
            </a:r>
          </a:p>
        </p:txBody>
      </p:sp>
      <p:sp>
        <p:nvSpPr>
          <p:cNvPr id="121" name="Rectangle 25"/>
          <p:cNvSpPr>
            <a:spLocks/>
          </p:cNvSpPr>
          <p:nvPr/>
        </p:nvSpPr>
        <p:spPr bwMode="auto">
          <a:xfrm>
            <a:off x="2166939" y="1958975"/>
            <a:ext cx="79375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defRPr/>
            </a:pPr>
            <a:r>
              <a:rPr lang="en-US" sz="1125">
                <a:ea typeface="Gill Sans" charset="0"/>
                <a:cs typeface="Gill Sans" charset="0"/>
              </a:rPr>
              <a:t>0</a:t>
            </a:r>
          </a:p>
        </p:txBody>
      </p:sp>
      <p:sp>
        <p:nvSpPr>
          <p:cNvPr id="46129" name="Rectangle 126"/>
          <p:cNvSpPr>
            <a:spLocks/>
          </p:cNvSpPr>
          <p:nvPr/>
        </p:nvSpPr>
        <p:spPr bwMode="auto">
          <a:xfrm>
            <a:off x="8256589" y="2490788"/>
            <a:ext cx="2073275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500">
                <a:solidFill>
                  <a:srgbClr val="000000"/>
                </a:solidFill>
                <a:ea typeface="Gill Sans"/>
                <a:cs typeface="Gill Sans"/>
              </a:rPr>
              <a:t>fragment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500">
                <a:solidFill>
                  <a:srgbClr val="000000"/>
                </a:solidFill>
                <a:ea typeface="Gill Sans"/>
                <a:cs typeface="Gill Sans"/>
              </a:rPr>
              <a:t>X &lt;= ack request</a:t>
            </a:r>
          </a:p>
        </p:txBody>
      </p:sp>
      <p:sp>
        <p:nvSpPr>
          <p:cNvPr id="123" name="Rectangle 3"/>
          <p:cNvSpPr>
            <a:spLocks/>
          </p:cNvSpPr>
          <p:nvPr/>
        </p:nvSpPr>
        <p:spPr bwMode="auto">
          <a:xfrm>
            <a:off x="2420938" y="2343151"/>
            <a:ext cx="341312" cy="538163"/>
          </a:xfrm>
          <a:prstGeom prst="rect">
            <a:avLst/>
          </a:prstGeom>
          <a:solidFill>
            <a:schemeClr val="bg1">
              <a:lumMod val="85000"/>
              <a:alpha val="61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125">
                <a:solidFill>
                  <a:srgbClr val="000000"/>
                </a:solidFill>
                <a:ea typeface="Gill Sans" charset="0"/>
                <a:cs typeface="Gill Sans" charset="0"/>
              </a:rPr>
              <a:t>1</a:t>
            </a:r>
          </a:p>
        </p:txBody>
      </p:sp>
      <p:sp>
        <p:nvSpPr>
          <p:cNvPr id="124" name="Rectangle 4"/>
          <p:cNvSpPr>
            <a:spLocks/>
          </p:cNvSpPr>
          <p:nvPr/>
        </p:nvSpPr>
        <p:spPr bwMode="auto">
          <a:xfrm>
            <a:off x="2765426" y="2343151"/>
            <a:ext cx="373063" cy="538163"/>
          </a:xfrm>
          <a:prstGeom prst="rect">
            <a:avLst/>
          </a:prstGeom>
          <a:solidFill>
            <a:schemeClr val="bg1">
              <a:lumMod val="85000"/>
              <a:alpha val="61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125" dirty="0">
                <a:solidFill>
                  <a:srgbClr val="000000"/>
                </a:solidFill>
                <a:ea typeface="Gill Sans" charset="0"/>
                <a:cs typeface="Gill Sans" charset="0"/>
              </a:rPr>
              <a:t>1</a:t>
            </a:r>
          </a:p>
        </p:txBody>
      </p:sp>
      <p:sp>
        <p:nvSpPr>
          <p:cNvPr id="125" name="Rectangle 7"/>
          <p:cNvSpPr>
            <a:spLocks/>
          </p:cNvSpPr>
          <p:nvPr/>
        </p:nvSpPr>
        <p:spPr bwMode="auto">
          <a:xfrm>
            <a:off x="4927600" y="2344738"/>
            <a:ext cx="2897188" cy="531812"/>
          </a:xfrm>
          <a:prstGeom prst="rect">
            <a:avLst/>
          </a:prstGeom>
          <a:solidFill>
            <a:schemeClr val="bg1">
              <a:lumMod val="85000"/>
              <a:alpha val="61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125" dirty="0">
                <a:solidFill>
                  <a:srgbClr val="000000"/>
                </a:solidFill>
                <a:ea typeface="Gill Sans" charset="0"/>
                <a:cs typeface="Gill Sans" charset="0"/>
              </a:rPr>
              <a:t>Datagram Offset</a:t>
            </a:r>
          </a:p>
        </p:txBody>
      </p:sp>
      <p:sp>
        <p:nvSpPr>
          <p:cNvPr id="126" name="Rectangle 7"/>
          <p:cNvSpPr>
            <a:spLocks/>
          </p:cNvSpPr>
          <p:nvPr/>
        </p:nvSpPr>
        <p:spPr bwMode="auto">
          <a:xfrm>
            <a:off x="2063751" y="3430589"/>
            <a:ext cx="1781175" cy="549275"/>
          </a:xfrm>
          <a:prstGeom prst="rect">
            <a:avLst/>
          </a:prstGeom>
          <a:solidFill>
            <a:schemeClr val="bg1">
              <a:lumMod val="85000"/>
              <a:alpha val="61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125" dirty="0">
                <a:solidFill>
                  <a:srgbClr val="000000"/>
                </a:solidFill>
                <a:ea typeface="Gill Sans" charset="0"/>
                <a:cs typeface="Gill Sans" charset="0"/>
              </a:rPr>
              <a:t>Sequence 0..31</a:t>
            </a:r>
          </a:p>
        </p:txBody>
      </p:sp>
      <p:sp>
        <p:nvSpPr>
          <p:cNvPr id="127" name="Rectangle 7"/>
          <p:cNvSpPr>
            <a:spLocks/>
          </p:cNvSpPr>
          <p:nvPr/>
        </p:nvSpPr>
        <p:spPr bwMode="auto">
          <a:xfrm>
            <a:off x="3851276" y="3429001"/>
            <a:ext cx="3973513" cy="549275"/>
          </a:xfrm>
          <a:prstGeom prst="rect">
            <a:avLst/>
          </a:prstGeom>
          <a:solidFill>
            <a:schemeClr val="bg1">
              <a:lumMod val="85000"/>
              <a:alpha val="61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125" dirty="0">
                <a:solidFill>
                  <a:srgbClr val="000000"/>
                </a:solidFill>
                <a:ea typeface="Gill Sans" charset="0"/>
                <a:cs typeface="Gill Sans" charset="0"/>
              </a:rPr>
              <a:t>Datagram Size</a:t>
            </a:r>
          </a:p>
        </p:txBody>
      </p:sp>
      <p:sp>
        <p:nvSpPr>
          <p:cNvPr id="128" name="Rectangle 4"/>
          <p:cNvSpPr>
            <a:spLocks/>
          </p:cNvSpPr>
          <p:nvPr/>
        </p:nvSpPr>
        <p:spPr bwMode="auto">
          <a:xfrm>
            <a:off x="4203700" y="2343151"/>
            <a:ext cx="355600" cy="538163"/>
          </a:xfrm>
          <a:prstGeom prst="rect">
            <a:avLst/>
          </a:prstGeom>
          <a:solidFill>
            <a:schemeClr val="bg1">
              <a:lumMod val="85000"/>
              <a:alpha val="61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125" dirty="0">
                <a:solidFill>
                  <a:srgbClr val="00B050"/>
                </a:solidFill>
                <a:ea typeface="Gill Sans" charset="0"/>
                <a:cs typeface="Gill Sans" charset="0"/>
              </a:rPr>
              <a:t>0</a:t>
            </a:r>
          </a:p>
        </p:txBody>
      </p:sp>
      <p:sp>
        <p:nvSpPr>
          <p:cNvPr id="129" name="Rectangle 4"/>
          <p:cNvSpPr>
            <a:spLocks/>
          </p:cNvSpPr>
          <p:nvPr/>
        </p:nvSpPr>
        <p:spPr bwMode="auto">
          <a:xfrm>
            <a:off x="3849688" y="2343151"/>
            <a:ext cx="354012" cy="538163"/>
          </a:xfrm>
          <a:prstGeom prst="rect">
            <a:avLst/>
          </a:prstGeom>
          <a:solidFill>
            <a:schemeClr val="bg1">
              <a:lumMod val="85000"/>
              <a:alpha val="61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125" dirty="0">
                <a:solidFill>
                  <a:srgbClr val="000000"/>
                </a:solidFill>
                <a:ea typeface="Gill Sans" charset="0"/>
                <a:cs typeface="Gill Sans" charset="0"/>
              </a:rPr>
              <a:t>0</a:t>
            </a:r>
          </a:p>
        </p:txBody>
      </p:sp>
      <p:sp>
        <p:nvSpPr>
          <p:cNvPr id="130" name="Rectangle 4"/>
          <p:cNvSpPr>
            <a:spLocks/>
          </p:cNvSpPr>
          <p:nvPr/>
        </p:nvSpPr>
        <p:spPr bwMode="auto">
          <a:xfrm>
            <a:off x="3487738" y="2343151"/>
            <a:ext cx="366712" cy="538163"/>
          </a:xfrm>
          <a:prstGeom prst="rect">
            <a:avLst/>
          </a:prstGeom>
          <a:solidFill>
            <a:schemeClr val="bg1">
              <a:lumMod val="85000"/>
              <a:alpha val="61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125" dirty="0">
                <a:solidFill>
                  <a:srgbClr val="000000"/>
                </a:solidFill>
                <a:ea typeface="Gill Sans" charset="0"/>
                <a:cs typeface="Gill Sans" charset="0"/>
              </a:rPr>
              <a:t>1</a:t>
            </a:r>
          </a:p>
        </p:txBody>
      </p:sp>
      <p:sp>
        <p:nvSpPr>
          <p:cNvPr id="131" name="Rectangle 7"/>
          <p:cNvSpPr>
            <a:spLocks/>
          </p:cNvSpPr>
          <p:nvPr/>
        </p:nvSpPr>
        <p:spPr bwMode="auto">
          <a:xfrm>
            <a:off x="5264150" y="5722939"/>
            <a:ext cx="255588" cy="549275"/>
          </a:xfrm>
          <a:prstGeom prst="rect">
            <a:avLst/>
          </a:prstGeom>
          <a:solidFill>
            <a:schemeClr val="bg1">
              <a:lumMod val="85000"/>
              <a:alpha val="61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125" dirty="0">
                <a:solidFill>
                  <a:srgbClr val="000000"/>
                </a:solidFill>
                <a:ea typeface="Gill Sans" charset="0"/>
                <a:cs typeface="Gill Sans" charset="0"/>
              </a:rPr>
              <a:t>…</a:t>
            </a:r>
          </a:p>
        </p:txBody>
      </p:sp>
      <p:sp>
        <p:nvSpPr>
          <p:cNvPr id="46139" name="TextBox 2"/>
          <p:cNvSpPr txBox="1">
            <a:spLocks noChangeArrowheads="1"/>
          </p:cNvSpPr>
          <p:nvPr/>
        </p:nvSpPr>
        <p:spPr bwMode="auto">
          <a:xfrm>
            <a:off x="8177214" y="3392488"/>
            <a:ext cx="22320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/>
              <a:t>Size and offset from compressed form</a:t>
            </a:r>
          </a:p>
        </p:txBody>
      </p:sp>
      <p:sp>
        <p:nvSpPr>
          <p:cNvPr id="68" name="Rectangle 7"/>
          <p:cNvSpPr>
            <a:spLocks/>
          </p:cNvSpPr>
          <p:nvPr/>
        </p:nvSpPr>
        <p:spPr bwMode="auto">
          <a:xfrm>
            <a:off x="4687889" y="5722939"/>
            <a:ext cx="255587" cy="549275"/>
          </a:xfrm>
          <a:prstGeom prst="rect">
            <a:avLst/>
          </a:prstGeom>
          <a:solidFill>
            <a:schemeClr val="bg1">
              <a:lumMod val="85000"/>
              <a:alpha val="61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125" dirty="0">
                <a:solidFill>
                  <a:srgbClr val="000000"/>
                </a:solidFill>
                <a:ea typeface="Gill Sans" charset="0"/>
                <a:cs typeface="Gill Sans" charset="0"/>
              </a:rPr>
              <a:t>…</a:t>
            </a:r>
          </a:p>
        </p:txBody>
      </p:sp>
      <p:sp>
        <p:nvSpPr>
          <p:cNvPr id="69" name="Rectangle 7"/>
          <p:cNvSpPr>
            <a:spLocks/>
          </p:cNvSpPr>
          <p:nvPr/>
        </p:nvSpPr>
        <p:spPr bwMode="auto">
          <a:xfrm>
            <a:off x="4090989" y="5722939"/>
            <a:ext cx="257175" cy="549275"/>
          </a:xfrm>
          <a:prstGeom prst="rect">
            <a:avLst/>
          </a:prstGeom>
          <a:solidFill>
            <a:schemeClr val="bg1">
              <a:lumMod val="85000"/>
              <a:alpha val="61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1125" dirty="0">
                <a:solidFill>
                  <a:srgbClr val="000000"/>
                </a:solidFill>
                <a:ea typeface="Gill Sans" charset="0"/>
                <a:cs typeface="Gill Sans" charset="0"/>
              </a:rPr>
              <a:t>…</a:t>
            </a:r>
          </a:p>
        </p:txBody>
      </p:sp>
      <p:sp>
        <p:nvSpPr>
          <p:cNvPr id="46142" name="Rectangle 1"/>
          <p:cNvSpPr>
            <a:spLocks noChangeArrowheads="1"/>
          </p:cNvSpPr>
          <p:nvPr/>
        </p:nvSpPr>
        <p:spPr bwMode="auto">
          <a:xfrm>
            <a:off x="8126414" y="5910264"/>
            <a:ext cx="23129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/>
              <a:t>multi-hop technology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3" descr="cid:image001.png@01D27E02.1A7B057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0625" y="263525"/>
            <a:ext cx="7240588" cy="6294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 idx="4294967295"/>
          </p:nvPr>
        </p:nvSpPr>
        <p:spPr>
          <a:xfrm>
            <a:off x="1524000" y="152400"/>
            <a:ext cx="9036050" cy="1143000"/>
          </a:xfrm>
        </p:spPr>
        <p:txBody>
          <a:bodyPr/>
          <a:lstStyle/>
          <a:p>
            <a:pPr>
              <a:defRPr/>
            </a:pPr>
            <a:r>
              <a:rPr lang="en-US" sz="3600" b="1" kern="1200" dirty="0" smtClean="0">
                <a:solidFill>
                  <a:schemeClr val="tx1"/>
                </a:solidFill>
                <a:latin typeface="Calibri" pitchFamily="34" charset="0"/>
                <a:ea typeface="MS PGothic" pitchFamily="34" charset="-128"/>
              </a:rPr>
              <a:t>Status</a:t>
            </a:r>
            <a:endParaRPr lang="en-US" sz="3600" b="1" kern="1200" dirty="0">
              <a:solidFill>
                <a:schemeClr val="tx1"/>
              </a:solidFill>
              <a:latin typeface="Calibri" pitchFamily="34" charset="0"/>
              <a:ea typeface="MS PGothic" pitchFamily="34" charset="-128"/>
            </a:endParaRPr>
          </a:p>
        </p:txBody>
      </p:sp>
      <p:sp>
        <p:nvSpPr>
          <p:cNvPr id="6147" name="Content Placeholder 2"/>
          <p:cNvSpPr txBox="1">
            <a:spLocks/>
          </p:cNvSpPr>
          <p:nvPr/>
        </p:nvSpPr>
        <p:spPr bwMode="auto">
          <a:xfrm>
            <a:off x="1295400" y="1295401"/>
            <a:ext cx="9829800" cy="498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  <a:lvl2pPr marL="742950" indent="-4572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US" altLang="en-US" sz="2800" dirty="0"/>
              <a:t> </a:t>
            </a:r>
            <a:r>
              <a:rPr lang="en-US" altLang="en-US" dirty="0" smtClean="0"/>
              <a:t>Draft -</a:t>
            </a:r>
            <a:r>
              <a:rPr lang="en-US" altLang="en-US" dirty="0" smtClean="0"/>
              <a:t>01</a:t>
            </a:r>
            <a:endParaRPr lang="en-US" altLang="en-US" dirty="0" smtClean="0"/>
          </a:p>
          <a:p>
            <a:pPr lvl="1">
              <a:defRPr/>
            </a:pPr>
            <a:r>
              <a:rPr lang="en-US" altLang="en-US" dirty="0" smtClean="0"/>
              <a:t>Replaces </a:t>
            </a:r>
            <a:r>
              <a:rPr lang="en-US" dirty="0" smtClean="0">
                <a:hlinkClick r:id="rId3"/>
              </a:rPr>
              <a:t>draft-thubert-6lo-forwarding-fragments</a:t>
            </a:r>
            <a:r>
              <a:rPr lang="en-US" dirty="0"/>
              <a:t> </a:t>
            </a:r>
            <a:endParaRPr lang="en-US" dirty="0" smtClean="0"/>
          </a:p>
          <a:p>
            <a:pPr lvl="1">
              <a:defRPr/>
            </a:pPr>
            <a:endParaRPr lang="en-US" dirty="0" smtClean="0"/>
          </a:p>
          <a:p>
            <a:pPr lvl="1">
              <a:defRPr/>
            </a:pPr>
            <a:r>
              <a:rPr lang="en-US" altLang="en-US" dirty="0" smtClean="0"/>
              <a:t>Removed the virtual Recovery Buffer operation</a:t>
            </a:r>
          </a:p>
          <a:p>
            <a:pPr lvl="2">
              <a:defRPr/>
            </a:pPr>
            <a:r>
              <a:rPr lang="en-US" altLang="en-US" dirty="0" smtClean="0"/>
              <a:t>Now </a:t>
            </a:r>
            <a:r>
              <a:rPr lang="en-US" altLang="en-US" dirty="0"/>
              <a:t>in </a:t>
            </a:r>
            <a:r>
              <a:rPr lang="en-US" altLang="en-US" dirty="0" smtClean="0"/>
              <a:t>draft-Watteyne-6lo-minimal-fragment</a:t>
            </a:r>
          </a:p>
          <a:p>
            <a:pPr lvl="2">
              <a:defRPr/>
            </a:pPr>
            <a:endParaRPr lang="en-US" altLang="en-US" dirty="0"/>
          </a:p>
          <a:p>
            <a:pPr lvl="1">
              <a:defRPr/>
            </a:pPr>
            <a:r>
              <a:rPr lang="en-US" altLang="en-US" dirty="0" smtClean="0"/>
              <a:t>Specify that the slack for variation of 6LoWPAN HC overhead must be in the first buffer</a:t>
            </a:r>
          </a:p>
          <a:p>
            <a:pPr lvl="2">
              <a:defRPr/>
            </a:pPr>
            <a:r>
              <a:rPr lang="en-US" altLang="en-US" dirty="0" smtClean="0"/>
              <a:t>This is not “needed” by VRB, but here we </a:t>
            </a:r>
            <a:r>
              <a:rPr lang="en-US" altLang="en-US" dirty="0" err="1" smtClean="0"/>
              <a:t>ack</a:t>
            </a:r>
            <a:r>
              <a:rPr lang="en-US" altLang="en-US" dirty="0" smtClean="0"/>
              <a:t> and retry fragments end to end</a:t>
            </a:r>
            <a:endParaRPr lang="en-US" altLang="en-US" dirty="0"/>
          </a:p>
          <a:p>
            <a:pPr lvl="1">
              <a:defRPr/>
            </a:pPr>
            <a:endParaRPr lang="en-US" altLang="en-US" sz="2400" dirty="0"/>
          </a:p>
          <a:p>
            <a:pPr>
              <a:defRPr/>
            </a:pPr>
            <a:endParaRPr lang="en-US" altLang="en-US" sz="2800" dirty="0"/>
          </a:p>
          <a:p>
            <a:pPr>
              <a:defRPr/>
            </a:pPr>
            <a:endParaRPr lang="en-US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662418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048000" y="1716088"/>
          <a:ext cx="6096000" cy="4227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19744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Sender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Router 1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Router</a:t>
                      </a:r>
                      <a:r>
                        <a:rPr lang="en-US" sz="1800" baseline="0" dirty="0" smtClean="0"/>
                        <a:t> 2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Receiver</a:t>
                      </a:r>
                      <a:r>
                        <a:rPr lang="en-US" sz="1800" baseline="0" dirty="0" smtClean="0"/>
                        <a:t> </a:t>
                      </a:r>
                      <a:endParaRPr lang="en-US" sz="1800" dirty="0"/>
                    </a:p>
                  </a:txBody>
                  <a:tcPr marT="45712" marB="45712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777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T=0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III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T="45712" marB="45712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77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T=1</a:t>
                      </a:r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II(I)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T="45712" marB="45712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77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T=2</a:t>
                      </a:r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I(I)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II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T="45712" marB="45712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77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T=3</a:t>
                      </a:r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(I)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III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T="45712" marB="45712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77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T=4</a:t>
                      </a:r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II(I)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T="45712" marB="45712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77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T=5</a:t>
                      </a:r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I(I)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II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T="45712" marB="45712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77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T=6</a:t>
                      </a:r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(I)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III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12" marB="45712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77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T=7</a:t>
                      </a:r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II(I)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</a:t>
                      </a:r>
                      <a:endParaRPr lang="en-US" sz="1800" dirty="0"/>
                    </a:p>
                  </a:txBody>
                  <a:tcPr marT="45712" marB="45712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77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T=8</a:t>
                      </a:r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I(I)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II</a:t>
                      </a:r>
                      <a:endParaRPr lang="en-US" sz="1800" dirty="0"/>
                    </a:p>
                  </a:txBody>
                  <a:tcPr marT="45712" marB="45712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77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T=9</a:t>
                      </a:r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(I)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III</a:t>
                      </a:r>
                      <a:endParaRPr lang="en-US" sz="1800" dirty="0"/>
                    </a:p>
                  </a:txBody>
                  <a:tcPr marT="45712" marB="45712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48204" name="Rectangle 1"/>
          <p:cNvSpPr>
            <a:spLocks noGrp="1" noChangeArrowheads="1"/>
          </p:cNvSpPr>
          <p:nvPr>
            <p:ph type="title"/>
          </p:nvPr>
        </p:nvSpPr>
        <p:spPr>
          <a:xfrm>
            <a:off x="1911350" y="700088"/>
            <a:ext cx="7232650" cy="449262"/>
          </a:xfrm>
        </p:spPr>
        <p:txBody>
          <a:bodyPr/>
          <a:lstStyle/>
          <a:p>
            <a:pPr eaLnBrk="1" hangingPunct="1"/>
            <a:r>
              <a:rPr lang="en-US" altLang="en-US" smtClean="0"/>
              <a:t>Current behaviour</a:t>
            </a:r>
          </a:p>
        </p:txBody>
      </p:sp>
      <p:sp>
        <p:nvSpPr>
          <p:cNvPr id="2" name="Oval 1"/>
          <p:cNvSpPr/>
          <p:nvPr/>
        </p:nvSpPr>
        <p:spPr>
          <a:xfrm>
            <a:off x="2819400" y="5486400"/>
            <a:ext cx="1066800" cy="4572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5257800" y="3276600"/>
            <a:ext cx="1066800" cy="4572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6400800" y="4419600"/>
            <a:ext cx="1066800" cy="4572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048000" y="1397001"/>
          <a:ext cx="6096000" cy="42275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19744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Sender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Router 1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Router</a:t>
                      </a:r>
                      <a:r>
                        <a:rPr lang="en-US" sz="1800" baseline="0" dirty="0" smtClean="0"/>
                        <a:t> 2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Receiver</a:t>
                      </a:r>
                      <a:r>
                        <a:rPr lang="en-US" sz="1800" baseline="0" dirty="0" smtClean="0"/>
                        <a:t> </a:t>
                      </a:r>
                      <a:endParaRPr lang="en-US" sz="1800" dirty="0"/>
                    </a:p>
                  </a:txBody>
                  <a:tcPr marT="45712" marB="45712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777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T=0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III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T="45712" marB="45712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77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T=1</a:t>
                      </a:r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II(I)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T="45712" marB="45712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77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T=2</a:t>
                      </a:r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II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(I)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T="45712" marB="45712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77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T=3</a:t>
                      </a:r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II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 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(I)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</a:t>
                      </a:r>
                      <a:endParaRPr lang="en-US" sz="1800" dirty="0"/>
                    </a:p>
                  </a:txBody>
                  <a:tcPr marT="45712" marB="45712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77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T=4</a:t>
                      </a:r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I(I)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</a:t>
                      </a:r>
                      <a:endParaRPr lang="en-US" sz="1800" dirty="0"/>
                    </a:p>
                  </a:txBody>
                  <a:tcPr marT="45712" marB="45712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77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T=5</a:t>
                      </a:r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(I)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</a:t>
                      </a:r>
                      <a:endParaRPr lang="en-US" sz="1800" dirty="0"/>
                    </a:p>
                  </a:txBody>
                  <a:tcPr marT="45712" marB="45712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77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T=6</a:t>
                      </a:r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 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(I)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II</a:t>
                      </a:r>
                      <a:endParaRPr lang="en-US" sz="1800" dirty="0"/>
                    </a:p>
                  </a:txBody>
                  <a:tcPr marT="45712" marB="45712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77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T=7</a:t>
                      </a:r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(I)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II</a:t>
                      </a:r>
                      <a:endParaRPr lang="en-US" sz="1800" dirty="0"/>
                    </a:p>
                  </a:txBody>
                  <a:tcPr marT="45712" marB="45712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77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T=8</a:t>
                      </a:r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(I)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II</a:t>
                      </a:r>
                      <a:endParaRPr lang="en-US" sz="1800" dirty="0"/>
                    </a:p>
                  </a:txBody>
                  <a:tcPr marT="45712" marB="45712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77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T=9</a:t>
                      </a:r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 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(I)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III</a:t>
                      </a:r>
                      <a:endParaRPr lang="en-US" sz="1800" dirty="0"/>
                    </a:p>
                  </a:txBody>
                  <a:tcPr marT="45712" marB="45712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49228" name="Rectangle 1"/>
          <p:cNvSpPr>
            <a:spLocks noGrp="1" noChangeArrowheads="1"/>
          </p:cNvSpPr>
          <p:nvPr>
            <p:ph type="title"/>
          </p:nvPr>
        </p:nvSpPr>
        <p:spPr>
          <a:xfrm>
            <a:off x="2133600" y="533401"/>
            <a:ext cx="7232650" cy="449263"/>
          </a:xfrm>
        </p:spPr>
        <p:txBody>
          <a:bodyPr/>
          <a:lstStyle/>
          <a:p>
            <a:pPr eaLnBrk="1" hangingPunct="1"/>
            <a:r>
              <a:rPr lang="en-US" altLang="en-US" smtClean="0"/>
              <a:t>Single fragment</a:t>
            </a:r>
          </a:p>
        </p:txBody>
      </p:sp>
      <p:sp>
        <p:nvSpPr>
          <p:cNvPr id="4" name="Oval 3"/>
          <p:cNvSpPr/>
          <p:nvPr/>
        </p:nvSpPr>
        <p:spPr>
          <a:xfrm>
            <a:off x="2819400" y="5257800"/>
            <a:ext cx="1066800" cy="4572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5216525" y="2286000"/>
            <a:ext cx="1066800" cy="4572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048000" y="1397001"/>
          <a:ext cx="6096000" cy="42275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19744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Sender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Router 1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Router</a:t>
                      </a:r>
                      <a:r>
                        <a:rPr lang="en-US" sz="1800" baseline="0" dirty="0" smtClean="0"/>
                        <a:t> 2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Receiver</a:t>
                      </a:r>
                      <a:r>
                        <a:rPr lang="en-US" sz="1800" baseline="0" dirty="0" smtClean="0"/>
                        <a:t> </a:t>
                      </a:r>
                      <a:endParaRPr lang="en-US" sz="1800" dirty="0"/>
                    </a:p>
                  </a:txBody>
                  <a:tcPr marT="45712" marB="45712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777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T=0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III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T="45712" marB="45712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77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T=1</a:t>
                      </a:r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II(I)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T="45712" marB="45712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77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T=2</a:t>
                      </a:r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II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(I)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T="45712" marB="45712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77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T=3</a:t>
                      </a:r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I(I)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 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(I)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</a:t>
                      </a:r>
                      <a:endParaRPr lang="en-US" sz="1800" dirty="0"/>
                    </a:p>
                  </a:txBody>
                  <a:tcPr marT="45712" marB="45712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77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T=4</a:t>
                      </a:r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(I)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</a:t>
                      </a:r>
                      <a:endParaRPr lang="en-US" sz="1800" dirty="0"/>
                    </a:p>
                  </a:txBody>
                  <a:tcPr marT="45712" marB="45712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77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T=5</a:t>
                      </a:r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(I)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(I)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II</a:t>
                      </a:r>
                      <a:endParaRPr lang="en-US" sz="1800" dirty="0"/>
                    </a:p>
                  </a:txBody>
                  <a:tcPr marT="45712" marB="45712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77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T=6</a:t>
                      </a:r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(I)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II</a:t>
                      </a:r>
                      <a:endParaRPr lang="en-US" sz="1800" dirty="0"/>
                    </a:p>
                  </a:txBody>
                  <a:tcPr marT="45712" marB="45712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77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T=7</a:t>
                      </a:r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 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(I)</a:t>
                      </a:r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III</a:t>
                      </a:r>
                      <a:endParaRPr lang="en-US" sz="1800" dirty="0"/>
                    </a:p>
                  </a:txBody>
                  <a:tcPr marT="45712" marB="45712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77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T=8</a:t>
                      </a:r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12" marB="45712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77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T=9</a:t>
                      </a:r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12" marB="45712"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T="45712" marB="45712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0252" name="Rectangle 1"/>
          <p:cNvSpPr>
            <a:spLocks noGrp="1" noChangeArrowheads="1"/>
          </p:cNvSpPr>
          <p:nvPr>
            <p:ph type="title"/>
          </p:nvPr>
        </p:nvSpPr>
        <p:spPr>
          <a:xfrm>
            <a:off x="2133600" y="533401"/>
            <a:ext cx="7232650" cy="449263"/>
          </a:xfrm>
        </p:spPr>
        <p:txBody>
          <a:bodyPr/>
          <a:lstStyle/>
          <a:p>
            <a:pPr eaLnBrk="1" hangingPunct="1"/>
            <a:r>
              <a:rPr lang="en-US" altLang="en-US" smtClean="0"/>
              <a:t>Streamlining</a:t>
            </a:r>
          </a:p>
        </p:txBody>
      </p:sp>
      <p:sp>
        <p:nvSpPr>
          <p:cNvPr id="5" name="Oval 4"/>
          <p:cNvSpPr/>
          <p:nvPr/>
        </p:nvSpPr>
        <p:spPr>
          <a:xfrm>
            <a:off x="2819400" y="4495800"/>
            <a:ext cx="1066800" cy="4572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93975" y="2068513"/>
            <a:ext cx="7524750" cy="1884362"/>
          </a:xfrm>
        </p:spPr>
        <p:txBody>
          <a:bodyPr/>
          <a:lstStyle/>
          <a:p>
            <a:pPr>
              <a:lnSpc>
                <a:spcPct val="100000"/>
              </a:lnSpc>
              <a:defRPr/>
            </a:pPr>
            <a:r>
              <a:rPr lang="en-US" sz="4051" dirty="0" smtClean="0">
                <a:solidFill>
                  <a:srgbClr val="333333"/>
                </a:solidFill>
                <a:ea typeface="MS PGothic" pitchFamily="34" charset="-128"/>
              </a:rPr>
              <a:t>Past IETF presentation</a:t>
            </a:r>
            <a:r>
              <a:rPr lang="en-US" sz="4051" dirty="0">
                <a:solidFill>
                  <a:srgbClr val="333333"/>
                </a:solidFill>
                <a:ea typeface="MS PGothic" pitchFamily="34" charset="-128"/>
              </a:rPr>
              <a:t/>
            </a:r>
            <a:br>
              <a:rPr lang="en-US" sz="4051" dirty="0">
                <a:solidFill>
                  <a:srgbClr val="333333"/>
                </a:solidFill>
                <a:ea typeface="MS PGothic" pitchFamily="34" charset="-128"/>
              </a:rPr>
            </a:br>
            <a:endParaRPr sz="1200" i="1" dirty="0">
              <a:solidFill>
                <a:srgbClr val="333333"/>
              </a:solidFill>
              <a:ea typeface="MS PGothic" pitchFamily="34" charset="-128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1760539" y="5273676"/>
            <a:ext cx="8112125" cy="384175"/>
          </a:xfrm>
        </p:spPr>
        <p:txBody>
          <a:bodyPr/>
          <a:lstStyle/>
          <a:p>
            <a:pPr>
              <a:defRPr/>
            </a:pPr>
            <a:endParaRPr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1760539" y="4314826"/>
            <a:ext cx="8112125" cy="288925"/>
          </a:xfrm>
        </p:spPr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8" name="Text Placeholder 3"/>
          <p:cNvSpPr txBox="1">
            <a:spLocks/>
          </p:cNvSpPr>
          <p:nvPr/>
        </p:nvSpPr>
        <p:spPr>
          <a:xfrm>
            <a:off x="1760539" y="4960939"/>
            <a:ext cx="1354137" cy="288925"/>
          </a:xfrm>
          <a:prstGeom prst="rect">
            <a:avLst/>
          </a:prstGeom>
        </p:spPr>
        <p:txBody>
          <a:bodyPr lIns="68598" tIns="34299" rIns="68598" bIns="34299"/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chemeClr val="tx2"/>
              </a:buClr>
              <a:buSzPct val="90000"/>
              <a:buFontTx/>
              <a:buNone/>
              <a:tabLst/>
              <a:defRPr lang="en-US" sz="18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06400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 marL="571500" indent="-1588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 marL="688975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 marL="801688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sz="1350" dirty="0">
                <a:solidFill>
                  <a:srgbClr val="4B4B4B"/>
                </a:solidFill>
              </a:rPr>
              <a:t>IETF </a:t>
            </a:r>
          </a:p>
        </p:txBody>
      </p:sp>
      <p:sp>
        <p:nvSpPr>
          <p:cNvPr id="9" name="Text Placeholder 4"/>
          <p:cNvSpPr txBox="1">
            <a:spLocks/>
          </p:cNvSpPr>
          <p:nvPr/>
        </p:nvSpPr>
        <p:spPr>
          <a:xfrm>
            <a:off x="1760539" y="5364164"/>
            <a:ext cx="8112125" cy="287337"/>
          </a:xfrm>
          <a:prstGeom prst="rect">
            <a:avLst/>
          </a:prstGeom>
        </p:spPr>
        <p:txBody>
          <a:bodyPr lIns="68598" tIns="34299" rIns="68598" bIns="34299"/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chemeClr val="tx2"/>
              </a:buClr>
              <a:buSzPct val="90000"/>
              <a:buFontTx/>
              <a:buNone/>
              <a:tabLst/>
              <a:defRPr lang="en-US" sz="14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06400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 marL="571500" indent="-1588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 marL="688975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 marL="801688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sz="1050">
                <a:solidFill>
                  <a:srgbClr val="4B4B4B"/>
                </a:solidFill>
              </a:rPr>
              <a:t>Prague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36726" y="4549776"/>
            <a:ext cx="6981825" cy="315913"/>
          </a:xfrm>
        </p:spPr>
        <p:txBody>
          <a:bodyPr/>
          <a:lstStyle/>
          <a:p>
            <a:pPr>
              <a:defRPr/>
            </a:pPr>
            <a:r>
              <a:rPr lang="en-US" dirty="0" err="1" smtClean="0">
                <a:solidFill>
                  <a:srgbClr val="4B4B4B"/>
                </a:solidFill>
                <a:ea typeface="MS PGothic" pitchFamily="34" charset="-128"/>
              </a:rPr>
              <a:t>P.Thubert</a:t>
            </a:r>
            <a:endParaRPr lang="en-US" dirty="0">
              <a:solidFill>
                <a:srgbClr val="4B4B4B"/>
              </a:solidFill>
              <a:ea typeface="MS PGothic" pitchFamily="34" charset="-128"/>
            </a:endParaRPr>
          </a:p>
        </p:txBody>
      </p:sp>
      <p:sp>
        <p:nvSpPr>
          <p:cNvPr id="5128" name="Rectangle 9"/>
          <p:cNvSpPr>
            <a:spLocks noChangeArrowheads="1"/>
          </p:cNvSpPr>
          <p:nvPr/>
        </p:nvSpPr>
        <p:spPr bwMode="auto">
          <a:xfrm>
            <a:off x="3679825" y="6324600"/>
            <a:ext cx="4724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dirty="0" smtClean="0"/>
              <a:t> </a:t>
            </a:r>
            <a:endParaRPr lang="en-US" altLang="en-US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 idx="4294967295"/>
          </p:nvPr>
        </p:nvSpPr>
        <p:spPr>
          <a:xfrm>
            <a:off x="1524000" y="152400"/>
            <a:ext cx="9036050" cy="1143000"/>
          </a:xfrm>
        </p:spPr>
        <p:txBody>
          <a:bodyPr/>
          <a:lstStyle/>
          <a:p>
            <a:pPr>
              <a:defRPr/>
            </a:pPr>
            <a:r>
              <a:rPr lang="en-US" sz="3600" b="1" kern="1200" dirty="0">
                <a:solidFill>
                  <a:schemeClr val="tx1"/>
                </a:solidFill>
                <a:latin typeface="Calibri" pitchFamily="34" charset="0"/>
                <a:ea typeface="MS PGothic" pitchFamily="34" charset="-128"/>
              </a:rPr>
              <a:t>History</a:t>
            </a:r>
          </a:p>
        </p:txBody>
      </p:sp>
      <p:sp>
        <p:nvSpPr>
          <p:cNvPr id="6147" name="Content Placeholder 2"/>
          <p:cNvSpPr txBox="1">
            <a:spLocks/>
          </p:cNvSpPr>
          <p:nvPr/>
        </p:nvSpPr>
        <p:spPr bwMode="auto">
          <a:xfrm>
            <a:off x="1681163" y="1295401"/>
            <a:ext cx="8958262" cy="498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  <a:lvl2pPr marL="742950" indent="-4572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US" altLang="en-US" sz="2800" dirty="0"/>
              <a:t> </a:t>
            </a:r>
            <a:r>
              <a:rPr lang="en-US" altLang="en-US" dirty="0"/>
              <a:t>Presented 6lo Fragmentation issues in Chicago</a:t>
            </a:r>
          </a:p>
          <a:p>
            <a:pPr lvl="1">
              <a:defRPr/>
            </a:pPr>
            <a:r>
              <a:rPr lang="en-US" altLang="en-US" dirty="0"/>
              <a:t>In appendix of this slideware</a:t>
            </a:r>
          </a:p>
          <a:p>
            <a:pPr lvl="1">
              <a:defRPr/>
            </a:pPr>
            <a:r>
              <a:rPr lang="en-US" altLang="en-US" dirty="0"/>
              <a:t>Mostly issues for route-over</a:t>
            </a:r>
          </a:p>
          <a:p>
            <a:pPr lvl="1">
              <a:defRPr/>
            </a:pPr>
            <a:r>
              <a:rPr lang="en-US" altLang="en-US" dirty="0"/>
              <a:t>Summarized in next slide</a:t>
            </a:r>
          </a:p>
          <a:p>
            <a:pPr marL="285750" lvl="1" indent="0">
              <a:buNone/>
              <a:defRPr/>
            </a:pPr>
            <a:endParaRPr lang="en-US" altLang="en-US" dirty="0"/>
          </a:p>
          <a:p>
            <a:pPr>
              <a:defRPr/>
            </a:pPr>
            <a:r>
              <a:rPr lang="en-US" altLang="en-US" dirty="0"/>
              <a:t> Work on fragmentation at LPWAN</a:t>
            </a:r>
          </a:p>
          <a:p>
            <a:pPr lvl="1">
              <a:defRPr/>
            </a:pPr>
            <a:r>
              <a:rPr lang="en-US" altLang="en-US" dirty="0"/>
              <a:t>As part of the SCHC IP/UDP draft</a:t>
            </a:r>
          </a:p>
          <a:p>
            <a:pPr lvl="1">
              <a:defRPr/>
            </a:pPr>
            <a:r>
              <a:rPr lang="en-US" altLang="en-US" dirty="0"/>
              <a:t>Optional: Windowing/individual retry of fragments</a:t>
            </a:r>
          </a:p>
          <a:p>
            <a:pPr lvl="1">
              <a:defRPr/>
            </a:pPr>
            <a:r>
              <a:rPr lang="en-US" altLang="en-US" dirty="0"/>
              <a:t>Does not need to support </a:t>
            </a:r>
            <a:r>
              <a:rPr lang="en-US" altLang="en-US" dirty="0" err="1"/>
              <a:t>multihop</a:t>
            </a:r>
            <a:endParaRPr lang="en-US" altLang="en-US" dirty="0"/>
          </a:p>
          <a:p>
            <a:pPr lvl="1">
              <a:defRPr/>
            </a:pPr>
            <a:endParaRPr lang="en-US" altLang="en-US" sz="2400" dirty="0"/>
          </a:p>
          <a:p>
            <a:pPr>
              <a:defRPr/>
            </a:pPr>
            <a:endParaRPr lang="en-US" altLang="en-US" sz="2800" dirty="0"/>
          </a:p>
          <a:p>
            <a:pPr>
              <a:defRPr/>
            </a:pPr>
            <a:endParaRPr lang="en-US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 idx="4294967295"/>
          </p:nvPr>
        </p:nvSpPr>
        <p:spPr>
          <a:xfrm>
            <a:off x="1524000" y="152400"/>
            <a:ext cx="9036050" cy="1143000"/>
          </a:xfrm>
        </p:spPr>
        <p:txBody>
          <a:bodyPr/>
          <a:lstStyle/>
          <a:p>
            <a:pPr>
              <a:defRPr/>
            </a:pPr>
            <a:r>
              <a:rPr lang="en-US" altLang="en-US" sz="3600" dirty="0"/>
              <a:t>Context</a:t>
            </a:r>
            <a:endParaRPr lang="en-US" sz="3600" b="1" kern="1200" dirty="0">
              <a:solidFill>
                <a:schemeClr val="tx1"/>
              </a:solidFill>
              <a:latin typeface="Calibri" pitchFamily="34" charset="0"/>
              <a:ea typeface="MS PGothic" pitchFamily="34" charset="-128"/>
            </a:endParaRPr>
          </a:p>
        </p:txBody>
      </p:sp>
      <p:sp>
        <p:nvSpPr>
          <p:cNvPr id="8195" name="Content Placeholder 2"/>
          <p:cNvSpPr txBox="1">
            <a:spLocks/>
          </p:cNvSpPr>
          <p:nvPr/>
        </p:nvSpPr>
        <p:spPr bwMode="auto">
          <a:xfrm>
            <a:off x="1681163" y="1295401"/>
            <a:ext cx="8958262" cy="498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  <a:lvl2pPr marL="742950" indent="-4572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9pPr>
          </a:lstStyle>
          <a:p>
            <a:r>
              <a:rPr lang="en-US" altLang="en-US" sz="2800"/>
              <a:t> </a:t>
            </a:r>
            <a:r>
              <a:rPr lang="en-US" altLang="en-US"/>
              <a:t>TCP rarely used, </a:t>
            </a:r>
          </a:p>
          <a:p>
            <a:pPr lvl="1"/>
            <a:r>
              <a:rPr lang="en-US" altLang="en-US"/>
              <a:t>Pro is MSS to avoid fragmentation</a:t>
            </a:r>
          </a:p>
          <a:p>
            <a:r>
              <a:rPr lang="en-US" altLang="en-US"/>
              <a:t> </a:t>
            </a:r>
            <a:r>
              <a:rPr lang="fr-FR" altLang="en-US">
                <a:latin typeface="Calibri" panose="020F0502020204030204" pitchFamily="34" charset="0"/>
              </a:rPr>
              <a:t>6LoWPAN applications handle their reliability </a:t>
            </a:r>
          </a:p>
          <a:p>
            <a:pPr lvl="1"/>
            <a:r>
              <a:rPr lang="fr-FR" altLang="en-US">
                <a:latin typeface="Calibri" panose="020F0502020204030204" pitchFamily="34" charset="0"/>
              </a:rPr>
              <a:t>UDP</a:t>
            </a:r>
          </a:p>
          <a:p>
            <a:pPr lvl="1"/>
            <a:r>
              <a:rPr lang="fr-FR" altLang="en-US">
                <a:latin typeface="Calibri" panose="020F0502020204030204" pitchFamily="34" charset="0"/>
              </a:rPr>
              <a:t>to get exactly what they need</a:t>
            </a:r>
          </a:p>
          <a:p>
            <a:pPr lvl="1"/>
            <a:r>
              <a:rPr lang="fr-FR" altLang="en-US">
                <a:latin typeface="Calibri" panose="020F0502020204030204" pitchFamily="34" charset="0"/>
              </a:rPr>
              <a:t>They also expect very long round trips.</a:t>
            </a:r>
            <a:endParaRPr lang="en-US" altLang="en-US">
              <a:latin typeface="Calibri" panose="020F0502020204030204" pitchFamily="34" charset="0"/>
            </a:endParaRPr>
          </a:p>
          <a:p>
            <a:r>
              <a:rPr lang="en-US" altLang="en-US"/>
              <a:t> </a:t>
            </a:r>
            <a:r>
              <a:rPr lang="fr-FR" altLang="en-US">
                <a:latin typeface="Calibri" panose="020F0502020204030204" pitchFamily="34" charset="0"/>
              </a:rPr>
              <a:t>Time gained by streamlining fragments is available for retries without a change in the application behavior.</a:t>
            </a:r>
            <a:endParaRPr lang="en-US" altLang="en-US"/>
          </a:p>
          <a:p>
            <a:pPr lvl="1"/>
            <a:endParaRPr lang="en-US" altLang="en-US"/>
          </a:p>
          <a:p>
            <a:pPr lvl="1"/>
            <a:endParaRPr lang="en-US" altLang="en-US" sz="2400"/>
          </a:p>
          <a:p>
            <a:endParaRPr lang="en-US" altLang="en-US" sz="2800"/>
          </a:p>
          <a:p>
            <a:endParaRPr lang="en-US" alt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 idx="4294967295"/>
          </p:nvPr>
        </p:nvSpPr>
        <p:spPr>
          <a:xfrm>
            <a:off x="1524000" y="152400"/>
            <a:ext cx="9036050" cy="1143000"/>
          </a:xfrm>
        </p:spPr>
        <p:txBody>
          <a:bodyPr/>
          <a:lstStyle/>
          <a:p>
            <a:pPr>
              <a:defRPr/>
            </a:pPr>
            <a:r>
              <a:rPr lang="en-US" altLang="en-US" sz="3600" dirty="0"/>
              <a:t>6lo Route-Over fragmentation issues</a:t>
            </a:r>
            <a:endParaRPr lang="en-US" sz="3600" b="1" kern="1200" dirty="0">
              <a:solidFill>
                <a:schemeClr val="tx1"/>
              </a:solidFill>
              <a:latin typeface="Calibri" pitchFamily="34" charset="0"/>
              <a:ea typeface="MS PGothic" pitchFamily="34" charset="-128"/>
            </a:endParaRPr>
          </a:p>
        </p:txBody>
      </p:sp>
      <p:sp>
        <p:nvSpPr>
          <p:cNvPr id="16387" name="Content Placeholder 2"/>
          <p:cNvSpPr txBox="1">
            <a:spLocks/>
          </p:cNvSpPr>
          <p:nvPr/>
        </p:nvSpPr>
        <p:spPr bwMode="auto">
          <a:xfrm>
            <a:off x="1752601" y="1447801"/>
            <a:ext cx="8958263" cy="498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  <a:lvl2pPr marL="742950" indent="-4572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US" altLang="en-US" dirty="0"/>
              <a:t> </a:t>
            </a:r>
            <a:r>
              <a:rPr lang="en-US" altLang="en-US" dirty="0" err="1"/>
              <a:t>Recomposition</a:t>
            </a:r>
            <a:r>
              <a:rPr lang="en-US" altLang="en-US" dirty="0"/>
              <a:t> at every L3 hop</a:t>
            </a:r>
          </a:p>
          <a:p>
            <a:pPr lvl="1">
              <a:defRPr/>
            </a:pPr>
            <a:r>
              <a:rPr lang="en-US" altLang="en-US" dirty="0"/>
              <a:t>Cause latency and buffer overutilization</a:t>
            </a:r>
          </a:p>
          <a:p>
            <a:pPr>
              <a:defRPr/>
            </a:pPr>
            <a:r>
              <a:rPr lang="en-US" altLang="en-US" dirty="0"/>
              <a:t> Uncontrolled sending of multiple fragments</a:t>
            </a:r>
          </a:p>
          <a:p>
            <a:pPr lvl="1">
              <a:defRPr/>
            </a:pPr>
            <a:r>
              <a:rPr lang="en-US" altLang="en-US" dirty="0"/>
              <a:t>Interferences in single frequency meshes</a:t>
            </a:r>
          </a:p>
          <a:p>
            <a:pPr>
              <a:defRPr/>
            </a:pPr>
            <a:r>
              <a:rPr lang="en-US" altLang="en-US" dirty="0"/>
              <a:t> Fragment flows interfere with one another</a:t>
            </a:r>
          </a:p>
          <a:p>
            <a:pPr lvl="1">
              <a:defRPr/>
            </a:pPr>
            <a:r>
              <a:rPr lang="en-US" altLang="en-US" dirty="0"/>
              <a:t>Buffer bloat / congestion loss</a:t>
            </a:r>
          </a:p>
          <a:p>
            <a:pPr>
              <a:defRPr/>
            </a:pPr>
            <a:r>
              <a:rPr lang="en-US" altLang="en-US" dirty="0"/>
              <a:t> Loss locks buffers on receiver till time out</a:t>
            </a:r>
          </a:p>
          <a:p>
            <a:pPr lvl="1">
              <a:defRPr/>
            </a:pPr>
            <a:r>
              <a:rPr lang="en-US" altLang="en-US" dirty="0"/>
              <a:t>Readily observable, led to RFC 7388</a:t>
            </a:r>
          </a:p>
          <a:p>
            <a:pPr lvl="1">
              <a:defRPr/>
            </a:pPr>
            <a:endParaRPr lang="en-US" altLang="en-US" dirty="0"/>
          </a:p>
          <a:p>
            <a:pPr marL="285750" lvl="1" indent="0">
              <a:buNone/>
              <a:defRPr/>
            </a:pPr>
            <a:endParaRPr lang="en-US" altLang="en-US" sz="2400" dirty="0"/>
          </a:p>
          <a:p>
            <a:pPr>
              <a:defRPr/>
            </a:pPr>
            <a:endParaRPr lang="en-US" altLang="en-US" sz="2800" dirty="0"/>
          </a:p>
          <a:p>
            <a:pPr>
              <a:defRPr/>
            </a:pPr>
            <a:endParaRPr lang="en-US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 idx="4294967295"/>
          </p:nvPr>
        </p:nvSpPr>
        <p:spPr>
          <a:xfrm>
            <a:off x="1524000" y="152400"/>
            <a:ext cx="9036050" cy="1143000"/>
          </a:xfrm>
        </p:spPr>
        <p:txBody>
          <a:bodyPr/>
          <a:lstStyle/>
          <a:p>
            <a:pPr>
              <a:defRPr/>
            </a:pPr>
            <a:r>
              <a:rPr lang="en-US" altLang="en-US" sz="3600" dirty="0"/>
              <a:t>6lo Fragmentation </a:t>
            </a:r>
            <a:r>
              <a:rPr lang="en-US" altLang="en-US" sz="3600" dirty="0" err="1"/>
              <a:t>reqs</a:t>
            </a:r>
            <a:endParaRPr lang="en-US" sz="3600" b="1" kern="1200" dirty="0">
              <a:solidFill>
                <a:schemeClr val="tx1"/>
              </a:solidFill>
              <a:latin typeface="Calibri" pitchFamily="34" charset="0"/>
              <a:ea typeface="MS PGothic" pitchFamily="34" charset="-128"/>
            </a:endParaRPr>
          </a:p>
        </p:txBody>
      </p:sp>
      <p:sp>
        <p:nvSpPr>
          <p:cNvPr id="16387" name="Content Placeholder 2"/>
          <p:cNvSpPr txBox="1">
            <a:spLocks/>
          </p:cNvSpPr>
          <p:nvPr/>
        </p:nvSpPr>
        <p:spPr bwMode="auto">
          <a:xfrm>
            <a:off x="1681163" y="1295401"/>
            <a:ext cx="8958262" cy="498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  <a:lvl2pPr marL="742950" indent="-4572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US" altLang="en-US" dirty="0"/>
              <a:t> Provide Fragment Forwarding</a:t>
            </a:r>
          </a:p>
          <a:p>
            <a:pPr lvl="1">
              <a:defRPr/>
            </a:pPr>
            <a:r>
              <a:rPr lang="en-US" altLang="en-US" dirty="0"/>
              <a:t>There are pitfalls, better specify one method</a:t>
            </a:r>
          </a:p>
          <a:p>
            <a:pPr lvl="1">
              <a:defRPr/>
            </a:pPr>
            <a:r>
              <a:rPr lang="en-US" altLang="en-US" dirty="0"/>
              <a:t>E.g. datagram tag switching ala MPLS</a:t>
            </a:r>
          </a:p>
          <a:p>
            <a:pPr lvl="1">
              <a:defRPr/>
            </a:pPr>
            <a:r>
              <a:rPr lang="en-US" altLang="en-US" dirty="0" err="1"/>
              <a:t>Stateful</a:t>
            </a:r>
            <a:r>
              <a:rPr lang="en-US" altLang="en-US" dirty="0"/>
              <a:t> =&gt; state maintenance protocol</a:t>
            </a:r>
          </a:p>
          <a:p>
            <a:pPr>
              <a:defRPr/>
            </a:pPr>
            <a:r>
              <a:rPr lang="en-US" altLang="en-US" dirty="0"/>
              <a:t> Provide pacing/windowing capabilities</a:t>
            </a:r>
          </a:p>
          <a:p>
            <a:pPr lvl="1">
              <a:defRPr/>
            </a:pPr>
            <a:r>
              <a:rPr lang="en-US" altLang="en-US" dirty="0"/>
              <a:t>Mesh awareness? (propagation delay, </a:t>
            </a:r>
            <a:r>
              <a:rPr lang="en-US" altLang="en-US" dirty="0" err="1"/>
              <a:t>nb</a:t>
            </a:r>
            <a:r>
              <a:rPr lang="en-US" altLang="en-US" dirty="0"/>
              <a:t> hops)</a:t>
            </a:r>
          </a:p>
          <a:p>
            <a:pPr>
              <a:defRPr/>
            </a:pPr>
            <a:r>
              <a:rPr lang="en-US" altLang="en-US" dirty="0"/>
              <a:t> Provide fragment reliability</a:t>
            </a:r>
          </a:p>
          <a:p>
            <a:pPr lvl="1">
              <a:defRPr/>
            </a:pPr>
            <a:r>
              <a:rPr lang="en-US" altLang="en-US" dirty="0"/>
              <a:t>individual </a:t>
            </a:r>
            <a:r>
              <a:rPr lang="en-US" altLang="en-US" dirty="0" err="1"/>
              <a:t>ack</a:t>
            </a:r>
            <a:r>
              <a:rPr lang="en-US" altLang="en-US" dirty="0"/>
              <a:t>/retry/reset, e.g. ala SCHC</a:t>
            </a:r>
          </a:p>
          <a:p>
            <a:pPr>
              <a:defRPr/>
            </a:pPr>
            <a:r>
              <a:rPr lang="en-US" altLang="en-US" dirty="0"/>
              <a:t> Provide congestion control for </a:t>
            </a:r>
            <a:r>
              <a:rPr lang="en-US" altLang="en-US" dirty="0" err="1"/>
              <a:t>multihop</a:t>
            </a:r>
            <a:endParaRPr lang="en-US" altLang="en-US" dirty="0"/>
          </a:p>
          <a:p>
            <a:pPr lvl="1">
              <a:defRPr/>
            </a:pPr>
            <a:r>
              <a:rPr lang="en-US" altLang="en-US" dirty="0"/>
              <a:t>E.g. ECN</a:t>
            </a:r>
          </a:p>
          <a:p>
            <a:pPr marL="285750" lvl="1" indent="0">
              <a:buNone/>
              <a:defRPr/>
            </a:pPr>
            <a:endParaRPr lang="en-US" altLang="en-US" sz="2400" dirty="0"/>
          </a:p>
          <a:p>
            <a:pPr>
              <a:defRPr/>
            </a:pPr>
            <a:endParaRPr lang="en-US" altLang="en-US" sz="2800" dirty="0"/>
          </a:p>
          <a:p>
            <a:pPr>
              <a:defRPr/>
            </a:pPr>
            <a:endParaRPr lang="en-US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 idx="4294967295"/>
          </p:nvPr>
        </p:nvSpPr>
        <p:spPr>
          <a:xfrm>
            <a:off x="1524000" y="152400"/>
            <a:ext cx="9036050" cy="1143000"/>
          </a:xfrm>
        </p:spPr>
        <p:txBody>
          <a:bodyPr/>
          <a:lstStyle/>
          <a:p>
            <a:pPr>
              <a:defRPr/>
            </a:pPr>
            <a:r>
              <a:rPr lang="en-US" altLang="en-US" sz="3600" dirty="0"/>
              <a:t>Path Forward</a:t>
            </a:r>
            <a:endParaRPr lang="en-US" sz="3600" b="1" kern="1200" dirty="0">
              <a:solidFill>
                <a:schemeClr val="tx1"/>
              </a:solidFill>
              <a:latin typeface="Calibri" pitchFamily="34" charset="0"/>
              <a:ea typeface="MS PGothic" pitchFamily="34" charset="-128"/>
            </a:endParaRPr>
          </a:p>
        </p:txBody>
      </p:sp>
      <p:sp>
        <p:nvSpPr>
          <p:cNvPr id="14339" name="Content Placeholder 2"/>
          <p:cNvSpPr txBox="1">
            <a:spLocks/>
          </p:cNvSpPr>
          <p:nvPr/>
        </p:nvSpPr>
        <p:spPr bwMode="auto">
          <a:xfrm>
            <a:off x="1681163" y="1295401"/>
            <a:ext cx="8958262" cy="498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  <a:lvl2pPr marL="7429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9pPr>
          </a:lstStyle>
          <a:p>
            <a:r>
              <a:rPr lang="en-US" altLang="en-US"/>
              <a:t> Solutions exist (as shown by draft-thubert..):</a:t>
            </a:r>
          </a:p>
          <a:p>
            <a:pPr>
              <a:buFontTx/>
              <a:buAutoNum type="arabicPeriod"/>
            </a:pPr>
            <a:r>
              <a:rPr lang="en-US" altLang="en-US"/>
              <a:t> Produce a problem statement at 6lo</a:t>
            </a:r>
          </a:p>
          <a:p>
            <a:pPr lvl="1">
              <a:buFontTx/>
              <a:buNone/>
            </a:pPr>
            <a:r>
              <a:rPr lang="en-US" altLang="en-US"/>
              <a:t>- Based on this slideware</a:t>
            </a:r>
          </a:p>
          <a:p>
            <a:pPr>
              <a:buFontTx/>
              <a:buAutoNum type="arabicPeriod"/>
            </a:pPr>
            <a:r>
              <a:rPr lang="en-US" altLang="en-US"/>
              <a:t> Form a design team</a:t>
            </a:r>
          </a:p>
          <a:p>
            <a:pPr lvl="1"/>
            <a:r>
              <a:rPr lang="en-US" altLang="en-US"/>
              <a:t> Need TSV skills to solve the problem</a:t>
            </a:r>
          </a:p>
          <a:p>
            <a:pPr lvl="1"/>
            <a:r>
              <a:rPr lang="en-US" altLang="en-US"/>
              <a:t> Also MPLS and radio skill, CoAP, CoCoA</a:t>
            </a:r>
          </a:p>
          <a:p>
            <a:pPr>
              <a:buFontTx/>
              <a:buAutoNum type="arabicPeriod"/>
            </a:pPr>
            <a:r>
              <a:rPr lang="en-US" altLang="en-US"/>
              <a:t> Find a host WG and produce a std track</a:t>
            </a:r>
          </a:p>
          <a:p>
            <a:pPr lvl="1"/>
            <a:r>
              <a:rPr lang="en-US" altLang="en-US"/>
              <a:t> at TSVWG?</a:t>
            </a:r>
          </a:p>
          <a:p>
            <a:pPr>
              <a:buFontTx/>
              <a:buAutoNum type="arabicPeriod"/>
            </a:pPr>
            <a:r>
              <a:rPr lang="en-US" altLang="en-US"/>
              <a:t> Also recommendations for application design</a:t>
            </a:r>
            <a:endParaRPr lang="en-US" altLang="en-US" sz="2400"/>
          </a:p>
          <a:p>
            <a:endParaRPr lang="en-US" altLang="en-US" sz="2800"/>
          </a:p>
          <a:p>
            <a:endParaRPr lang="en-US" alt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7635</TotalTime>
  <Words>1582</Words>
  <Application>Microsoft Office PowerPoint</Application>
  <PresentationFormat>Widescreen</PresentationFormat>
  <Paragraphs>589</Paragraphs>
  <Slides>32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9" baseType="lpstr">
      <vt:lpstr>MS PGothic</vt:lpstr>
      <vt:lpstr>MS PGothic</vt:lpstr>
      <vt:lpstr>Arial</vt:lpstr>
      <vt:lpstr>Arial Unicode MS</vt:lpstr>
      <vt:lpstr>Calibri</vt:lpstr>
      <vt:lpstr>Gill Sans</vt:lpstr>
      <vt:lpstr>Default Design</vt:lpstr>
      <vt:lpstr>6LoWPAN Selective Fragment Recovery</vt:lpstr>
      <vt:lpstr>Features</vt:lpstr>
      <vt:lpstr>Status</vt:lpstr>
      <vt:lpstr>Past IETF presentation </vt:lpstr>
      <vt:lpstr>History</vt:lpstr>
      <vt:lpstr>Context</vt:lpstr>
      <vt:lpstr>6lo Route-Over fragmentation issues</vt:lpstr>
      <vt:lpstr>6lo Fragmentation reqs</vt:lpstr>
      <vt:lpstr>Path Forward</vt:lpstr>
      <vt:lpstr>Appendix</vt:lpstr>
      <vt:lpstr>Backup slides  The problem with fragments in 6lo mesh networks </vt:lpstr>
      <vt:lpstr>Recomposition at every hop</vt:lpstr>
      <vt:lpstr>Early fragment forwarding issues #1</vt:lpstr>
      <vt:lpstr>Early fragment forwarding issues #1 c’d</vt:lpstr>
      <vt:lpstr>Early fragment forwarding issues #2</vt:lpstr>
      <vt:lpstr>Deeper fragment forwarding issues #3</vt:lpstr>
      <vt:lpstr>Deeper fragment forwarding issues #4</vt:lpstr>
      <vt:lpstr>Deeper fragment forwarding issues #5</vt:lpstr>
      <vt:lpstr>Current behaviour</vt:lpstr>
      <vt:lpstr>Window of 1 fragment</vt:lpstr>
      <vt:lpstr>Streamlining with larger window</vt:lpstr>
      <vt:lpstr>Even Deeper fragment forwarding issues #6</vt:lpstr>
      <vt:lpstr>Datagram Tag Confusion</vt:lpstr>
      <vt:lpstr>Even Deeper fragment forwarding issues #6</vt:lpstr>
      <vt:lpstr>Conclusion</vt:lpstr>
      <vt:lpstr>draft-thubert-6lo-forwarding-fragments</vt:lpstr>
      <vt:lpstr>RFC 4944: 6LoWPAN Fragmentation</vt:lpstr>
      <vt:lpstr>draft-thubert-6lo-forwarding-fragments</vt:lpstr>
      <vt:lpstr>PowerPoint Presentation</vt:lpstr>
      <vt:lpstr>Current behaviour</vt:lpstr>
      <vt:lpstr>Single fragment</vt:lpstr>
      <vt:lpstr>Streamlining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Thomas</dc:creator>
  <cp:lastModifiedBy>Pascal Thubert (pthubert)</cp:lastModifiedBy>
  <cp:revision>831</cp:revision>
  <cp:lastPrinted>1601-01-01T00:00:00Z</cp:lastPrinted>
  <dcterms:created xsi:type="dcterms:W3CDTF">2013-05-03T05:55:25Z</dcterms:created>
  <dcterms:modified xsi:type="dcterms:W3CDTF">2018-07-11T13:42:33Z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