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0" r:id="rId2"/>
    <p:sldId id="277" r:id="rId3"/>
    <p:sldId id="287" r:id="rId4"/>
    <p:sldId id="288" r:id="rId5"/>
    <p:sldId id="284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2185" autoAdjust="0"/>
  </p:normalViewPr>
  <p:slideViewPr>
    <p:cSldViewPr showGuides="1">
      <p:cViewPr varScale="1">
        <p:scale>
          <a:sx n="63" d="100"/>
          <a:sy n="63" d="100"/>
        </p:scale>
        <p:origin x="-1920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461" y="1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r">
              <a:defRPr sz="1100"/>
            </a:lvl1pPr>
          </a:lstStyle>
          <a:p>
            <a:fld id="{8E7DF168-DC96-4A10-90CD-003EC83AC162}" type="datetimeFigureOut">
              <a:rPr lang="es-ES" smtClean="0"/>
              <a:t>15/07/2018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13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l">
              <a:defRPr sz="11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461" y="9430813"/>
            <a:ext cx="2890137" cy="495872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r">
              <a:defRPr sz="1100"/>
            </a:lvl1pPr>
          </a:lstStyle>
          <a:p>
            <a:fld id="{1CA3484A-BCCD-4568-997E-B9B3492C8F4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86643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/>
          <a:lstStyle>
            <a:lvl1pPr algn="r">
              <a:defRPr sz="1200"/>
            </a:lvl1pPr>
          </a:lstStyle>
          <a:p>
            <a:fld id="{F17D51D1-24AE-42E0-AA66-EFBA0AF8A594}" type="datetimeFigureOut">
              <a:rPr lang="es-ES" smtClean="0"/>
              <a:t>15/07/2018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38" tIns="47419" rIns="94838" bIns="47419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4838" tIns="47419" rIns="94838" bIns="474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2"/>
          </a:xfrm>
          <a:prstGeom prst="rect">
            <a:avLst/>
          </a:prstGeom>
        </p:spPr>
        <p:txBody>
          <a:bodyPr vert="horz" lIns="94838" tIns="47419" rIns="94838" bIns="47419" rtlCol="0" anchor="b"/>
          <a:lstStyle>
            <a:lvl1pPr algn="r">
              <a:defRPr sz="1200"/>
            </a:lvl1pPr>
          </a:lstStyle>
          <a:p>
            <a:fld id="{6489841C-4839-42AF-B492-D7D1E43BA34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029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C49-2945-4F61-9825-C988063E7214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45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C78D8-23A5-4263-817D-1519E0365374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0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AC6D-246A-4925-B66C-9EB6999B9D8F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15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CBAA7-61D8-417C-B883-DCB43B101103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55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6D2D4-9970-4B5B-AF61-5B053B7FEF6C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82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6B35B-4536-4EA0-AE5D-DE65BAECC491}" type="datetime1">
              <a:rPr lang="de-DE" smtClean="0"/>
              <a:t>15.07.2018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94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8B6E-623A-4CFC-BCE2-C1365C1088AD}" type="datetime1">
              <a:rPr lang="de-DE" smtClean="0"/>
              <a:t>15.07.2018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51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3E894-F734-4F6E-B91C-370FABEB3B47}" type="datetime1">
              <a:rPr lang="de-DE" smtClean="0"/>
              <a:t>15.07.2018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68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6AB19-6A61-4B96-A99F-EAC23782557E}" type="datetime1">
              <a:rPr lang="de-DE" smtClean="0"/>
              <a:t>15.07.2018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57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11EDF-DCEB-46EC-8827-CC6B6E328F37}" type="datetime1">
              <a:rPr lang="de-DE" smtClean="0"/>
              <a:t>15.07.2018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9047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E438E-45BD-4D67-A40F-B8EA5D24B003}" type="datetime1">
              <a:rPr lang="de-DE" smtClean="0"/>
              <a:t>15.07.2018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543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1643-F590-43C7-A7AA-E84A5742A830}" type="datetime1">
              <a:rPr lang="de-DE" smtClean="0"/>
              <a:t>15.07.2018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8523C-2EDA-4465-B326-DF616E90616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71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12776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de-DE" smtClean="0"/>
              <a:t>IPv6 Mesh over Bluetooth(R) Low Energy </a:t>
            </a:r>
            <a:br>
              <a:rPr lang="de-DE" smtClean="0"/>
            </a:br>
            <a:r>
              <a:rPr lang="de-DE" smtClean="0"/>
              <a:t>using IPSP</a:t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z="4000" smtClean="0"/>
              <a:t>draft-ietf-6lo-blemesh-03 </a:t>
            </a:r>
            <a:br>
              <a:rPr lang="de-DE" sz="4000" smtClean="0"/>
            </a:br>
            <a:endParaRPr lang="de-D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645024"/>
            <a:ext cx="8280920" cy="2567136"/>
          </a:xfrm>
        </p:spPr>
        <p:txBody>
          <a:bodyPr>
            <a:normAutofit lnSpcReduction="10000"/>
          </a:bodyPr>
          <a:lstStyle/>
          <a:p>
            <a:r>
              <a:rPr lang="de-DE" sz="2400" b="1" u="sng" smtClean="0"/>
              <a:t>Carles Gomez</a:t>
            </a:r>
            <a:r>
              <a:rPr lang="de-DE" sz="2400" b="1" smtClean="0"/>
              <a:t>, S. M. Darroudi</a:t>
            </a:r>
          </a:p>
          <a:p>
            <a:r>
              <a:rPr lang="de-DE" sz="2400" smtClean="0"/>
              <a:t> Universitat </a:t>
            </a:r>
            <a:r>
              <a:rPr lang="de-DE" sz="2400" dirty="0" smtClean="0"/>
              <a:t>Politècnica </a:t>
            </a:r>
            <a:r>
              <a:rPr lang="de-DE" sz="2400" smtClean="0"/>
              <a:t>de Catalunya</a:t>
            </a:r>
            <a:endParaRPr lang="de-DE" sz="2400" dirty="0" smtClean="0"/>
          </a:p>
          <a:p>
            <a:r>
              <a:rPr lang="de-DE" sz="2400" b="1" smtClean="0"/>
              <a:t>Teemu Savolainen</a:t>
            </a:r>
            <a:endParaRPr lang="de-DE" sz="2400" b="1"/>
          </a:p>
          <a:p>
            <a:r>
              <a:rPr lang="de-DE" sz="2400" smtClean="0"/>
              <a:t>DarkMatter</a:t>
            </a:r>
          </a:p>
          <a:p>
            <a:r>
              <a:rPr lang="de-DE" sz="2400" b="1" smtClean="0"/>
              <a:t>Michael Spörk</a:t>
            </a:r>
            <a:endParaRPr lang="de-DE" sz="2400" b="1"/>
          </a:p>
          <a:p>
            <a:r>
              <a:rPr lang="de-DE" sz="2400" smtClean="0"/>
              <a:t>Graz University of Technology</a:t>
            </a:r>
            <a:endParaRPr lang="de-DE" sz="2400" i="1" dirty="0" smtClean="0"/>
          </a:p>
          <a:p>
            <a:endParaRPr lang="de-DE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636844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IETF 102 – Montreal, July 2018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43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(VI/VIII)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10</a:t>
            </a:fld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68" y="2060848"/>
            <a:ext cx="7948862" cy="365166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2232248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4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9" name="Right Arrow 8"/>
          <p:cNvSpPr/>
          <p:nvPr/>
        </p:nvSpPr>
        <p:spPr>
          <a:xfrm>
            <a:off x="2339752" y="4077072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834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(VII/VIII)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11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32856"/>
            <a:ext cx="7800188" cy="371293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2232248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5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10" name="Right Arrow 9"/>
          <p:cNvSpPr/>
          <p:nvPr/>
        </p:nvSpPr>
        <p:spPr>
          <a:xfrm>
            <a:off x="755576" y="5351448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51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(VIII/VIII)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12</a:t>
            </a:fld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1" y="2087947"/>
            <a:ext cx="8262135" cy="3789325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2232248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6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83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Related work: Bluetooth SIG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13</a:t>
            </a:fld>
            <a:endParaRPr lang="de-DE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608512"/>
          </a:xfrm>
        </p:spPr>
        <p:txBody>
          <a:bodyPr>
            <a:normAutofit/>
          </a:bodyPr>
          <a:lstStyle/>
          <a:p>
            <a:r>
              <a:rPr lang="es-ES" smtClean="0"/>
              <a:t>“Bluetooth Mesh” specification</a:t>
            </a:r>
          </a:p>
          <a:p>
            <a:pPr lvl="1"/>
            <a:r>
              <a:rPr lang="es-ES" smtClean="0"/>
              <a:t>Published in July 2017</a:t>
            </a:r>
          </a:p>
          <a:p>
            <a:pPr lvl="1"/>
            <a:r>
              <a:rPr lang="es-ES" smtClean="0"/>
              <a:t>BLE Mesh networking</a:t>
            </a:r>
          </a:p>
          <a:p>
            <a:pPr lvl="1"/>
            <a:r>
              <a:rPr lang="es-ES" smtClean="0"/>
              <a:t>(Controlled) Flooding over advertising channels</a:t>
            </a:r>
          </a:p>
          <a:p>
            <a:pPr lvl="2"/>
            <a:r>
              <a:rPr lang="es-ES" smtClean="0"/>
              <a:t>Note: RFC 7668 assumes link-layer connections over data channels for IPv6 over BLE</a:t>
            </a:r>
          </a:p>
          <a:p>
            <a:pPr lvl="2"/>
            <a:endParaRPr lang="es-ES" smtClean="0"/>
          </a:p>
          <a:p>
            <a:pPr lvl="2"/>
            <a:endParaRPr lang="es-ES" smtClean="0"/>
          </a:p>
          <a:p>
            <a:pPr lvl="1"/>
            <a:endParaRPr lang="es-ES" smtClean="0"/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095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Status (I)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draft-ietf-6lo-blemesh-03</a:t>
            </a:r>
            <a:endParaRPr lang="es-ES" sz="3200"/>
          </a:p>
          <a:p>
            <a:pPr lvl="1"/>
            <a:r>
              <a:rPr lang="es-ES" smtClean="0"/>
              <a:t>Last revision, July 2018</a:t>
            </a:r>
          </a:p>
          <a:p>
            <a:pPr lvl="1"/>
            <a:endParaRPr lang="es-ES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Not updated between Sept 2017 – July 2018</a:t>
            </a:r>
            <a:endParaRPr lang="es-ES" sz="3200"/>
          </a:p>
          <a:p>
            <a:pPr lvl="1"/>
            <a:r>
              <a:rPr lang="es-ES" smtClean="0"/>
              <a:t>-02 was considered stable</a:t>
            </a:r>
          </a:p>
          <a:p>
            <a:pPr lvl="1"/>
            <a:r>
              <a:rPr lang="es-ES" smtClean="0"/>
              <a:t>Need to validate the draft by means of running code before requesting WGLC</a:t>
            </a:r>
          </a:p>
          <a:p>
            <a:pPr lvl="1"/>
            <a:r>
              <a:rPr lang="es-ES" smtClean="0"/>
              <a:t>Slow progress since then</a:t>
            </a:r>
          </a:p>
          <a:p>
            <a:pPr lvl="2"/>
            <a:r>
              <a:rPr lang="es-ES" smtClean="0"/>
              <a:t>Several reasons</a:t>
            </a:r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38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Status (II)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70912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Two paths for implementing the draft</a:t>
            </a:r>
          </a:p>
          <a:p>
            <a:pPr marL="742950" lvl="2" indent="-342900"/>
            <a:r>
              <a:rPr lang="es-ES" sz="2800" smtClean="0"/>
              <a:t>1. Using Raspberry PIs, BlueZ (Linux BLE stack) as basis</a:t>
            </a:r>
          </a:p>
          <a:p>
            <a:pPr marL="1200150" lvl="3" indent="-342900"/>
            <a:r>
              <a:rPr lang="es-ES" sz="2400" smtClean="0"/>
              <a:t>RFC 7668: One master (6LBR), single slave (6LN) running</a:t>
            </a:r>
          </a:p>
          <a:p>
            <a:pPr marL="1200150" lvl="3" indent="-342900"/>
            <a:r>
              <a:rPr lang="es-ES" sz="2400" smtClean="0"/>
              <a:t>RFC 7668: One master (6LBR), several slaves (6LNs)             </a:t>
            </a:r>
            <a:r>
              <a:rPr lang="es-ES" sz="2400" smtClean="0">
                <a:solidFill>
                  <a:srgbClr val="FF0000"/>
                </a:solidFill>
              </a:rPr>
              <a:t>not working</a:t>
            </a:r>
          </a:p>
          <a:p>
            <a:pPr marL="1657350" lvl="4" indent="-342900"/>
            <a:r>
              <a:rPr lang="es-ES" sz="2400" smtClean="0"/>
              <a:t>BlueZ issue</a:t>
            </a:r>
            <a:endParaRPr lang="es-ES" smtClean="0"/>
          </a:p>
          <a:p>
            <a:pPr marL="742950" lvl="2" indent="-342900"/>
            <a:r>
              <a:rPr lang="es-ES" sz="2800" smtClean="0"/>
              <a:t>2. </a:t>
            </a:r>
            <a:r>
              <a:rPr lang="es-ES" sz="2800"/>
              <a:t>Using </a:t>
            </a:r>
            <a:r>
              <a:rPr lang="es-ES" sz="2800" smtClean="0"/>
              <a:t>BLEach as basis</a:t>
            </a:r>
          </a:p>
          <a:p>
            <a:pPr lvl="2"/>
            <a:r>
              <a:rPr lang="es-ES" smtClean="0"/>
              <a:t>RFC 7668 open source implementation for Contiki</a:t>
            </a:r>
          </a:p>
          <a:p>
            <a:pPr lvl="2"/>
            <a:r>
              <a:rPr lang="es-ES" smtClean="0"/>
              <a:t>One master (6LBR) and several slaves (6LNs) </a:t>
            </a:r>
            <a:r>
              <a:rPr lang="es-ES" smtClean="0">
                <a:solidFill>
                  <a:srgbClr val="FF0000"/>
                </a:solidFill>
              </a:rPr>
              <a:t>running!</a:t>
            </a:r>
            <a:endParaRPr lang="es-ES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7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es-ES" smtClean="0"/>
              <a:t>Status (III)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54461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s-ES" sz="3200" smtClean="0"/>
              <a:t>BLEach RFC 7668 scenario</a:t>
            </a:r>
          </a:p>
          <a:p>
            <a:pPr marL="742950" lvl="2" indent="-342900"/>
            <a:endParaRPr lang="es-ES"/>
          </a:p>
          <a:p>
            <a:pPr marL="742950" lvl="2" indent="-342900"/>
            <a:endParaRPr lang="es-ES" smtClean="0"/>
          </a:p>
          <a:p>
            <a:pPr marL="742950" lvl="2" indent="-342900"/>
            <a:endParaRPr lang="es-ES"/>
          </a:p>
          <a:p>
            <a:pPr marL="742950" lvl="2" indent="-342900"/>
            <a:endParaRPr lang="es-ES" smtClean="0"/>
          </a:p>
          <a:p>
            <a:pPr marL="742950" lvl="2" indent="-342900"/>
            <a:endParaRPr lang="es-ES" smtClean="0"/>
          </a:p>
          <a:p>
            <a:pPr marL="742950" lvl="2" indent="-342900"/>
            <a:endParaRPr lang="es-ES" smtClean="0"/>
          </a:p>
          <a:p>
            <a:pPr marL="742950" lvl="2" indent="-342900"/>
            <a:endParaRPr lang="es-ES"/>
          </a:p>
          <a:p>
            <a:pPr marL="742950" lvl="2" indent="-342900"/>
            <a:endParaRPr lang="es-ES" smtClean="0"/>
          </a:p>
          <a:p>
            <a:pPr marL="742950" lvl="2" indent="-342900"/>
            <a:endParaRPr lang="es-ES" smtClean="0"/>
          </a:p>
          <a:p>
            <a:pPr marL="742950" lvl="2" indent="-342900"/>
            <a:r>
              <a:rPr lang="es-ES" smtClean="0"/>
              <a:t>CC2650 devices, Contiki OS</a:t>
            </a:r>
          </a:p>
          <a:p>
            <a:pPr marL="742950" lvl="2" indent="-342900"/>
            <a:r>
              <a:rPr lang="es-ES" smtClean="0"/>
              <a:t>Basis for our implementation work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4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65190"/>
            <a:ext cx="4836029" cy="3627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5210" y="1896891"/>
            <a:ext cx="1254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smtClean="0"/>
              <a:t>6LBR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4725144"/>
            <a:ext cx="1254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smtClean="0"/>
              <a:t>6LN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52989" y="4869160"/>
            <a:ext cx="12549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smtClean="0"/>
              <a:t>6LN</a:t>
            </a:r>
          </a:p>
        </p:txBody>
      </p:sp>
    </p:spTree>
    <p:extLst>
      <p:ext uri="{BB962C8B-B14F-4D97-AF65-F5344CB8AC3E}">
        <p14:creationId xmlns:p14="http://schemas.microsoft.com/office/powerpoint/2010/main" val="8590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(I/VIII)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92500" lnSpcReduction="10000"/>
          </a:bodyPr>
          <a:lstStyle/>
          <a:p>
            <a:r>
              <a:rPr lang="es-ES" sz="2800" smtClean="0"/>
              <a:t>New author</a:t>
            </a:r>
          </a:p>
          <a:p>
            <a:pPr lvl="1"/>
            <a:r>
              <a:rPr lang="es-ES" sz="2400" smtClean="0"/>
              <a:t>Michael Spörk, Graz University of Technology (Austria)</a:t>
            </a:r>
          </a:p>
          <a:p>
            <a:pPr lvl="1"/>
            <a:r>
              <a:rPr lang="es-ES" sz="2400" smtClean="0"/>
              <a:t>Main author of BLEach</a:t>
            </a:r>
          </a:p>
          <a:p>
            <a:r>
              <a:rPr lang="es-ES" sz="2800"/>
              <a:t>New </a:t>
            </a:r>
            <a:r>
              <a:rPr lang="es-ES" sz="2800" smtClean="0"/>
              <a:t>contributor</a:t>
            </a:r>
            <a:endParaRPr lang="es-ES" sz="2800"/>
          </a:p>
          <a:p>
            <a:pPr lvl="1"/>
            <a:r>
              <a:rPr lang="es-ES" sz="2400" smtClean="0"/>
              <a:t>Carlo Alberto Boano, </a:t>
            </a:r>
            <a:r>
              <a:rPr lang="es-ES" sz="2400"/>
              <a:t>Graz </a:t>
            </a:r>
            <a:r>
              <a:rPr lang="es-ES" sz="2400" smtClean="0"/>
              <a:t>University </a:t>
            </a:r>
            <a:r>
              <a:rPr lang="es-ES" sz="2400"/>
              <a:t>of Technology (Austria</a:t>
            </a:r>
            <a:r>
              <a:rPr lang="es-ES" sz="2400" smtClean="0"/>
              <a:t>)</a:t>
            </a:r>
          </a:p>
          <a:p>
            <a:endParaRPr lang="es-ES" sz="2800" smtClean="0"/>
          </a:p>
          <a:p>
            <a:r>
              <a:rPr lang="es-ES" sz="2800" smtClean="0"/>
              <a:t>In -02, we assumed already established BLE connections</a:t>
            </a:r>
          </a:p>
          <a:p>
            <a:r>
              <a:rPr lang="es-ES" sz="2800" smtClean="0"/>
              <a:t>In -03, we detail relationship between 6LoWPAN roles and IPSP roles for connection establishment</a:t>
            </a:r>
            <a:endParaRPr lang="es-ES" sz="2400"/>
          </a:p>
          <a:p>
            <a:pPr lvl="1"/>
            <a:r>
              <a:rPr lang="es-ES" sz="2400"/>
              <a:t>A</a:t>
            </a:r>
            <a:r>
              <a:rPr lang="es-ES" sz="2400" smtClean="0"/>
              <a:t>dded text in 3.3.2 (Neighbor Discovery)</a:t>
            </a:r>
          </a:p>
          <a:p>
            <a:pPr lvl="1"/>
            <a:r>
              <a:rPr lang="es-ES" sz="2400" smtClean="0"/>
              <a:t>Added Appendix	</a:t>
            </a:r>
          </a:p>
          <a:p>
            <a:pPr lvl="2"/>
            <a:r>
              <a:rPr lang="es-ES" sz="2000" smtClean="0"/>
              <a:t>Example of 3.3.2</a:t>
            </a:r>
          </a:p>
          <a:p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70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(II/VIII)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997152"/>
          </a:xfrm>
        </p:spPr>
        <p:txBody>
          <a:bodyPr>
            <a:normAutofit fontScale="92500"/>
          </a:bodyPr>
          <a:lstStyle/>
          <a:p>
            <a:r>
              <a:rPr lang="es-ES" smtClean="0"/>
              <a:t>3.3.2. Neighbor Discovery, item 3.b)</a:t>
            </a:r>
          </a:p>
          <a:p>
            <a:pPr lvl="1"/>
            <a:r>
              <a:rPr lang="es-ES" smtClean="0"/>
              <a:t>Section 6.2 of RFC 6775, for dynamic config. scenarios</a:t>
            </a:r>
          </a:p>
          <a:p>
            <a:pPr lvl="2"/>
            <a:r>
              <a:rPr lang="es-ES" smtClean="0"/>
              <a:t>6LR comes up as a non-router</a:t>
            </a:r>
          </a:p>
          <a:p>
            <a:pPr lvl="2"/>
            <a:r>
              <a:rPr lang="es-ES" smtClean="0"/>
              <a:t>6LR waits for an RA to configure its own interface address first, and turns to a router</a:t>
            </a:r>
          </a:p>
          <a:p>
            <a:pPr lvl="1"/>
            <a:r>
              <a:rPr lang="es-ES" smtClean="0"/>
              <a:t>In order to support the same operation:</a:t>
            </a:r>
            <a:endParaRPr lang="es-ES"/>
          </a:p>
          <a:p>
            <a:pPr lvl="2"/>
            <a:r>
              <a:rPr lang="es-ES" smtClean="0"/>
              <a:t>6LR starts by using the IPSP Node role only</a:t>
            </a:r>
          </a:p>
          <a:p>
            <a:pPr lvl="2"/>
            <a:r>
              <a:rPr lang="es-ES" smtClean="0"/>
              <a:t>A previously existing IPSP Router </a:t>
            </a:r>
            <a:r>
              <a:rPr lang="es-ES" smtClean="0"/>
              <a:t>establishes a BLE connection with </a:t>
            </a:r>
            <a:r>
              <a:rPr lang="es-ES" smtClean="0"/>
              <a:t>the 6LR, which </a:t>
            </a:r>
            <a:r>
              <a:rPr lang="es-ES" smtClean="0"/>
              <a:t>receives an RA from that router</a:t>
            </a:r>
          </a:p>
          <a:p>
            <a:pPr lvl="2"/>
            <a:r>
              <a:rPr lang="es-ES" smtClean="0"/>
              <a:t>The 6LR configures its interface address, it turns into a router, and runs as an IPSP Router</a:t>
            </a:r>
          </a:p>
          <a:p>
            <a:pPr lvl="2"/>
            <a:r>
              <a:rPr lang="es-ES" smtClean="0"/>
              <a:t>6LBR runs as an IPSP Router from the beginning</a:t>
            </a:r>
            <a:endParaRPr lang="es-ES"/>
          </a:p>
          <a:p>
            <a:pPr lvl="1"/>
            <a:endParaRPr lang="es-ES" sz="2000" smtClean="0"/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24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(III/VIII)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7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8251727" cy="324036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1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673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(IV/VIII)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8</a:t>
            </a:fld>
            <a:endParaRPr lang="de-DE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8146851" cy="358180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997152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2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  <p:sp>
        <p:nvSpPr>
          <p:cNvPr id="7" name="Right Arrow 6"/>
          <p:cNvSpPr/>
          <p:nvPr/>
        </p:nvSpPr>
        <p:spPr>
          <a:xfrm>
            <a:off x="2411760" y="3933056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20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Updates in -03 (V/VIII)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8523C-2EDA-4465-B326-DF616E906165}" type="slidenum">
              <a:rPr lang="de-DE" smtClean="0"/>
              <a:t>9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8119541" cy="3672408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2232248"/>
          </a:xfrm>
        </p:spPr>
        <p:txBody>
          <a:bodyPr>
            <a:normAutofit/>
          </a:bodyPr>
          <a:lstStyle/>
          <a:p>
            <a:r>
              <a:rPr lang="es-ES" sz="2800" smtClean="0"/>
              <a:t>Appendix: example</a:t>
            </a:r>
          </a:p>
          <a:p>
            <a:pPr lvl="1"/>
            <a:r>
              <a:rPr lang="es-ES" sz="2400" smtClean="0"/>
              <a:t>Step 3</a:t>
            </a:r>
          </a:p>
          <a:p>
            <a:pPr lvl="1"/>
            <a:endParaRPr lang="es-ES"/>
          </a:p>
          <a:p>
            <a:pPr lvl="1"/>
            <a:endParaRPr lang="es-ES"/>
          </a:p>
          <a:p>
            <a:pPr lvl="1"/>
            <a:endParaRPr lang="es-ES" smtClean="0"/>
          </a:p>
          <a:p>
            <a:pPr marL="457200" lvl="1" indent="0">
              <a:buNone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05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18773</TotalTime>
  <Words>490</Words>
  <Application>Microsoft Office PowerPoint</Application>
  <PresentationFormat>On-screen Show (4:3)</PresentationFormat>
  <Paragraphs>123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IPv6 Mesh over Bluetooth(R) Low Energy  using IPSP  draft-ietf-6lo-blemesh-03  </vt:lpstr>
      <vt:lpstr>Status (I)</vt:lpstr>
      <vt:lpstr>Status (II)</vt:lpstr>
      <vt:lpstr>Status (III)</vt:lpstr>
      <vt:lpstr>Updates in -03 (I/VIII)</vt:lpstr>
      <vt:lpstr>Updates in -03 (II/VIII)</vt:lpstr>
      <vt:lpstr>Updates in -03 (III/VIII)</vt:lpstr>
      <vt:lpstr>Updates in -03 (IV/VIII)</vt:lpstr>
      <vt:lpstr>Updates in -03 (V/VIII)</vt:lpstr>
      <vt:lpstr>Updates in -03 (VI/VIII)</vt:lpstr>
      <vt:lpstr>Updates in -03 (VII/VIII)</vt:lpstr>
      <vt:lpstr>Updates in -03 (VIII/VIII)</vt:lpstr>
      <vt:lpstr>Related work: Bluetooth SIG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Auge</dc:creator>
  <cp:lastModifiedBy>Carles Gomez</cp:lastModifiedBy>
  <cp:revision>745</cp:revision>
  <cp:lastPrinted>2015-03-20T17:04:35Z</cp:lastPrinted>
  <dcterms:created xsi:type="dcterms:W3CDTF">2013-07-28T16:24:26Z</dcterms:created>
  <dcterms:modified xsi:type="dcterms:W3CDTF">2018-07-15T15:46:03Z</dcterms:modified>
</cp:coreProperties>
</file>