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9"/>
  </p:notesMasterIdLst>
  <p:sldIdLst>
    <p:sldId id="256" r:id="rId3"/>
    <p:sldId id="257" r:id="rId4"/>
    <p:sldId id="258" r:id="rId5"/>
    <p:sldId id="263"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3466" autoAdjust="0"/>
  </p:normalViewPr>
  <p:slideViewPr>
    <p:cSldViewPr snapToGrid="0">
      <p:cViewPr varScale="1">
        <p:scale>
          <a:sx n="63" d="100"/>
          <a:sy n="63" d="100"/>
        </p:scale>
        <p:origin x="156" y="52"/>
      </p:cViewPr>
      <p:guideLst>
        <p:guide orient="horz" pos="2160"/>
        <p:guide pos="3840"/>
      </p:guideLst>
    </p:cSldViewPr>
  </p:slideViewPr>
  <p:outlineViewPr>
    <p:cViewPr>
      <p:scale>
        <a:sx n="33" d="100"/>
        <a:sy n="33" d="100"/>
      </p:scale>
      <p:origin x="0" y="-1097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79ACC6-69C4-44D7-AD57-37DFBE39517D}" type="datetimeFigureOut">
              <a:rPr lang="en-US" smtClean="0"/>
              <a:t>7/17/2018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97CEAC-F98B-4F43-994D-E8DCB4B76D99}" type="slidenum">
              <a:rPr lang="en-US" smtClean="0"/>
              <a:t>‹#›</a:t>
            </a:fld>
            <a:endParaRPr lang="en-US"/>
          </a:p>
        </p:txBody>
      </p:sp>
    </p:spTree>
    <p:extLst>
      <p:ext uri="{BB962C8B-B14F-4D97-AF65-F5344CB8AC3E}">
        <p14:creationId xmlns:p14="http://schemas.microsoft.com/office/powerpoint/2010/main" val="15817003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397CEAC-F98B-4F43-994D-E8DCB4B76D99}" type="slidenum">
              <a:rPr lang="en-US" smtClean="0"/>
              <a:t>3</a:t>
            </a:fld>
            <a:endParaRPr lang="en-US"/>
          </a:p>
        </p:txBody>
      </p:sp>
    </p:spTree>
    <p:extLst>
      <p:ext uri="{BB962C8B-B14F-4D97-AF65-F5344CB8AC3E}">
        <p14:creationId xmlns:p14="http://schemas.microsoft.com/office/powerpoint/2010/main" val="36810608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Packet </a:t>
            </a:r>
            <a:endParaRPr lang="en-US" dirty="0"/>
          </a:p>
        </p:txBody>
      </p:sp>
      <p:sp>
        <p:nvSpPr>
          <p:cNvPr id="4" name="Slide Number Placeholder 3"/>
          <p:cNvSpPr>
            <a:spLocks noGrp="1"/>
          </p:cNvSpPr>
          <p:nvPr>
            <p:ph type="sldNum" sz="quarter" idx="10"/>
          </p:nvPr>
        </p:nvSpPr>
        <p:spPr/>
        <p:txBody>
          <a:bodyPr/>
          <a:lstStyle/>
          <a:p>
            <a:fld id="{D397CEAC-F98B-4F43-994D-E8DCB4B76D99}" type="slidenum">
              <a:rPr lang="en-US" smtClean="0"/>
              <a:t>6</a:t>
            </a:fld>
            <a:endParaRPr lang="en-US"/>
          </a:p>
        </p:txBody>
      </p:sp>
    </p:spTree>
    <p:extLst>
      <p:ext uri="{BB962C8B-B14F-4D97-AF65-F5344CB8AC3E}">
        <p14:creationId xmlns:p14="http://schemas.microsoft.com/office/powerpoint/2010/main" val="3010367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CF3C389-3CD9-4145-8EB1-ED86A8D48DC6}" type="datetimeFigureOut">
              <a:rPr lang="en-US" smtClean="0"/>
              <a:t>7/17/2018</a:t>
            </a:fld>
            <a:endParaRPr lang="en-US"/>
          </a:p>
        </p:txBody>
      </p:sp>
      <p:sp>
        <p:nvSpPr>
          <p:cNvPr id="5" name="Footer Placeholder 4"/>
          <p:cNvSpPr>
            <a:spLocks noGrp="1"/>
          </p:cNvSpPr>
          <p:nvPr>
            <p:ph type="ftr" sz="quarter" idx="11"/>
          </p:nvPr>
        </p:nvSpPr>
        <p:spPr/>
        <p:txBody>
          <a:bodyPr/>
          <a:lstStyle/>
          <a:p>
            <a:r>
              <a:rPr lang="en-US" dirty="0"/>
              <a:t>IETF95 , 6lo WG</a:t>
            </a:r>
          </a:p>
        </p:txBody>
      </p:sp>
      <p:sp>
        <p:nvSpPr>
          <p:cNvPr id="6" name="Slide Number Placeholder 5"/>
          <p:cNvSpPr>
            <a:spLocks noGrp="1"/>
          </p:cNvSpPr>
          <p:nvPr>
            <p:ph type="sldNum" sz="quarter" idx="12"/>
          </p:nvPr>
        </p:nvSpPr>
        <p:spPr/>
        <p:txBody>
          <a:bodyPr/>
          <a:lstStyle/>
          <a:p>
            <a:fld id="{63A35CDE-9C00-4EAD-BE75-EA4EF6C5912A}" type="slidenum">
              <a:rPr lang="en-US" smtClean="0"/>
              <a:t>‹#›</a:t>
            </a:fld>
            <a:endParaRPr lang="en-US"/>
          </a:p>
        </p:txBody>
      </p:sp>
    </p:spTree>
    <p:extLst>
      <p:ext uri="{BB962C8B-B14F-4D97-AF65-F5344CB8AC3E}">
        <p14:creationId xmlns:p14="http://schemas.microsoft.com/office/powerpoint/2010/main" val="756144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CF3C389-3CD9-4145-8EB1-ED86A8D48DC6}" type="datetimeFigureOut">
              <a:rPr lang="en-US" smtClean="0"/>
              <a:t>7/17/2018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A35CDE-9C00-4EAD-BE75-EA4EF6C5912A}" type="slidenum">
              <a:rPr lang="en-US" smtClean="0"/>
              <a:t>‹#›</a:t>
            </a:fld>
            <a:endParaRPr lang="en-US"/>
          </a:p>
        </p:txBody>
      </p:sp>
    </p:spTree>
    <p:extLst>
      <p:ext uri="{BB962C8B-B14F-4D97-AF65-F5344CB8AC3E}">
        <p14:creationId xmlns:p14="http://schemas.microsoft.com/office/powerpoint/2010/main" val="3755108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CF3C389-3CD9-4145-8EB1-ED86A8D48DC6}" type="datetimeFigureOut">
              <a:rPr lang="en-US" smtClean="0"/>
              <a:t>7/17/2018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A35CDE-9C00-4EAD-BE75-EA4EF6C5912A}" type="slidenum">
              <a:rPr lang="en-US" smtClean="0"/>
              <a:t>‹#›</a:t>
            </a:fld>
            <a:endParaRPr lang="en-US"/>
          </a:p>
        </p:txBody>
      </p:sp>
    </p:spTree>
    <p:extLst>
      <p:ext uri="{BB962C8B-B14F-4D97-AF65-F5344CB8AC3E}">
        <p14:creationId xmlns:p14="http://schemas.microsoft.com/office/powerpoint/2010/main" val="19660632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5"/>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6CD8036-CED2-4069-8153-3D7FEC3AD182}" type="datetimeFigureOut">
              <a:rPr lang="en-US" smtClean="0"/>
              <a:t>7/17/2018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82E61-770A-4CBD-A024-4EB19958C72E}" type="slidenum">
              <a:rPr lang="en-US" smtClean="0"/>
              <a:t>‹#›</a:t>
            </a:fld>
            <a:endParaRPr lang="en-US"/>
          </a:p>
        </p:txBody>
      </p:sp>
    </p:spTree>
    <p:extLst>
      <p:ext uri="{BB962C8B-B14F-4D97-AF65-F5344CB8AC3E}">
        <p14:creationId xmlns:p14="http://schemas.microsoft.com/office/powerpoint/2010/main" val="15675519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6CD8036-CED2-4069-8153-3D7FEC3AD182}" type="datetimeFigureOut">
              <a:rPr lang="en-US" smtClean="0"/>
              <a:t>7/17/2018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82E61-770A-4CBD-A024-4EB19958C72E}" type="slidenum">
              <a:rPr lang="en-US" smtClean="0"/>
              <a:t>‹#›</a:t>
            </a:fld>
            <a:endParaRPr lang="en-US"/>
          </a:p>
        </p:txBody>
      </p:sp>
    </p:spTree>
    <p:extLst>
      <p:ext uri="{BB962C8B-B14F-4D97-AF65-F5344CB8AC3E}">
        <p14:creationId xmlns:p14="http://schemas.microsoft.com/office/powerpoint/2010/main" val="41887248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613" y="4406900"/>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613"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6CD8036-CED2-4069-8153-3D7FEC3AD182}" type="datetimeFigureOut">
              <a:rPr lang="en-US" smtClean="0"/>
              <a:t>7/17/2018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82E61-770A-4CBD-A024-4EB19958C72E}" type="slidenum">
              <a:rPr lang="en-US" smtClean="0"/>
              <a:t>‹#›</a:t>
            </a:fld>
            <a:endParaRPr lang="en-US"/>
          </a:p>
        </p:txBody>
      </p:sp>
    </p:spTree>
    <p:extLst>
      <p:ext uri="{BB962C8B-B14F-4D97-AF65-F5344CB8AC3E}">
        <p14:creationId xmlns:p14="http://schemas.microsoft.com/office/powerpoint/2010/main" val="21642663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600200"/>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6CD8036-CED2-4069-8153-3D7FEC3AD182}" type="datetimeFigureOut">
              <a:rPr lang="en-US" smtClean="0"/>
              <a:t>7/17/2018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882E61-770A-4CBD-A024-4EB19958C72E}" type="slidenum">
              <a:rPr lang="en-US" smtClean="0"/>
              <a:t>‹#›</a:t>
            </a:fld>
            <a:endParaRPr lang="en-US"/>
          </a:p>
        </p:txBody>
      </p:sp>
    </p:spTree>
    <p:extLst>
      <p:ext uri="{BB962C8B-B14F-4D97-AF65-F5344CB8AC3E}">
        <p14:creationId xmlns:p14="http://schemas.microsoft.com/office/powerpoint/2010/main" val="26807963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6CD8036-CED2-4069-8153-3D7FEC3AD182}" type="datetimeFigureOut">
              <a:rPr lang="en-US" smtClean="0"/>
              <a:t>7/17/2018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882E61-770A-4CBD-A024-4EB19958C72E}" type="slidenum">
              <a:rPr lang="en-US" smtClean="0"/>
              <a:t>‹#›</a:t>
            </a:fld>
            <a:endParaRPr lang="en-US"/>
          </a:p>
        </p:txBody>
      </p:sp>
    </p:spTree>
    <p:extLst>
      <p:ext uri="{BB962C8B-B14F-4D97-AF65-F5344CB8AC3E}">
        <p14:creationId xmlns:p14="http://schemas.microsoft.com/office/powerpoint/2010/main" val="12334054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6CD8036-CED2-4069-8153-3D7FEC3AD182}" type="datetimeFigureOut">
              <a:rPr lang="en-US" smtClean="0"/>
              <a:t>7/17/2018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882E61-770A-4CBD-A024-4EB19958C72E}" type="slidenum">
              <a:rPr lang="en-US" smtClean="0"/>
              <a:t>‹#›</a:t>
            </a:fld>
            <a:endParaRPr lang="en-US"/>
          </a:p>
        </p:txBody>
      </p:sp>
    </p:spTree>
    <p:extLst>
      <p:ext uri="{BB962C8B-B14F-4D97-AF65-F5344CB8AC3E}">
        <p14:creationId xmlns:p14="http://schemas.microsoft.com/office/powerpoint/2010/main" val="40285636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CD8036-CED2-4069-8153-3D7FEC3AD182}" type="datetimeFigureOut">
              <a:rPr lang="en-US" smtClean="0"/>
              <a:t>7/17/2018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882E61-770A-4CBD-A024-4EB19958C72E}" type="slidenum">
              <a:rPr lang="en-US" smtClean="0"/>
              <a:t>‹#›</a:t>
            </a:fld>
            <a:endParaRPr lang="en-US"/>
          </a:p>
        </p:txBody>
      </p:sp>
    </p:spTree>
    <p:extLst>
      <p:ext uri="{BB962C8B-B14F-4D97-AF65-F5344CB8AC3E}">
        <p14:creationId xmlns:p14="http://schemas.microsoft.com/office/powerpoint/2010/main" val="16769620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40116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6CD8036-CED2-4069-8153-3D7FEC3AD182}" type="datetimeFigureOut">
              <a:rPr lang="en-US" smtClean="0"/>
              <a:t>7/17/2018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882E61-770A-4CBD-A024-4EB19958C72E}" type="slidenum">
              <a:rPr lang="en-US" smtClean="0"/>
              <a:t>‹#›</a:t>
            </a:fld>
            <a:endParaRPr lang="en-US"/>
          </a:p>
        </p:txBody>
      </p:sp>
    </p:spTree>
    <p:extLst>
      <p:ext uri="{BB962C8B-B14F-4D97-AF65-F5344CB8AC3E}">
        <p14:creationId xmlns:p14="http://schemas.microsoft.com/office/powerpoint/2010/main" val="1471403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ECF3C389-3CD9-4145-8EB1-ED86A8D48DC6}" type="datetimeFigureOut">
              <a:rPr lang="en-US" smtClean="0"/>
              <a:t>7/17/2018</a:t>
            </a:fld>
            <a:endParaRPr lang="en-US"/>
          </a:p>
        </p:txBody>
      </p:sp>
      <p:sp>
        <p:nvSpPr>
          <p:cNvPr id="5" name="Footer Placeholder 4"/>
          <p:cNvSpPr>
            <a:spLocks noGrp="1"/>
          </p:cNvSpPr>
          <p:nvPr>
            <p:ph type="ftr" sz="quarter" idx="11"/>
          </p:nvPr>
        </p:nvSpPr>
        <p:spPr/>
        <p:txBody>
          <a:bodyPr/>
          <a:lstStyle/>
          <a:p>
            <a:r>
              <a:rPr lang="en-US" dirty="0"/>
              <a:t>IETF95, 6lo WG</a:t>
            </a:r>
          </a:p>
        </p:txBody>
      </p:sp>
      <p:sp>
        <p:nvSpPr>
          <p:cNvPr id="6" name="Slide Number Placeholder 5"/>
          <p:cNvSpPr>
            <a:spLocks noGrp="1"/>
          </p:cNvSpPr>
          <p:nvPr>
            <p:ph type="sldNum" sz="quarter" idx="12"/>
          </p:nvPr>
        </p:nvSpPr>
        <p:spPr/>
        <p:txBody>
          <a:bodyPr/>
          <a:lstStyle/>
          <a:p>
            <a:fld id="{63A35CDE-9C00-4EAD-BE75-EA4EF6C5912A}" type="slidenum">
              <a:rPr lang="en-US" smtClean="0"/>
              <a:t>‹#›</a:t>
            </a:fld>
            <a:endParaRPr lang="en-US"/>
          </a:p>
        </p:txBody>
      </p:sp>
    </p:spTree>
    <p:extLst>
      <p:ext uri="{BB962C8B-B14F-4D97-AF65-F5344CB8AC3E}">
        <p14:creationId xmlns:p14="http://schemas.microsoft.com/office/powerpoint/2010/main" val="1259164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188"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6CD8036-CED2-4069-8153-3D7FEC3AD182}" type="datetimeFigureOut">
              <a:rPr lang="en-US" smtClean="0"/>
              <a:t>7/17/2018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882E61-770A-4CBD-A024-4EB19958C72E}" type="slidenum">
              <a:rPr lang="en-US" smtClean="0"/>
              <a:t>‹#›</a:t>
            </a:fld>
            <a:endParaRPr lang="en-US"/>
          </a:p>
        </p:txBody>
      </p:sp>
    </p:spTree>
    <p:extLst>
      <p:ext uri="{BB962C8B-B14F-4D97-AF65-F5344CB8AC3E}">
        <p14:creationId xmlns:p14="http://schemas.microsoft.com/office/powerpoint/2010/main" val="21365117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6CD8036-CED2-4069-8153-3D7FEC3AD182}" type="datetimeFigureOut">
              <a:rPr lang="en-US" smtClean="0"/>
              <a:t>7/17/2018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82E61-770A-4CBD-A024-4EB19958C72E}" type="slidenum">
              <a:rPr lang="en-US" smtClean="0"/>
              <a:t>‹#›</a:t>
            </a:fld>
            <a:endParaRPr lang="en-US"/>
          </a:p>
        </p:txBody>
      </p:sp>
    </p:spTree>
    <p:extLst>
      <p:ext uri="{BB962C8B-B14F-4D97-AF65-F5344CB8AC3E}">
        <p14:creationId xmlns:p14="http://schemas.microsoft.com/office/powerpoint/2010/main" val="38054914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772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6CD8036-CED2-4069-8153-3D7FEC3AD182}" type="datetimeFigureOut">
              <a:rPr lang="en-US" smtClean="0"/>
              <a:t>7/17/2018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882E61-770A-4CBD-A024-4EB19958C72E}" type="slidenum">
              <a:rPr lang="en-US" smtClean="0"/>
              <a:t>‹#›</a:t>
            </a:fld>
            <a:endParaRPr lang="en-US"/>
          </a:p>
        </p:txBody>
      </p:sp>
    </p:spTree>
    <p:extLst>
      <p:ext uri="{BB962C8B-B14F-4D97-AF65-F5344CB8AC3E}">
        <p14:creationId xmlns:p14="http://schemas.microsoft.com/office/powerpoint/2010/main" val="3669379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CF3C389-3CD9-4145-8EB1-ED86A8D48DC6}" type="datetimeFigureOut">
              <a:rPr lang="en-US" smtClean="0"/>
              <a:t>7/17/2018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A35CDE-9C00-4EAD-BE75-EA4EF6C5912A}" type="slidenum">
              <a:rPr lang="en-US" smtClean="0"/>
              <a:t>‹#›</a:t>
            </a:fld>
            <a:endParaRPr lang="en-US"/>
          </a:p>
        </p:txBody>
      </p:sp>
    </p:spTree>
    <p:extLst>
      <p:ext uri="{BB962C8B-B14F-4D97-AF65-F5344CB8AC3E}">
        <p14:creationId xmlns:p14="http://schemas.microsoft.com/office/powerpoint/2010/main" val="1837687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CF3C389-3CD9-4145-8EB1-ED86A8D48DC6}" type="datetimeFigureOut">
              <a:rPr lang="en-US" smtClean="0"/>
              <a:t>7/17/2018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A35CDE-9C00-4EAD-BE75-EA4EF6C5912A}" type="slidenum">
              <a:rPr lang="en-US" smtClean="0"/>
              <a:t>‹#›</a:t>
            </a:fld>
            <a:endParaRPr lang="en-US"/>
          </a:p>
        </p:txBody>
      </p:sp>
    </p:spTree>
    <p:extLst>
      <p:ext uri="{BB962C8B-B14F-4D97-AF65-F5344CB8AC3E}">
        <p14:creationId xmlns:p14="http://schemas.microsoft.com/office/powerpoint/2010/main" val="639988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CF3C389-3CD9-4145-8EB1-ED86A8D48DC6}" type="datetimeFigureOut">
              <a:rPr lang="en-US" smtClean="0"/>
              <a:t>7/17/2018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A35CDE-9C00-4EAD-BE75-EA4EF6C5912A}" type="slidenum">
              <a:rPr lang="en-US" smtClean="0"/>
              <a:t>‹#›</a:t>
            </a:fld>
            <a:endParaRPr lang="en-US"/>
          </a:p>
        </p:txBody>
      </p:sp>
    </p:spTree>
    <p:extLst>
      <p:ext uri="{BB962C8B-B14F-4D97-AF65-F5344CB8AC3E}">
        <p14:creationId xmlns:p14="http://schemas.microsoft.com/office/powerpoint/2010/main" val="90302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CF3C389-3CD9-4145-8EB1-ED86A8D48DC6}" type="datetimeFigureOut">
              <a:rPr lang="en-US" smtClean="0"/>
              <a:t>7/17/2018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A35CDE-9C00-4EAD-BE75-EA4EF6C5912A}" type="slidenum">
              <a:rPr lang="en-US" smtClean="0"/>
              <a:t>‹#›</a:t>
            </a:fld>
            <a:endParaRPr lang="en-US"/>
          </a:p>
        </p:txBody>
      </p:sp>
    </p:spTree>
    <p:extLst>
      <p:ext uri="{BB962C8B-B14F-4D97-AF65-F5344CB8AC3E}">
        <p14:creationId xmlns:p14="http://schemas.microsoft.com/office/powerpoint/2010/main" val="17856690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F3C389-3CD9-4145-8EB1-ED86A8D48DC6}" type="datetimeFigureOut">
              <a:rPr lang="en-US" smtClean="0"/>
              <a:t>7/17/2018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A35CDE-9C00-4EAD-BE75-EA4EF6C5912A}" type="slidenum">
              <a:rPr lang="en-US" smtClean="0"/>
              <a:t>‹#›</a:t>
            </a:fld>
            <a:endParaRPr lang="en-US"/>
          </a:p>
        </p:txBody>
      </p:sp>
    </p:spTree>
    <p:extLst>
      <p:ext uri="{BB962C8B-B14F-4D97-AF65-F5344CB8AC3E}">
        <p14:creationId xmlns:p14="http://schemas.microsoft.com/office/powerpoint/2010/main" val="1925738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CF3C389-3CD9-4145-8EB1-ED86A8D48DC6}" type="datetimeFigureOut">
              <a:rPr lang="en-US" smtClean="0"/>
              <a:t>7/17/2018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A35CDE-9C00-4EAD-BE75-EA4EF6C5912A}" type="slidenum">
              <a:rPr lang="en-US" smtClean="0"/>
              <a:t>‹#›</a:t>
            </a:fld>
            <a:endParaRPr lang="en-US"/>
          </a:p>
        </p:txBody>
      </p:sp>
    </p:spTree>
    <p:extLst>
      <p:ext uri="{BB962C8B-B14F-4D97-AF65-F5344CB8AC3E}">
        <p14:creationId xmlns:p14="http://schemas.microsoft.com/office/powerpoint/2010/main" val="590640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CF3C389-3CD9-4145-8EB1-ED86A8D48DC6}" type="datetimeFigureOut">
              <a:rPr lang="en-US" smtClean="0"/>
              <a:t>7/17/2018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A35CDE-9C00-4EAD-BE75-EA4EF6C5912A}" type="slidenum">
              <a:rPr lang="en-US" smtClean="0"/>
              <a:t>‹#›</a:t>
            </a:fld>
            <a:endParaRPr lang="en-US"/>
          </a:p>
        </p:txBody>
      </p:sp>
    </p:spTree>
    <p:extLst>
      <p:ext uri="{BB962C8B-B14F-4D97-AF65-F5344CB8AC3E}">
        <p14:creationId xmlns:p14="http://schemas.microsoft.com/office/powerpoint/2010/main" val="37084172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F3C389-3CD9-4145-8EB1-ED86A8D48DC6}" type="datetimeFigureOut">
              <a:rPr lang="en-US" smtClean="0"/>
              <a:t>7/17/2018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A35CDE-9C00-4EAD-BE75-EA4EF6C5912A}" type="slidenum">
              <a:rPr lang="en-US" smtClean="0"/>
              <a:t>‹#›</a:t>
            </a:fld>
            <a:endParaRPr lang="en-US"/>
          </a:p>
        </p:txBody>
      </p:sp>
    </p:spTree>
    <p:extLst>
      <p:ext uri="{BB962C8B-B14F-4D97-AF65-F5344CB8AC3E}">
        <p14:creationId xmlns:p14="http://schemas.microsoft.com/office/powerpoint/2010/main" val="42294937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0"/>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CD8036-CED2-4069-8153-3D7FEC3AD182}" type="datetimeFigureOut">
              <a:rPr lang="en-US" smtClean="0"/>
              <a:t>7/17/2018</a:t>
            </a:fld>
            <a:endParaRPr lang="en-US"/>
          </a:p>
        </p:txBody>
      </p:sp>
      <p:sp>
        <p:nvSpPr>
          <p:cNvPr id="5" name="Footer Placeholder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882E61-770A-4CBD-A024-4EB19958C72E}" type="slidenum">
              <a:rPr lang="en-US" smtClean="0"/>
              <a:t>‹#›</a:t>
            </a:fld>
            <a:endParaRPr lang="en-US"/>
          </a:p>
        </p:txBody>
      </p:sp>
    </p:spTree>
    <p:extLst>
      <p:ext uri="{BB962C8B-B14F-4D97-AF65-F5344CB8AC3E}">
        <p14:creationId xmlns:p14="http://schemas.microsoft.com/office/powerpoint/2010/main" val="27889174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6lo@jabber.ietf.org" TargetMode="External"/><Relationship Id="rId2" Type="http://schemas.openxmlformats.org/officeDocument/2006/relationships/hyperlink" Target="https://datatracker.ietf.org/meeting/102/agenda/" TargetMode="External"/><Relationship Id="rId1" Type="http://schemas.openxmlformats.org/officeDocument/2006/relationships/slideLayout" Target="../slideLayouts/slideLayout1.xml"/><Relationship Id="rId5" Type="http://schemas.openxmlformats.org/officeDocument/2006/relationships/hyperlink" Target="http://etherpad.tools.ietf.org/p/notes-ietf-102-6lo" TargetMode="External"/><Relationship Id="rId4" Type="http://schemas.openxmlformats.org/officeDocument/2006/relationships/hyperlink" Target="http://www.meetecho.com/ietf102/6lo"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s://tools.ietf.org/html/draft-hou-6lo-plc" TargetMode="External"/><Relationship Id="rId3" Type="http://schemas.openxmlformats.org/officeDocument/2006/relationships/hyperlink" Target="https://tools.ietf.org/html/draft-ietf-6lo-rfc6775-update-21" TargetMode="External"/><Relationship Id="rId7" Type="http://schemas.openxmlformats.org/officeDocument/2006/relationships/hyperlink" Target="https://tools.ietf.org/html/draft-ietf-6lo-nfc-09"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tools.ietf.org/html/draft-ietf-6lo-blemesh-03" TargetMode="External"/><Relationship Id="rId5" Type="http://schemas.openxmlformats.org/officeDocument/2006/relationships/hyperlink" Target="https://tools.ietf.org/html/draft-ietf-6lo-backbone-router-06" TargetMode="External"/><Relationship Id="rId4" Type="http://schemas.openxmlformats.org/officeDocument/2006/relationships/hyperlink" Target="https://tools.ietf.org/html/draft-ietf-6lo-ap-nd-06"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tools.ietf.org/html/draft-thubert-6lo-forwarding-fragments" TargetMode="External"/><Relationship Id="rId2" Type="http://schemas.openxmlformats.org/officeDocument/2006/relationships/hyperlink" Target="http://tools.ietf.org/html/draft-watteyne-6lo-minimal-fragment" TargetMode="External"/><Relationship Id="rId1" Type="http://schemas.openxmlformats.org/officeDocument/2006/relationships/slideLayout" Target="../slideLayouts/slideLayout2.xml"/><Relationship Id="rId4" Type="http://schemas.openxmlformats.org/officeDocument/2006/relationships/hyperlink" Target="https://tools.ietf.org/html/draft-ayers-low-power-interop-00"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datatracker.ietf.org/doc/html/draft-ietf-6lo-deadline-time" TargetMode="External"/><Relationship Id="rId3" Type="http://schemas.openxmlformats.org/officeDocument/2006/relationships/hyperlink" Target="https://datatracker.ietf.org/doc/html/draft-ietf-6lo-backbone-router" TargetMode="External"/><Relationship Id="rId7" Type="http://schemas.openxmlformats.org/officeDocument/2006/relationships/hyperlink" Target="https://datatracker.ietf.org/doc/html/draft-ietf-6lo-use-cases" TargetMode="External"/><Relationship Id="rId2" Type="http://schemas.openxmlformats.org/officeDocument/2006/relationships/hyperlink" Target="https://datatracker.ietf.org/doc/html/draft-ietf-6lo-rfc6775-update" TargetMode="External"/><Relationship Id="rId1" Type="http://schemas.openxmlformats.org/officeDocument/2006/relationships/slideLayout" Target="../slideLayouts/slideLayout2.xml"/><Relationship Id="rId6" Type="http://schemas.openxmlformats.org/officeDocument/2006/relationships/hyperlink" Target="https://tools.ietf.org/html/draft-ietf-6lo-blemesh-02" TargetMode="External"/><Relationship Id="rId5" Type="http://schemas.openxmlformats.org/officeDocument/2006/relationships/hyperlink" Target="https://datatracker.ietf.org/doc/html/draft-ietf-6lo-nfc" TargetMode="External"/><Relationship Id="rId4" Type="http://schemas.openxmlformats.org/officeDocument/2006/relationships/hyperlink" Target="https://tools.ietf.org/html/draft-ietf-6lo-ap-nd"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43396" y="255069"/>
            <a:ext cx="9144000" cy="2387600"/>
          </a:xfrm>
        </p:spPr>
        <p:txBody>
          <a:bodyPr>
            <a:normAutofit/>
          </a:bodyPr>
          <a:lstStyle/>
          <a:p>
            <a:r>
              <a:rPr lang="en-US" sz="4800" b="1" dirty="0"/>
              <a:t>IPv6 over networks of resource-constrained nodes (6lo</a:t>
            </a:r>
            <a:r>
              <a:rPr lang="en-US" sz="4800" b="1" dirty="0" smtClean="0"/>
              <a:t>)</a:t>
            </a:r>
            <a:r>
              <a:rPr lang="en-US" sz="4800" b="1" dirty="0"/>
              <a:t/>
            </a:r>
            <a:br>
              <a:rPr lang="en-US" sz="4800" b="1" dirty="0"/>
            </a:br>
            <a:r>
              <a:rPr lang="en-US" sz="3600" b="1" dirty="0" smtClean="0"/>
              <a:t> IETF 102, Montreal, July 17, 2018</a:t>
            </a:r>
            <a:endParaRPr lang="en-US" sz="3600" b="1" dirty="0"/>
          </a:p>
        </p:txBody>
      </p:sp>
      <p:sp>
        <p:nvSpPr>
          <p:cNvPr id="3" name="Subtitle 2"/>
          <p:cNvSpPr>
            <a:spLocks noGrp="1"/>
          </p:cNvSpPr>
          <p:nvPr>
            <p:ph type="subTitle" idx="1"/>
          </p:nvPr>
        </p:nvSpPr>
        <p:spPr>
          <a:xfrm>
            <a:off x="290945" y="2895600"/>
            <a:ext cx="11526982" cy="3643745"/>
          </a:xfrm>
        </p:spPr>
        <p:txBody>
          <a:bodyPr>
            <a:normAutofit fontScale="70000" lnSpcReduction="20000"/>
          </a:bodyPr>
          <a:lstStyle/>
          <a:p>
            <a:r>
              <a:rPr lang="en-US" sz="3600" dirty="0"/>
              <a:t>Chairs: Samita Chakrabarti, Gabriel </a:t>
            </a:r>
            <a:r>
              <a:rPr lang="en-US" sz="3600" dirty="0" smtClean="0"/>
              <a:t>Montenegro</a:t>
            </a:r>
            <a:endParaRPr lang="en-US" sz="3600" dirty="0"/>
          </a:p>
          <a:p>
            <a:r>
              <a:rPr lang="en-US" sz="3300" dirty="0"/>
              <a:t>Responsible </a:t>
            </a:r>
            <a:r>
              <a:rPr lang="en-US" sz="3600" dirty="0"/>
              <a:t>AD: Suresh Krishnan</a:t>
            </a:r>
          </a:p>
          <a:p>
            <a:endParaRPr lang="en-US" sz="3300" dirty="0"/>
          </a:p>
          <a:p>
            <a:endParaRPr lang="fr-FR" dirty="0"/>
          </a:p>
          <a:p>
            <a:r>
              <a:rPr lang="en-US" sz="2900" dirty="0"/>
              <a:t>Minute takers: </a:t>
            </a:r>
            <a:r>
              <a:rPr lang="en-US" sz="2900" dirty="0" smtClean="0"/>
              <a:t>Ryan Hu, ?</a:t>
            </a:r>
            <a:endParaRPr lang="en-US" sz="2900" dirty="0"/>
          </a:p>
          <a:p>
            <a:r>
              <a:rPr lang="en-US" sz="2900" dirty="0"/>
              <a:t>Jabber Scribe: </a:t>
            </a:r>
            <a:r>
              <a:rPr lang="en-US" sz="2900" dirty="0" smtClean="0"/>
              <a:t>Rahul </a:t>
            </a:r>
            <a:r>
              <a:rPr lang="en-US" sz="2900" dirty="0" err="1" smtClean="0"/>
              <a:t>Jadav</a:t>
            </a:r>
            <a:endParaRPr lang="en-US" sz="2900" dirty="0"/>
          </a:p>
          <a:p>
            <a:endParaRPr lang="en-US" sz="2900" dirty="0"/>
          </a:p>
          <a:p>
            <a:pPr lvl="6" algn="l"/>
            <a:r>
              <a:rPr lang="en-US" sz="2900" dirty="0"/>
              <a:t>Online Agenda: </a:t>
            </a:r>
            <a:r>
              <a:rPr lang="en-US" sz="2900" dirty="0">
                <a:solidFill>
                  <a:schemeClr val="bg2">
                    <a:lumMod val="75000"/>
                  </a:schemeClr>
                </a:solidFill>
                <a:hlinkClick r:id="rId2"/>
              </a:rPr>
              <a:t>https://</a:t>
            </a:r>
            <a:r>
              <a:rPr lang="en-US" sz="2900" dirty="0" smtClean="0">
                <a:solidFill>
                  <a:schemeClr val="bg2">
                    <a:lumMod val="75000"/>
                  </a:schemeClr>
                </a:solidFill>
                <a:hlinkClick r:id="rId2"/>
              </a:rPr>
              <a:t>datatracker.ietf.org/meeting/102/agenda</a:t>
            </a:r>
            <a:r>
              <a:rPr lang="en-US" sz="2900" dirty="0">
                <a:solidFill>
                  <a:schemeClr val="bg2">
                    <a:lumMod val="75000"/>
                  </a:schemeClr>
                </a:solidFill>
                <a:hlinkClick r:id="rId2"/>
              </a:rPr>
              <a:t>/</a:t>
            </a:r>
            <a:endParaRPr lang="en-US" sz="2900" dirty="0">
              <a:solidFill>
                <a:schemeClr val="bg2">
                  <a:lumMod val="75000"/>
                </a:schemeClr>
              </a:solidFill>
            </a:endParaRPr>
          </a:p>
          <a:p>
            <a:pPr lvl="6" algn="l"/>
            <a:r>
              <a:rPr lang="en-US" sz="2900" dirty="0"/>
              <a:t>Jabber Room: </a:t>
            </a:r>
            <a:r>
              <a:rPr lang="en-US" sz="2900" dirty="0">
                <a:hlinkClick r:id="rId3"/>
              </a:rPr>
              <a:t>6lo@jabber.ietf.org</a:t>
            </a:r>
            <a:endParaRPr lang="en-US" sz="2900" dirty="0"/>
          </a:p>
          <a:p>
            <a:pPr lvl="6" algn="l"/>
            <a:r>
              <a:rPr lang="en-US" sz="2900" dirty="0"/>
              <a:t>Meetecho: </a:t>
            </a:r>
            <a:r>
              <a:rPr lang="en-US" sz="2900" dirty="0">
                <a:hlinkClick r:id="rId4"/>
              </a:rPr>
              <a:t>http://</a:t>
            </a:r>
            <a:r>
              <a:rPr lang="en-US" sz="2900" dirty="0" smtClean="0">
                <a:hlinkClick r:id="rId4"/>
              </a:rPr>
              <a:t>www.meetecho.com/ietf102/6lo</a:t>
            </a:r>
            <a:endParaRPr lang="en-US" sz="2900" dirty="0"/>
          </a:p>
          <a:p>
            <a:pPr lvl="6" algn="l"/>
            <a:r>
              <a:rPr lang="en-US" sz="2900" dirty="0" err="1"/>
              <a:t>Etherpad</a:t>
            </a:r>
            <a:r>
              <a:rPr lang="en-US" sz="2900" dirty="0">
                <a:solidFill>
                  <a:schemeClr val="tx2">
                    <a:lumMod val="75000"/>
                  </a:schemeClr>
                </a:solidFill>
              </a:rPr>
              <a:t>: </a:t>
            </a:r>
            <a:r>
              <a:rPr lang="en-US" sz="2900" dirty="0">
                <a:solidFill>
                  <a:schemeClr val="tx2">
                    <a:lumMod val="75000"/>
                  </a:schemeClr>
                </a:solidFill>
                <a:hlinkClick r:id="rId5"/>
              </a:rPr>
              <a:t>http://</a:t>
            </a:r>
            <a:r>
              <a:rPr lang="en-US" sz="2900" dirty="0" smtClean="0">
                <a:solidFill>
                  <a:schemeClr val="tx2">
                    <a:lumMod val="75000"/>
                  </a:schemeClr>
                </a:solidFill>
                <a:hlinkClick r:id="rId5"/>
              </a:rPr>
              <a:t>etherpad.tools.ietf.org/p/notes-ietf-102-6lo</a:t>
            </a:r>
            <a:endParaRPr lang="en-US" sz="2900" dirty="0" smtClean="0">
              <a:solidFill>
                <a:schemeClr val="tx2">
                  <a:lumMod val="75000"/>
                </a:schemeClr>
              </a:solidFill>
            </a:endParaRPr>
          </a:p>
          <a:p>
            <a:pPr lvl="6" algn="l"/>
            <a:endParaRPr lang="en-US" sz="2900" dirty="0"/>
          </a:p>
        </p:txBody>
      </p:sp>
    </p:spTree>
    <p:extLst>
      <p:ext uri="{BB962C8B-B14F-4D97-AF65-F5344CB8AC3E}">
        <p14:creationId xmlns:p14="http://schemas.microsoft.com/office/powerpoint/2010/main" val="381399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Note Well</a:t>
            </a:r>
          </a:p>
        </p:txBody>
      </p:sp>
      <p:sp>
        <p:nvSpPr>
          <p:cNvPr id="3" name="Content Placeholder 2"/>
          <p:cNvSpPr>
            <a:spLocks noGrp="1"/>
          </p:cNvSpPr>
          <p:nvPr>
            <p:ph idx="1"/>
          </p:nvPr>
        </p:nvSpPr>
        <p:spPr>
          <a:xfrm>
            <a:off x="838200" y="1352811"/>
            <a:ext cx="10515600" cy="4935255"/>
          </a:xfrm>
        </p:spPr>
        <p:txBody>
          <a:bodyPr>
            <a:normAutofit fontScale="55000" lnSpcReduction="20000"/>
          </a:bodyPr>
          <a:lstStyle/>
          <a:p>
            <a:pPr marL="0" indent="0">
              <a:buNone/>
            </a:pPr>
            <a:r>
              <a:rPr lang="en-US" dirty="0"/>
              <a:t>Any submission to the IETF intended by the Contributor for publication as all or part of an IETF Internet-Draft or RFC and any statement made within the context of an IETF activity is considered an "IETF Contribution". Such statements include oral statements in IETF sessions, as well as written and electronic communications made at any time or place, which are addressed to:</a:t>
            </a:r>
          </a:p>
          <a:p>
            <a:pPr marL="0" indent="0">
              <a:buNone/>
            </a:pPr>
            <a:r>
              <a:rPr lang="en-US" dirty="0"/>
              <a:t>•The IETF plenary session</a:t>
            </a:r>
          </a:p>
          <a:p>
            <a:pPr marL="0" indent="0">
              <a:buNone/>
            </a:pPr>
            <a:r>
              <a:rPr lang="en-US" dirty="0"/>
              <a:t>•The IESG, or any member thereof on behalf of the IESG</a:t>
            </a:r>
          </a:p>
          <a:p>
            <a:pPr marL="0" indent="0">
              <a:buNone/>
            </a:pPr>
            <a:r>
              <a:rPr lang="en-US" dirty="0"/>
              <a:t>•Any IETF mailing list, including the IETF list itself, any working group or design team list, or any other list functioning under IETF auspices</a:t>
            </a:r>
          </a:p>
          <a:p>
            <a:pPr marL="0" indent="0">
              <a:buNone/>
            </a:pPr>
            <a:r>
              <a:rPr lang="en-US" dirty="0"/>
              <a:t>•Any IETF working group or portion thereof</a:t>
            </a:r>
          </a:p>
          <a:p>
            <a:pPr marL="0" indent="0">
              <a:buNone/>
            </a:pPr>
            <a:r>
              <a:rPr lang="en-US" dirty="0"/>
              <a:t>•Any Birds of a Feather (BOF) session</a:t>
            </a:r>
          </a:p>
          <a:p>
            <a:pPr marL="0" indent="0">
              <a:buNone/>
            </a:pPr>
            <a:r>
              <a:rPr lang="en-US" dirty="0"/>
              <a:t>•The IAB or any member thereof on behalf of the IAB</a:t>
            </a:r>
          </a:p>
          <a:p>
            <a:pPr marL="0" indent="0">
              <a:buNone/>
            </a:pPr>
            <a:r>
              <a:rPr lang="en-US" dirty="0"/>
              <a:t>•The RFC Editor or the Internet-Drafts function</a:t>
            </a:r>
          </a:p>
          <a:p>
            <a:pPr marL="0" indent="0">
              <a:buNone/>
            </a:pPr>
            <a:r>
              <a:rPr lang="en-US" dirty="0"/>
              <a:t>All IETF Contributions are subject to the rules of RFC 5378 and RFC 3979 (updated by RFC 4879).</a:t>
            </a:r>
          </a:p>
          <a:p>
            <a:pPr marL="0" indent="0">
              <a:buNone/>
            </a:pPr>
            <a:r>
              <a:rPr lang="en-US" dirty="0"/>
              <a:t>Statements made outside of an IETF session, mailing list or other function, that are clearly not intended to be input to an IETF activity, group or function, are not IETF Contributions in the context of this notice. Please consult RFC 5378 and RFC 3979 for details.</a:t>
            </a:r>
          </a:p>
          <a:p>
            <a:pPr marL="0" indent="0">
              <a:buNone/>
            </a:pPr>
            <a:r>
              <a:rPr lang="en-US" dirty="0"/>
              <a:t>A participant in any IETF activity is deemed to accept all IETF rules of process, as documented in Best Current Practices RFCs and IESG Statements.</a:t>
            </a:r>
          </a:p>
          <a:p>
            <a:pPr marL="0" indent="0">
              <a:buNone/>
            </a:pPr>
            <a:r>
              <a:rPr lang="en-US" dirty="0"/>
              <a:t>A participant in any IETF activity acknowledges that written, audio and video records of meetings may be made and may be available to the public.</a:t>
            </a:r>
          </a:p>
        </p:txBody>
      </p:sp>
    </p:spTree>
    <p:extLst>
      <p:ext uri="{BB962C8B-B14F-4D97-AF65-F5344CB8AC3E}">
        <p14:creationId xmlns:p14="http://schemas.microsoft.com/office/powerpoint/2010/main" val="35420721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944880"/>
          </a:xfrm>
        </p:spPr>
        <p:txBody>
          <a:bodyPr>
            <a:normAutofit/>
          </a:bodyPr>
          <a:lstStyle/>
          <a:p>
            <a:r>
              <a:rPr lang="en-US" sz="4000" dirty="0"/>
              <a:t>Agenda:</a:t>
            </a:r>
            <a:r>
              <a:rPr lang="en-US" dirty="0"/>
              <a:t> </a:t>
            </a:r>
            <a:r>
              <a:rPr lang="en-US" sz="2700" dirty="0"/>
              <a:t>https://</a:t>
            </a:r>
            <a:r>
              <a:rPr lang="en-US" sz="2700" dirty="0" smtClean="0"/>
              <a:t>datatracker.ietf.org/meeting/102/agenda/6lo/</a:t>
            </a:r>
            <a:endParaRPr lang="en-US" sz="2700" dirty="0"/>
          </a:p>
        </p:txBody>
      </p:sp>
      <p:sp>
        <p:nvSpPr>
          <p:cNvPr id="3" name="Content Placeholder 2"/>
          <p:cNvSpPr>
            <a:spLocks noGrp="1"/>
          </p:cNvSpPr>
          <p:nvPr>
            <p:ph idx="1"/>
          </p:nvPr>
        </p:nvSpPr>
        <p:spPr>
          <a:xfrm>
            <a:off x="793143" y="801666"/>
            <a:ext cx="10515600" cy="5730993"/>
          </a:xfrm>
        </p:spPr>
        <p:txBody>
          <a:bodyPr>
            <a:noAutofit/>
          </a:bodyPr>
          <a:lstStyle/>
          <a:p>
            <a:pPr marL="0" indent="0">
              <a:spcBef>
                <a:spcPts val="600"/>
              </a:spcBef>
              <a:buNone/>
            </a:pPr>
            <a:r>
              <a:rPr lang="en-US" sz="1800" b="1" dirty="0" smtClean="0"/>
              <a:t>  </a:t>
            </a:r>
            <a:endParaRPr lang="en-US" sz="1800" b="1" dirty="0"/>
          </a:p>
          <a:p>
            <a:pPr marL="0" indent="0">
              <a:spcBef>
                <a:spcPts val="600"/>
              </a:spcBef>
              <a:buNone/>
            </a:pPr>
            <a:r>
              <a:rPr lang="en-US" sz="1800" b="1" dirty="0" smtClean="0"/>
              <a:t> </a:t>
            </a:r>
            <a:r>
              <a:rPr lang="en-US" sz="1800" b="1" dirty="0"/>
              <a:t>Introduction and  draft status                                           Montenegro/Chakrabarti </a:t>
            </a:r>
            <a:r>
              <a:rPr lang="en-US" sz="1800" dirty="0"/>
              <a:t>                 </a:t>
            </a:r>
            <a:r>
              <a:rPr lang="en-US" sz="1800" dirty="0" smtClean="0"/>
              <a:t>   10 </a:t>
            </a:r>
            <a:r>
              <a:rPr lang="en-US" sz="1800" dirty="0"/>
              <a:t>min</a:t>
            </a:r>
          </a:p>
          <a:p>
            <a:pPr marL="0" indent="0">
              <a:spcBef>
                <a:spcPts val="600"/>
              </a:spcBef>
              <a:buNone/>
            </a:pPr>
            <a:r>
              <a:rPr lang="en-US" sz="1800" dirty="0"/>
              <a:t>  Agenda bashing; blue sheets; scribe; Jabber scribe</a:t>
            </a:r>
          </a:p>
          <a:p>
            <a:pPr marL="0" indent="0">
              <a:spcBef>
                <a:spcPts val="600"/>
              </a:spcBef>
              <a:buNone/>
            </a:pPr>
            <a:r>
              <a:rPr lang="en-US" sz="1800" dirty="0"/>
              <a:t> </a:t>
            </a:r>
            <a:r>
              <a:rPr lang="en-US" sz="1800" b="1" dirty="0"/>
              <a:t> An Update to 6LoWPAN ND </a:t>
            </a:r>
            <a:r>
              <a:rPr lang="en-US" sz="1800" b="1" dirty="0" smtClean="0"/>
              <a:t> IESG Review                                      Pascal </a:t>
            </a:r>
            <a:r>
              <a:rPr lang="en-US" sz="1800" b="1" dirty="0"/>
              <a:t>Thubert</a:t>
            </a:r>
            <a:r>
              <a:rPr lang="en-US" sz="1800" dirty="0"/>
              <a:t>                      </a:t>
            </a:r>
            <a:r>
              <a:rPr lang="en-US" sz="1800" dirty="0" smtClean="0"/>
              <a:t> 15 </a:t>
            </a:r>
            <a:r>
              <a:rPr lang="en-US" sz="1800" dirty="0"/>
              <a:t>min</a:t>
            </a:r>
          </a:p>
          <a:p>
            <a:pPr marL="0" indent="0">
              <a:spcBef>
                <a:spcPts val="600"/>
              </a:spcBef>
              <a:buNone/>
            </a:pPr>
            <a:r>
              <a:rPr lang="en-US" sz="1800" dirty="0"/>
              <a:t>    </a:t>
            </a:r>
            <a:r>
              <a:rPr lang="en-US" sz="1800" dirty="0">
                <a:hlinkClick r:id="rId3"/>
              </a:rPr>
              <a:t>https://</a:t>
            </a:r>
            <a:r>
              <a:rPr lang="en-US" sz="1800" dirty="0" smtClean="0">
                <a:hlinkClick r:id="rId3"/>
              </a:rPr>
              <a:t>tools.ietf.org/html/draft-ietf-6lo-rfc6775-update-21</a:t>
            </a:r>
            <a:endParaRPr lang="en-US" sz="1800" dirty="0" smtClean="0"/>
          </a:p>
          <a:p>
            <a:pPr marL="0" indent="0">
              <a:spcBef>
                <a:spcPts val="600"/>
              </a:spcBef>
              <a:buNone/>
            </a:pPr>
            <a:r>
              <a:rPr lang="en-US" sz="1800" dirty="0" smtClean="0"/>
              <a:t> </a:t>
            </a:r>
            <a:r>
              <a:rPr lang="en-US" sz="1800" b="1" dirty="0" smtClean="0"/>
              <a:t>Discuss updates on RUID size etc.</a:t>
            </a:r>
            <a:endParaRPr lang="en-US" sz="1800" b="1" dirty="0"/>
          </a:p>
          <a:p>
            <a:pPr marL="0" indent="0">
              <a:spcBef>
                <a:spcPts val="600"/>
              </a:spcBef>
              <a:buNone/>
            </a:pPr>
            <a:r>
              <a:rPr lang="en-US" sz="1800" dirty="0"/>
              <a:t>    </a:t>
            </a:r>
            <a:r>
              <a:rPr lang="en-US" sz="1800" dirty="0">
                <a:hlinkClick r:id="rId4"/>
              </a:rPr>
              <a:t>https://</a:t>
            </a:r>
            <a:r>
              <a:rPr lang="en-US" sz="1800" dirty="0" smtClean="0">
                <a:hlinkClick r:id="rId4"/>
              </a:rPr>
              <a:t>tools.ietf.org/html/draft-ietf-6lo-ap-nd-06</a:t>
            </a:r>
            <a:r>
              <a:rPr lang="en-US" sz="1800" dirty="0"/>
              <a:t> </a:t>
            </a:r>
            <a:r>
              <a:rPr lang="en-US" sz="1800" dirty="0" smtClean="0"/>
              <a:t>                     </a:t>
            </a:r>
            <a:r>
              <a:rPr lang="en-US" sz="1800" b="1" dirty="0" smtClean="0"/>
              <a:t>Pascal Thubert                      </a:t>
            </a:r>
            <a:r>
              <a:rPr lang="en-US" sz="1800" dirty="0" smtClean="0"/>
              <a:t>10 min</a:t>
            </a:r>
          </a:p>
          <a:p>
            <a:pPr marL="0" indent="0">
              <a:spcBef>
                <a:spcPts val="600"/>
              </a:spcBef>
              <a:buNone/>
            </a:pPr>
            <a:r>
              <a:rPr lang="en-US" sz="1800" b="1" dirty="0" smtClean="0"/>
              <a:t> WGLC Prep update  </a:t>
            </a:r>
            <a:r>
              <a:rPr lang="en-US" sz="1800" dirty="0" smtClean="0"/>
              <a:t>                                                                             </a:t>
            </a:r>
            <a:r>
              <a:rPr lang="en-US" sz="1800" b="1" dirty="0" smtClean="0"/>
              <a:t>Pascal Thubert                      </a:t>
            </a:r>
            <a:r>
              <a:rPr lang="en-US" sz="1800" dirty="0" smtClean="0"/>
              <a:t>05 min</a:t>
            </a:r>
          </a:p>
          <a:p>
            <a:pPr marL="0" indent="0">
              <a:spcBef>
                <a:spcPts val="600"/>
              </a:spcBef>
              <a:buNone/>
            </a:pPr>
            <a:r>
              <a:rPr lang="en-US" sz="1800" dirty="0" smtClean="0"/>
              <a:t>    </a:t>
            </a:r>
            <a:r>
              <a:rPr lang="en-US" sz="1800" dirty="0">
                <a:hlinkClick r:id="rId5"/>
              </a:rPr>
              <a:t>https://</a:t>
            </a:r>
            <a:r>
              <a:rPr lang="en-US" sz="1800" dirty="0" smtClean="0">
                <a:hlinkClick r:id="rId5"/>
              </a:rPr>
              <a:t>tools.ietf.org/html/draft-ietf-6lo-backbone-router-06</a:t>
            </a:r>
            <a:endParaRPr lang="en-US" sz="1800" dirty="0" smtClean="0"/>
          </a:p>
          <a:p>
            <a:pPr marL="0" indent="0">
              <a:spcBef>
                <a:spcPts val="600"/>
              </a:spcBef>
              <a:buNone/>
            </a:pPr>
            <a:r>
              <a:rPr lang="en-US" sz="1800" b="1" dirty="0" smtClean="0"/>
              <a:t> Update on BLE Mesh</a:t>
            </a:r>
          </a:p>
          <a:p>
            <a:pPr marL="0" indent="0">
              <a:spcBef>
                <a:spcPts val="600"/>
              </a:spcBef>
              <a:buNone/>
            </a:pPr>
            <a:r>
              <a:rPr lang="en-US" sz="1800" dirty="0"/>
              <a:t>   </a:t>
            </a:r>
            <a:r>
              <a:rPr lang="en-US" sz="1800" dirty="0">
                <a:hlinkClick r:id="rId6"/>
              </a:rPr>
              <a:t>https://</a:t>
            </a:r>
            <a:r>
              <a:rPr lang="en-US" sz="1800" dirty="0" smtClean="0">
                <a:hlinkClick r:id="rId6"/>
              </a:rPr>
              <a:t>tools.ietf.org/html/draft-ietf-6lo-blemesh-03</a:t>
            </a:r>
            <a:r>
              <a:rPr lang="en-US" sz="1800" dirty="0" smtClean="0"/>
              <a:t>                  </a:t>
            </a:r>
            <a:r>
              <a:rPr lang="en-US" sz="1800" b="1" dirty="0" smtClean="0"/>
              <a:t>Carles Gomez	</a:t>
            </a:r>
            <a:r>
              <a:rPr lang="en-US" sz="1800" dirty="0" smtClean="0"/>
              <a:t>	      10 min</a:t>
            </a:r>
          </a:p>
          <a:p>
            <a:pPr marL="0" indent="0">
              <a:spcBef>
                <a:spcPts val="600"/>
              </a:spcBef>
              <a:buNone/>
            </a:pPr>
            <a:r>
              <a:rPr lang="en-US" sz="1800" b="1" dirty="0" smtClean="0"/>
              <a:t>6lo </a:t>
            </a:r>
            <a:r>
              <a:rPr lang="en-US" sz="1800" b="1" dirty="0"/>
              <a:t>Applicability and Use Cases                                                         </a:t>
            </a:r>
            <a:r>
              <a:rPr lang="en-US" sz="1800" b="1" dirty="0" smtClean="0"/>
              <a:t> </a:t>
            </a:r>
            <a:r>
              <a:rPr lang="en-US" sz="1800" b="1" dirty="0"/>
              <a:t>Yong-Geun Hong</a:t>
            </a:r>
            <a:r>
              <a:rPr lang="en-US" sz="1800" dirty="0"/>
              <a:t>	</a:t>
            </a:r>
            <a:r>
              <a:rPr lang="en-US" sz="1800"/>
              <a:t>     </a:t>
            </a:r>
            <a:r>
              <a:rPr lang="en-US" sz="1800" smtClean="0"/>
              <a:t>   </a:t>
            </a:r>
            <a:r>
              <a:rPr lang="en-US" sz="1800" smtClean="0"/>
              <a:t>05 </a:t>
            </a:r>
            <a:r>
              <a:rPr lang="en-US" sz="1800" dirty="0"/>
              <a:t>min</a:t>
            </a:r>
          </a:p>
          <a:p>
            <a:pPr marL="0" indent="0">
              <a:spcBef>
                <a:spcPts val="600"/>
              </a:spcBef>
              <a:buNone/>
            </a:pPr>
            <a:r>
              <a:rPr lang="en-US" sz="1800" dirty="0"/>
              <a:t>    https://</a:t>
            </a:r>
            <a:r>
              <a:rPr lang="en-US" sz="1800" dirty="0" smtClean="0"/>
              <a:t>tools.ietf.org/html/draft-ietf-6lo-use-cases-05</a:t>
            </a:r>
            <a:endParaRPr lang="en-US" sz="1800" dirty="0" smtClean="0"/>
          </a:p>
          <a:p>
            <a:pPr marL="0" indent="0">
              <a:spcBef>
                <a:spcPts val="600"/>
              </a:spcBef>
              <a:buNone/>
            </a:pPr>
            <a:r>
              <a:rPr lang="en-US" sz="1800" dirty="0" smtClean="0"/>
              <a:t> </a:t>
            </a:r>
            <a:r>
              <a:rPr lang="en-US" sz="1800" b="1" dirty="0" smtClean="0"/>
              <a:t>WGLC Status Update                                                                            </a:t>
            </a:r>
            <a:r>
              <a:rPr lang="en-US" sz="1800" b="1" dirty="0" err="1" smtClean="0"/>
              <a:t>Younghwan</a:t>
            </a:r>
            <a:r>
              <a:rPr lang="en-US" sz="1800" b="1" dirty="0" smtClean="0"/>
              <a:t> </a:t>
            </a:r>
            <a:r>
              <a:rPr lang="en-US" sz="1800" b="1" dirty="0"/>
              <a:t>Choi </a:t>
            </a:r>
            <a:r>
              <a:rPr lang="en-US" sz="1800" dirty="0"/>
              <a:t>               </a:t>
            </a:r>
            <a:r>
              <a:rPr lang="en-US" sz="1800" dirty="0" smtClean="0"/>
              <a:t>  10 </a:t>
            </a:r>
            <a:r>
              <a:rPr lang="en-US" sz="1800" dirty="0"/>
              <a:t>min</a:t>
            </a:r>
          </a:p>
          <a:p>
            <a:pPr marL="0" indent="0">
              <a:spcBef>
                <a:spcPts val="600"/>
              </a:spcBef>
              <a:buNone/>
            </a:pPr>
            <a:r>
              <a:rPr lang="en-US" sz="1800" dirty="0"/>
              <a:t>    </a:t>
            </a:r>
            <a:r>
              <a:rPr lang="en-US" sz="1800" dirty="0">
                <a:hlinkClick r:id="rId7"/>
              </a:rPr>
              <a:t>https://</a:t>
            </a:r>
            <a:r>
              <a:rPr lang="en-US" sz="1800" dirty="0" smtClean="0">
                <a:hlinkClick r:id="rId7"/>
              </a:rPr>
              <a:t>tools.ietf.org/html/draft-ietf-6lo-nfc-09</a:t>
            </a:r>
            <a:endParaRPr lang="en-US" sz="1800" dirty="0" smtClean="0"/>
          </a:p>
          <a:p>
            <a:pPr marL="0" indent="0">
              <a:spcBef>
                <a:spcPts val="600"/>
              </a:spcBef>
              <a:buNone/>
            </a:pPr>
            <a:r>
              <a:rPr lang="en-US" sz="1800" dirty="0"/>
              <a:t> </a:t>
            </a:r>
            <a:r>
              <a:rPr lang="en-US" sz="1800" b="1" dirty="0" smtClean="0"/>
              <a:t>Update on IPv6 over PLC Networks                                                   Bing Liu                                 </a:t>
            </a:r>
            <a:r>
              <a:rPr lang="en-US" sz="1800" dirty="0" smtClean="0"/>
              <a:t>10 min</a:t>
            </a:r>
            <a:endParaRPr lang="en-US" sz="1800" dirty="0"/>
          </a:p>
          <a:p>
            <a:pPr marL="0" indent="0">
              <a:spcBef>
                <a:spcPts val="600"/>
              </a:spcBef>
              <a:buNone/>
            </a:pPr>
            <a:r>
              <a:rPr lang="en-US" sz="1800" dirty="0"/>
              <a:t> </a:t>
            </a:r>
            <a:r>
              <a:rPr lang="en-US" sz="1800" dirty="0" smtClean="0"/>
              <a:t>   </a:t>
            </a:r>
            <a:r>
              <a:rPr lang="en-US" sz="1800" dirty="0" smtClean="0">
                <a:hlinkClick r:id="rId8"/>
              </a:rPr>
              <a:t>https</a:t>
            </a:r>
            <a:r>
              <a:rPr lang="en-US" sz="1800" dirty="0">
                <a:hlinkClick r:id="rId8"/>
              </a:rPr>
              <a:t>://</a:t>
            </a:r>
            <a:r>
              <a:rPr lang="en-US" sz="1800" dirty="0" smtClean="0">
                <a:hlinkClick r:id="rId8"/>
              </a:rPr>
              <a:t>tools.ietf.org/html/draft-hou-6lo-plc</a:t>
            </a:r>
            <a:endParaRPr lang="en-US" sz="1800" dirty="0" smtClean="0"/>
          </a:p>
          <a:p>
            <a:pPr marL="0" indent="0">
              <a:spcBef>
                <a:spcPts val="600"/>
              </a:spcBef>
              <a:buNone/>
            </a:pPr>
            <a:endParaRPr lang="en-US" sz="1800" dirty="0" smtClean="0"/>
          </a:p>
          <a:p>
            <a:pPr marL="0" indent="0">
              <a:spcBef>
                <a:spcPts val="600"/>
              </a:spcBef>
              <a:buNone/>
            </a:pPr>
            <a:r>
              <a:rPr lang="en-US" sz="1800" dirty="0"/>
              <a:t> </a:t>
            </a:r>
            <a:endParaRPr lang="en-US" sz="1800" b="1" dirty="0"/>
          </a:p>
        </p:txBody>
      </p:sp>
    </p:spTree>
    <p:extLst>
      <p:ext uri="{BB962C8B-B14F-4D97-AF65-F5344CB8AC3E}">
        <p14:creationId xmlns:p14="http://schemas.microsoft.com/office/powerpoint/2010/main" val="23514481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944880"/>
          </a:xfrm>
        </p:spPr>
        <p:txBody>
          <a:bodyPr>
            <a:normAutofit/>
          </a:bodyPr>
          <a:lstStyle/>
          <a:p>
            <a:r>
              <a:rPr lang="en-US" sz="4000" dirty="0" smtClean="0"/>
              <a:t>Agenda (</a:t>
            </a:r>
            <a:r>
              <a:rPr lang="en-US" sz="4000" dirty="0" err="1" smtClean="0"/>
              <a:t>cont</a:t>
            </a:r>
            <a:r>
              <a:rPr lang="en-US" sz="4000" dirty="0" smtClean="0"/>
              <a:t>): </a:t>
            </a:r>
            <a:r>
              <a:rPr lang="en-US" sz="2200" dirty="0"/>
              <a:t>https://</a:t>
            </a:r>
            <a:r>
              <a:rPr lang="en-US" sz="2200" dirty="0" smtClean="0"/>
              <a:t>datatracker.ietf.org/meeting/102/agenda/6lo</a:t>
            </a:r>
            <a:r>
              <a:rPr lang="en-US" sz="2200" dirty="0"/>
              <a:t>/</a:t>
            </a:r>
          </a:p>
        </p:txBody>
      </p:sp>
      <p:sp>
        <p:nvSpPr>
          <p:cNvPr id="3" name="Content Placeholder 2"/>
          <p:cNvSpPr>
            <a:spLocks noGrp="1"/>
          </p:cNvSpPr>
          <p:nvPr>
            <p:ph idx="1"/>
          </p:nvPr>
        </p:nvSpPr>
        <p:spPr>
          <a:xfrm>
            <a:off x="793143" y="801666"/>
            <a:ext cx="10515600" cy="5730993"/>
          </a:xfrm>
        </p:spPr>
        <p:txBody>
          <a:bodyPr>
            <a:noAutofit/>
          </a:bodyPr>
          <a:lstStyle/>
          <a:p>
            <a:pPr marL="0" indent="0">
              <a:spcBef>
                <a:spcPts val="600"/>
              </a:spcBef>
              <a:buNone/>
            </a:pPr>
            <a:endParaRPr lang="en-US" sz="2400" b="1" dirty="0" smtClean="0"/>
          </a:p>
          <a:p>
            <a:pPr marL="0" indent="0">
              <a:spcBef>
                <a:spcPts val="600"/>
              </a:spcBef>
              <a:buNone/>
            </a:pPr>
            <a:r>
              <a:rPr lang="en-US" sz="1800" b="1" dirty="0"/>
              <a:t> </a:t>
            </a:r>
            <a:r>
              <a:rPr lang="en-US" sz="1800" b="1" dirty="0" smtClean="0"/>
              <a:t>   6lo Fragmentation/Recovery work progress			                                                 </a:t>
            </a:r>
            <a:r>
              <a:rPr lang="en-US" sz="1800" dirty="0" smtClean="0"/>
              <a:t>15 min</a:t>
            </a:r>
          </a:p>
          <a:p>
            <a:pPr marL="0" indent="0">
              <a:spcBef>
                <a:spcPts val="600"/>
              </a:spcBef>
              <a:buNone/>
            </a:pPr>
            <a:r>
              <a:rPr lang="en-US" sz="1800" dirty="0"/>
              <a:t>    </a:t>
            </a:r>
            <a:r>
              <a:rPr lang="en-US" sz="1800" dirty="0">
                <a:hlinkClick r:id="rId2"/>
              </a:rPr>
              <a:t>http://</a:t>
            </a:r>
            <a:r>
              <a:rPr lang="en-US" sz="1800" dirty="0" smtClean="0">
                <a:hlinkClick r:id="rId2"/>
              </a:rPr>
              <a:t>tools.ietf.org/html/draft-watteyne-6lo-minimal-fragment</a:t>
            </a:r>
            <a:r>
              <a:rPr lang="en-US" sz="1800" dirty="0"/>
              <a:t> </a:t>
            </a:r>
            <a:r>
              <a:rPr lang="en-US" sz="1800" dirty="0" smtClean="0"/>
              <a:t>             Thomas </a:t>
            </a:r>
            <a:r>
              <a:rPr lang="en-US" sz="1800" dirty="0" err="1" smtClean="0"/>
              <a:t>Wattenye</a:t>
            </a:r>
            <a:r>
              <a:rPr lang="en-US" sz="1800" dirty="0" smtClean="0"/>
              <a:t>                   </a:t>
            </a:r>
          </a:p>
          <a:p>
            <a:pPr marL="0" indent="0">
              <a:spcBef>
                <a:spcPts val="600"/>
              </a:spcBef>
              <a:buNone/>
            </a:pPr>
            <a:r>
              <a:rPr lang="en-US" sz="1800" b="1" dirty="0" smtClean="0"/>
              <a:t>  </a:t>
            </a:r>
            <a:r>
              <a:rPr lang="en-US" sz="1800" dirty="0" smtClean="0"/>
              <a:t>  </a:t>
            </a:r>
            <a:r>
              <a:rPr lang="en-US" sz="1800" dirty="0">
                <a:hlinkClick r:id="rId3"/>
              </a:rPr>
              <a:t>https://</a:t>
            </a:r>
            <a:r>
              <a:rPr lang="en-US" sz="1800" dirty="0" smtClean="0">
                <a:hlinkClick r:id="rId3"/>
              </a:rPr>
              <a:t>tools.ietf.org/html/draft-thubert-6lo-forwarding-fragments</a:t>
            </a:r>
            <a:r>
              <a:rPr lang="en-US" sz="1800" dirty="0" smtClean="0"/>
              <a:t>         Pascal Thubert                       </a:t>
            </a:r>
            <a:endParaRPr lang="en-US" sz="1800" dirty="0"/>
          </a:p>
          <a:p>
            <a:pPr marL="0" indent="0">
              <a:spcBef>
                <a:spcPts val="600"/>
              </a:spcBef>
              <a:buNone/>
            </a:pPr>
            <a:r>
              <a:rPr lang="en-US" sz="1800" dirty="0"/>
              <a:t>   </a:t>
            </a:r>
          </a:p>
          <a:p>
            <a:pPr marL="0" indent="0">
              <a:spcBef>
                <a:spcPts val="600"/>
              </a:spcBef>
              <a:buNone/>
            </a:pPr>
            <a:r>
              <a:rPr lang="en-US" sz="1800" b="1" dirty="0"/>
              <a:t>   6lowpan and Memory Constrained Devices                   </a:t>
            </a:r>
            <a:r>
              <a:rPr lang="en-US" sz="1800" b="1" dirty="0" smtClean="0"/>
              <a:t>                                 </a:t>
            </a:r>
            <a:r>
              <a:rPr lang="en-US" sz="1800" dirty="0"/>
              <a:t>Hudson Ayers              20 min</a:t>
            </a:r>
          </a:p>
          <a:p>
            <a:pPr marL="0" indent="0">
              <a:spcBef>
                <a:spcPts val="600"/>
              </a:spcBef>
              <a:buNone/>
            </a:pPr>
            <a:r>
              <a:rPr lang="en-US" sz="1800" dirty="0"/>
              <a:t>   </a:t>
            </a:r>
            <a:r>
              <a:rPr lang="en-US" sz="1800" dirty="0">
                <a:hlinkClick r:id="rId4"/>
              </a:rPr>
              <a:t>https://</a:t>
            </a:r>
            <a:r>
              <a:rPr lang="en-US" sz="1800" dirty="0" smtClean="0">
                <a:hlinkClick r:id="rId4"/>
              </a:rPr>
              <a:t>tools.ietf.org/html/draft-ayers-low-power-interop-00</a:t>
            </a:r>
            <a:r>
              <a:rPr lang="en-US" sz="1800" dirty="0" smtClean="0"/>
              <a:t> </a:t>
            </a:r>
          </a:p>
          <a:p>
            <a:pPr marL="0" indent="0">
              <a:spcBef>
                <a:spcPts val="600"/>
              </a:spcBef>
              <a:buNone/>
            </a:pPr>
            <a:endParaRPr lang="en-US" sz="1800" dirty="0"/>
          </a:p>
          <a:p>
            <a:pPr marL="0" indent="0">
              <a:spcBef>
                <a:spcPts val="600"/>
              </a:spcBef>
              <a:buNone/>
            </a:pPr>
            <a:endParaRPr lang="en-US" sz="1800" dirty="0" smtClean="0"/>
          </a:p>
          <a:p>
            <a:pPr marL="0" indent="0">
              <a:spcBef>
                <a:spcPts val="600"/>
              </a:spcBef>
              <a:buNone/>
            </a:pPr>
            <a:endParaRPr lang="en-US" sz="1800" dirty="0"/>
          </a:p>
          <a:p>
            <a:pPr marL="0" indent="0">
              <a:spcBef>
                <a:spcPts val="600"/>
              </a:spcBef>
              <a:buNone/>
            </a:pPr>
            <a:r>
              <a:rPr lang="en-US" sz="1800" dirty="0" smtClean="0"/>
              <a:t>Total = 110 min</a:t>
            </a:r>
            <a:endParaRPr lang="en-US" sz="1800" dirty="0"/>
          </a:p>
        </p:txBody>
      </p:sp>
    </p:spTree>
    <p:extLst>
      <p:ext uri="{BB962C8B-B14F-4D97-AF65-F5344CB8AC3E}">
        <p14:creationId xmlns:p14="http://schemas.microsoft.com/office/powerpoint/2010/main" val="32411543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WG Draft </a:t>
            </a:r>
            <a:r>
              <a:rPr lang="en-US" dirty="0" smtClean="0"/>
              <a:t>Status</a:t>
            </a:r>
            <a:endParaRPr lang="en-US" dirty="0"/>
          </a:p>
        </p:txBody>
      </p:sp>
      <p:sp>
        <p:nvSpPr>
          <p:cNvPr id="3" name="Content Placeholder 2"/>
          <p:cNvSpPr>
            <a:spLocks noGrp="1"/>
          </p:cNvSpPr>
          <p:nvPr>
            <p:ph idx="1"/>
          </p:nvPr>
        </p:nvSpPr>
        <p:spPr>
          <a:xfrm>
            <a:off x="838200" y="1627094"/>
            <a:ext cx="10515600" cy="4865781"/>
          </a:xfrm>
        </p:spPr>
        <p:txBody>
          <a:bodyPr>
            <a:normAutofit/>
          </a:bodyPr>
          <a:lstStyle/>
          <a:p>
            <a:pPr lvl="1"/>
            <a:r>
              <a:rPr lang="en-US" sz="2000" dirty="0">
                <a:hlinkClick r:id="rId2"/>
              </a:rPr>
              <a:t>https://datatracker.ietf.org/doc/html/draft-ietf-6lo-rfc6775-update</a:t>
            </a:r>
            <a:endParaRPr lang="en-US" sz="2000" dirty="0"/>
          </a:p>
          <a:p>
            <a:pPr marL="457200" lvl="1" indent="0">
              <a:buNone/>
            </a:pPr>
            <a:r>
              <a:rPr lang="en-US" sz="1800" dirty="0"/>
              <a:t>       </a:t>
            </a:r>
            <a:r>
              <a:rPr lang="en-US" sz="1800" dirty="0" smtClean="0"/>
              <a:t>(Further IESG Review comments   being addressed)</a:t>
            </a:r>
            <a:endParaRPr lang="en-US" sz="1800" dirty="0"/>
          </a:p>
          <a:p>
            <a:pPr lvl="1"/>
            <a:r>
              <a:rPr lang="en-US" sz="2000" dirty="0">
                <a:hlinkClick r:id="rId3"/>
              </a:rPr>
              <a:t>https://tools.ietf.org/html/ draft-ietf-6lo-backbone-router</a:t>
            </a:r>
            <a:r>
              <a:rPr lang="en-US" sz="2000" dirty="0"/>
              <a:t> </a:t>
            </a:r>
          </a:p>
          <a:p>
            <a:pPr marL="457200" lvl="1" indent="0">
              <a:buNone/>
            </a:pPr>
            <a:r>
              <a:rPr lang="en-US" sz="2000" dirty="0"/>
              <a:t>      ( </a:t>
            </a:r>
            <a:r>
              <a:rPr lang="en-US" sz="2000" dirty="0" smtClean="0"/>
              <a:t>Prepared for WGLC)</a:t>
            </a:r>
            <a:endParaRPr lang="en-US" sz="1700" dirty="0"/>
          </a:p>
          <a:p>
            <a:pPr lvl="1"/>
            <a:r>
              <a:rPr lang="en-US" sz="2000" dirty="0">
                <a:hlinkClick r:id="rId4"/>
              </a:rPr>
              <a:t>https://tools.ietf.org/html/draft-ietf-6lo-ap-nd</a:t>
            </a:r>
            <a:r>
              <a:rPr lang="en-US" sz="2000" dirty="0"/>
              <a:t> ( </a:t>
            </a:r>
            <a:r>
              <a:rPr lang="en-US" sz="2000" dirty="0" smtClean="0"/>
              <a:t>In progress)</a:t>
            </a:r>
            <a:endParaRPr lang="en-US" dirty="0"/>
          </a:p>
          <a:p>
            <a:pPr lvl="1"/>
            <a:r>
              <a:rPr lang="en-US" sz="2000" dirty="0">
                <a:hlinkClick r:id="rId5"/>
              </a:rPr>
              <a:t>draft-ietf-6lo-nfc</a:t>
            </a:r>
            <a:r>
              <a:rPr lang="en-US" sz="2000" dirty="0"/>
              <a:t> </a:t>
            </a:r>
            <a:r>
              <a:rPr lang="en-US" sz="2000" dirty="0" smtClean="0"/>
              <a:t>(WGLC updates + final review before IESG)</a:t>
            </a:r>
            <a:endParaRPr lang="en-US" sz="2000" dirty="0"/>
          </a:p>
          <a:p>
            <a:pPr lvl="1"/>
            <a:r>
              <a:rPr lang="en-US" sz="2000" dirty="0"/>
              <a:t> </a:t>
            </a:r>
            <a:r>
              <a:rPr lang="en-US" sz="2000" dirty="0">
                <a:hlinkClick r:id="rId6"/>
              </a:rPr>
              <a:t>https://tools.ietf.org/html/draft-ietf-6lo-blemesh-02</a:t>
            </a:r>
            <a:r>
              <a:rPr lang="en-US" sz="2000" dirty="0"/>
              <a:t> </a:t>
            </a:r>
            <a:r>
              <a:rPr lang="en-US" u="sng" dirty="0"/>
              <a:t> </a:t>
            </a:r>
          </a:p>
          <a:p>
            <a:pPr marL="914400" lvl="2" indent="0">
              <a:buNone/>
            </a:pPr>
            <a:r>
              <a:rPr lang="en-US" sz="1800" dirty="0" smtClean="0"/>
              <a:t>(</a:t>
            </a:r>
            <a:r>
              <a:rPr lang="en-US" sz="1800" dirty="0"/>
              <a:t>I</a:t>
            </a:r>
            <a:r>
              <a:rPr lang="en-US" sz="1800" dirty="0" smtClean="0"/>
              <a:t>n progress)</a:t>
            </a:r>
            <a:endParaRPr lang="en-US" sz="1800" dirty="0"/>
          </a:p>
          <a:p>
            <a:pPr lvl="1"/>
            <a:r>
              <a:rPr lang="en-US" sz="2000" dirty="0">
                <a:hlinkClick r:id="rId7"/>
              </a:rPr>
              <a:t>https://datatracker.ietf.org/doc/html/draft-ietf-6lo-use-cases</a:t>
            </a:r>
            <a:endParaRPr lang="en-US" sz="2000" dirty="0"/>
          </a:p>
          <a:p>
            <a:pPr marL="457200" lvl="1" indent="0">
              <a:buNone/>
            </a:pPr>
            <a:r>
              <a:rPr lang="en-US" sz="2000" dirty="0"/>
              <a:t>     </a:t>
            </a:r>
            <a:r>
              <a:rPr lang="en-US" sz="2000" dirty="0" smtClean="0"/>
              <a:t>(</a:t>
            </a:r>
            <a:r>
              <a:rPr lang="en-US" sz="1800" dirty="0"/>
              <a:t>R</a:t>
            </a:r>
            <a:r>
              <a:rPr lang="en-US" sz="1800" dirty="0" smtClean="0"/>
              <a:t>eady for WGLC?)</a:t>
            </a:r>
            <a:endParaRPr lang="en-US" sz="1800" dirty="0"/>
          </a:p>
          <a:p>
            <a:pPr lvl="1"/>
            <a:r>
              <a:rPr lang="en-US" sz="2000" dirty="0">
                <a:hlinkClick r:id="rId8"/>
              </a:rPr>
              <a:t>https://</a:t>
            </a:r>
            <a:r>
              <a:rPr lang="en-US" sz="2000" dirty="0" smtClean="0">
                <a:hlinkClick r:id="rId8"/>
              </a:rPr>
              <a:t>datatracker.ietf.org/doc/html/draft-ietf-6lo-deadline-time</a:t>
            </a:r>
            <a:endParaRPr lang="en-US" sz="2000" dirty="0"/>
          </a:p>
          <a:p>
            <a:pPr marL="914400" lvl="2" indent="0">
              <a:buNone/>
            </a:pPr>
            <a:r>
              <a:rPr lang="en-US" sz="1600" dirty="0"/>
              <a:t>( </a:t>
            </a:r>
            <a:r>
              <a:rPr lang="en-US" sz="1600" dirty="0" smtClean="0"/>
              <a:t>Needs Shepherd’s review and write-up)</a:t>
            </a:r>
            <a:endParaRPr lang="en-US" sz="1600" dirty="0"/>
          </a:p>
          <a:p>
            <a:pPr marL="457200" lvl="1" indent="0">
              <a:buNone/>
            </a:pPr>
            <a:endParaRPr lang="en-US" dirty="0"/>
          </a:p>
          <a:p>
            <a:pPr lvl="1"/>
            <a:endParaRPr lang="en-US" sz="2000" dirty="0"/>
          </a:p>
          <a:p>
            <a:pPr lvl="1"/>
            <a:endParaRPr lang="en-US" sz="2000" dirty="0"/>
          </a:p>
        </p:txBody>
      </p:sp>
    </p:spTree>
    <p:extLst>
      <p:ext uri="{BB962C8B-B14F-4D97-AF65-F5344CB8AC3E}">
        <p14:creationId xmlns:p14="http://schemas.microsoft.com/office/powerpoint/2010/main" val="39916204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D9C3BB0-2ED3-4C40-8350-08577942EBEA}"/>
              </a:ext>
            </a:extLst>
          </p:cNvPr>
          <p:cNvSpPr>
            <a:spLocks noGrp="1"/>
          </p:cNvSpPr>
          <p:nvPr>
            <p:ph type="title"/>
          </p:nvPr>
        </p:nvSpPr>
        <p:spPr/>
        <p:txBody>
          <a:bodyPr/>
          <a:lstStyle/>
          <a:p>
            <a:r>
              <a:rPr lang="en-US" dirty="0"/>
              <a:t> 6lo Fragmentation DT update</a:t>
            </a:r>
          </a:p>
        </p:txBody>
      </p:sp>
      <p:sp>
        <p:nvSpPr>
          <p:cNvPr id="3" name="Content Placeholder 2">
            <a:extLst>
              <a:ext uri="{FF2B5EF4-FFF2-40B4-BE49-F238E27FC236}">
                <a16:creationId xmlns:a16="http://schemas.microsoft.com/office/drawing/2014/main" xmlns="" id="{1FAD9EBF-7046-4003-9720-6AAAEC5AA397}"/>
              </a:ext>
            </a:extLst>
          </p:cNvPr>
          <p:cNvSpPr>
            <a:spLocks noGrp="1"/>
          </p:cNvSpPr>
          <p:nvPr>
            <p:ph idx="1"/>
          </p:nvPr>
        </p:nvSpPr>
        <p:spPr/>
        <p:txBody>
          <a:bodyPr>
            <a:normAutofit/>
          </a:bodyPr>
          <a:lstStyle/>
          <a:p>
            <a:r>
              <a:rPr lang="en-US" dirty="0" smtClean="0"/>
              <a:t>Design team concluded</a:t>
            </a:r>
          </a:p>
          <a:p>
            <a:r>
              <a:rPr lang="en-US" dirty="0" smtClean="0"/>
              <a:t>Two drafts are making progress at 6lo WG</a:t>
            </a:r>
          </a:p>
          <a:p>
            <a:pPr lvl="1"/>
            <a:endParaRPr lang="en-US" dirty="0"/>
          </a:p>
          <a:p>
            <a:pPr marL="457200" lvl="1" indent="0">
              <a:buNone/>
            </a:pPr>
            <a:r>
              <a:rPr lang="en-US" dirty="0"/>
              <a:t>https://tools.ietf.org/html/draft-watteyne-6lo-minimal-fragment-01 </a:t>
            </a:r>
            <a:r>
              <a:rPr lang="en-US" dirty="0" smtClean="0"/>
              <a:t> </a:t>
            </a:r>
            <a:r>
              <a:rPr lang="en-US" dirty="0"/>
              <a:t>https://tools.ietf.org/html/draft-thubert-6lo-forwarding-fragments-08 </a:t>
            </a:r>
          </a:p>
          <a:p>
            <a:pPr marL="457200" lvl="1" indent="0">
              <a:buNone/>
            </a:pPr>
            <a:endParaRPr lang="en-US" dirty="0"/>
          </a:p>
          <a:p>
            <a:pPr marL="457200" lvl="1" indent="0">
              <a:buNone/>
            </a:pPr>
            <a:r>
              <a:rPr lang="en-US" dirty="0"/>
              <a:t> </a:t>
            </a:r>
          </a:p>
        </p:txBody>
      </p:sp>
    </p:spTree>
    <p:extLst>
      <p:ext uri="{BB962C8B-B14F-4D97-AF65-F5344CB8AC3E}">
        <p14:creationId xmlns:p14="http://schemas.microsoft.com/office/powerpoint/2010/main" val="326659138"/>
      </p:ext>
    </p:extLst>
  </p:cSld>
  <p:clrMapOvr>
    <a:masterClrMapping/>
  </p:clrMapOvr>
</p:sld>
</file>

<file path=ppt/theme/theme1.xml><?xml version="1.0" encoding="utf-8"?>
<a:theme xmlns:a="http://schemas.openxmlformats.org/drawingml/2006/main" name="Office Them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3168</TotalTime>
  <Words>523</Words>
  <Application>Microsoft Office PowerPoint</Application>
  <PresentationFormat>Widescreen</PresentationFormat>
  <Paragraphs>81</Paragraphs>
  <Slides>6</Slides>
  <Notes>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6</vt:i4>
      </vt:variant>
    </vt:vector>
  </HeadingPairs>
  <TitlesOfParts>
    <vt:vector size="11" baseType="lpstr">
      <vt:lpstr>Arial</vt:lpstr>
      <vt:lpstr>Calibri</vt:lpstr>
      <vt:lpstr>Calibri Light</vt:lpstr>
      <vt:lpstr>Office Theme</vt:lpstr>
      <vt:lpstr>Custom Design</vt:lpstr>
      <vt:lpstr>IPv6 over networks of resource-constrained nodes (6lo)  IETF 102, Montreal, July 17, 2018</vt:lpstr>
      <vt:lpstr>Note Well</vt:lpstr>
      <vt:lpstr>Agenda: https://datatracker.ietf.org/meeting/102/agenda/6lo/</vt:lpstr>
      <vt:lpstr>Agenda (cont): https://datatracker.ietf.org/meeting/102/agenda/6lo/</vt:lpstr>
      <vt:lpstr>WG Draft Status</vt:lpstr>
      <vt:lpstr> 6lo Fragmentation DT update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IPv6 over networks of resource-constrained nodes (6lo) 93 IETF Prague, July 2015</dc:title>
  <dc:creator>Gabriel Montenegro</dc:creator>
  <cp:lastModifiedBy>Chakrabarti, Samita</cp:lastModifiedBy>
  <cp:revision>171</cp:revision>
  <dcterms:created xsi:type="dcterms:W3CDTF">2015-07-19T14:15:22Z</dcterms:created>
  <dcterms:modified xsi:type="dcterms:W3CDTF">2018-07-17T17:05:00Z</dcterms:modified>
</cp:coreProperties>
</file>