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2" r:id="rId2"/>
    <p:sldId id="273" r:id="rId3"/>
    <p:sldId id="271" r:id="rId4"/>
    <p:sldId id="274" r:id="rId5"/>
    <p:sldId id="275" r:id="rId6"/>
    <p:sldId id="276" r:id="rId7"/>
    <p:sldId id="277" r:id="rId8"/>
    <p:sldId id="278" r:id="rId9"/>
  </p:sldIdLst>
  <p:sldSz cx="9144000" cy="6858000" type="screen4x3"/>
  <p:notesSz cx="7102475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514" autoAdjust="0"/>
  </p:normalViewPr>
  <p:slideViewPr>
    <p:cSldViewPr snapToGrid="0">
      <p:cViewPr varScale="1">
        <p:scale>
          <a:sx n="82" d="100"/>
          <a:sy n="82" d="100"/>
        </p:scale>
        <p:origin x="124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296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EB7D6-C086-4B4C-87AC-2BCE78298A15}" type="datetimeFigureOut">
              <a:rPr lang="ko-KR" altLang="en-US" smtClean="0"/>
              <a:t>2018-07-17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78B56-8C8B-4CFD-B40D-F6AE50AC038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8329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A9A7801A-2A48-4EDD-923B-EFF2C52A1EFC}" type="datetimeFigureOut">
              <a:rPr lang="ko-KR" altLang="en-US" smtClean="0"/>
              <a:t>2018-07-17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82575" y="549921"/>
            <a:ext cx="6495839" cy="4872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248" y="5626099"/>
            <a:ext cx="5681980" cy="3574217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AE7F230E-E1D5-49AD-9B7E-69CF2F74D8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6409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82575" y="549275"/>
            <a:ext cx="6496050" cy="487362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F230E-E1D5-49AD-9B7E-69CF2F74D8D8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0846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82575" y="549275"/>
            <a:ext cx="6496050" cy="487362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F230E-E1D5-49AD-9B7E-69CF2F74D8D8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9056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82575" y="549275"/>
            <a:ext cx="6496050" cy="4873625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7F230E-E1D5-49AD-9B7E-69CF2F74D8D8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3452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7411C-4EAF-409C-8375-E74D0096315E}" type="datetime1">
              <a:rPr lang="ko-KR" altLang="en-US" smtClean="0"/>
              <a:t>2018-07-17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5369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576A-E3B9-4F0B-81D8-9B43860095A2}" type="datetime1">
              <a:rPr lang="ko-KR" altLang="en-US" smtClean="0"/>
              <a:t>2018-07-17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1814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07758" y="365125"/>
            <a:ext cx="1478756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71489" y="365125"/>
            <a:ext cx="4321969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8BB41-3296-44C3-8171-736C5313B40A}" type="datetime1">
              <a:rPr lang="ko-KR" altLang="en-US" smtClean="0"/>
              <a:t>2018-07-17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1967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1DF1A-2F33-4B8F-9D14-5C7B1FCEDAE2}" type="datetime1">
              <a:rPr lang="ko-KR" altLang="en-US" smtClean="0"/>
              <a:t>2018-07-17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7616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901B6-7606-4875-9EC7-3D0164C4E30A}" type="datetime1">
              <a:rPr lang="ko-KR" altLang="en-US" smtClean="0"/>
              <a:t>2018-07-17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884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71488" y="1825625"/>
            <a:ext cx="2900363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1" y="1825625"/>
            <a:ext cx="2900363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8AB2-4B10-4667-B6B0-60F7D13723CF}" type="datetime1">
              <a:rPr lang="ko-KR" altLang="en-US" smtClean="0"/>
              <a:t>2018-07-17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667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6C7F6-8080-4E27-8498-20EC25823711}" type="datetime1">
              <a:rPr lang="ko-KR" altLang="en-US" smtClean="0"/>
              <a:t>2018-07-17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4755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B9FCA-BC59-4D74-89C6-F77C54DFC148}" type="datetime1">
              <a:rPr lang="ko-KR" altLang="en-US" smtClean="0"/>
              <a:t>2018-07-17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3090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BC93-C871-4E0A-9671-4726D4AE4EC0}" type="datetime1">
              <a:rPr lang="ko-KR" altLang="en-US" smtClean="0"/>
              <a:t>2018-07-17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1010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3F15E-5FB6-4921-9688-BD9B2527A38E}" type="datetime1">
              <a:rPr lang="ko-KR" altLang="en-US" smtClean="0"/>
              <a:t>2018-07-17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484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E69E2-DF77-451A-8363-BF5C75DAD7EC}" type="datetime1">
              <a:rPr lang="ko-KR" altLang="en-US" smtClean="0"/>
              <a:t>2018-07-17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3796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C3E86-D2FD-4C2A-9957-483B8839FF7E}" type="datetime1">
              <a:rPr lang="ko-KR" altLang="en-US" smtClean="0"/>
              <a:t>2018-07-17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08B3A-B7D0-484C-85BD-932835821BF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2909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ko-KR" sz="4400" b="1" dirty="0" smtClean="0"/>
              <a:t>Transmission of IPv6 Packets over Near Field Communication</a:t>
            </a:r>
            <a:br>
              <a:rPr lang="en-US" altLang="ko-KR" sz="4400" b="1" dirty="0" smtClean="0"/>
            </a:br>
            <a:endParaRPr lang="ko-KR" altLang="en-US" sz="3200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2902671"/>
          </a:xfrm>
        </p:spPr>
        <p:txBody>
          <a:bodyPr>
            <a:normAutofit/>
          </a:bodyPr>
          <a:lstStyle/>
          <a:p>
            <a:r>
              <a:rPr lang="en-US" altLang="ko-KR" b="1" i="1" dirty="0" smtClean="0"/>
              <a:t>draft-ietf-6lo-nfc-10</a:t>
            </a:r>
          </a:p>
          <a:p>
            <a:endParaRPr lang="en-US" altLang="ko-KR" dirty="0"/>
          </a:p>
          <a:p>
            <a:r>
              <a:rPr lang="en-US" altLang="ko-KR" u="sng" dirty="0" smtClean="0"/>
              <a:t>Younghwan Choi (ETRI)</a:t>
            </a:r>
            <a:r>
              <a:rPr lang="en-US" altLang="ko-KR" dirty="0" smtClean="0"/>
              <a:t>, </a:t>
            </a:r>
          </a:p>
          <a:p>
            <a:r>
              <a:rPr lang="en-US" altLang="ko-KR" dirty="0" smtClean="0"/>
              <a:t>Y-G</a:t>
            </a:r>
            <a:r>
              <a:rPr lang="en-US" altLang="ko-KR" dirty="0"/>
              <a:t>. </a:t>
            </a:r>
            <a:r>
              <a:rPr lang="en-US" altLang="ko-KR" dirty="0" smtClean="0"/>
              <a:t>Hong (ETRI), J-S. Youn (DONG-EUI Univ.), </a:t>
            </a:r>
          </a:p>
          <a:p>
            <a:r>
              <a:rPr lang="en-US" altLang="ko-KR" dirty="0" smtClean="0"/>
              <a:t>D-K. Kim (KNU), J-H. Choi (Samsung)</a:t>
            </a:r>
          </a:p>
          <a:p>
            <a:endParaRPr lang="en-US" altLang="ko-KR" dirty="0"/>
          </a:p>
          <a:p>
            <a:r>
              <a:rPr lang="en-US" altLang="ko-KR" b="1" dirty="0" smtClean="0">
                <a:ea typeface="HY헤드라인M" pitchFamily="18" charset="-127"/>
              </a:rPr>
              <a:t>6lo </a:t>
            </a:r>
            <a:r>
              <a:rPr lang="en-US" altLang="ko-KR" b="1" dirty="0">
                <a:ea typeface="HY헤드라인M" pitchFamily="18" charset="-127"/>
              </a:rPr>
              <a:t>WG </a:t>
            </a:r>
            <a:r>
              <a:rPr lang="en-US" altLang="ko-KR" b="1" dirty="0" smtClean="0">
                <a:ea typeface="HY헤드라인M" pitchFamily="18" charset="-127"/>
              </a:rPr>
              <a:t>Meeting@IETF102 </a:t>
            </a:r>
            <a:r>
              <a:rPr lang="en-US" altLang="ko-KR" b="1" dirty="0">
                <a:ea typeface="HY헤드라인M" pitchFamily="18" charset="-127"/>
              </a:rPr>
              <a:t>– </a:t>
            </a:r>
            <a:r>
              <a:rPr lang="en-US" altLang="ko-KR" b="1" dirty="0" smtClean="0">
                <a:ea typeface="HY헤드라인M" pitchFamily="18" charset="-127"/>
              </a:rPr>
              <a:t>Montreal</a:t>
            </a:r>
            <a:endParaRPr lang="en-US" altLang="ko-KR" b="1" dirty="0">
              <a:ea typeface="HY헤드라인M" pitchFamily="18" charset="-127"/>
            </a:endParaRPr>
          </a:p>
          <a:p>
            <a:r>
              <a:rPr lang="en-US" altLang="ko-KR" b="1" dirty="0" smtClean="0">
                <a:ea typeface="HY헤드라인M" pitchFamily="18" charset="-127"/>
              </a:rPr>
              <a:t>2018. 7. 17.</a:t>
            </a:r>
            <a:endParaRPr lang="en-US" altLang="ko-KR" b="1" dirty="0">
              <a:ea typeface="HY헤드라인M" pitchFamily="18" charset="-127"/>
            </a:endParaRPr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6845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What is Near Field Communication (NFC) ?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0000FF"/>
                </a:solidFill>
              </a:rPr>
              <a:t>NFC technology enables</a:t>
            </a:r>
            <a:r>
              <a:rPr lang="en-US" altLang="ko-KR" dirty="0" smtClean="0"/>
              <a:t> </a:t>
            </a:r>
            <a:r>
              <a:rPr lang="en-US" altLang="ko-KR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(Source: NFC Forum)</a:t>
            </a:r>
            <a:endParaRPr lang="en-US" altLang="ko-KR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en-US" altLang="ko-KR" dirty="0" smtClean="0"/>
              <a:t>simple and </a:t>
            </a:r>
            <a:r>
              <a:rPr lang="en-US" altLang="ko-KR" dirty="0" smtClean="0">
                <a:solidFill>
                  <a:srgbClr val="FF0000"/>
                </a:solidFill>
              </a:rPr>
              <a:t>safe two-way interactions</a:t>
            </a:r>
            <a:r>
              <a:rPr lang="en-US" altLang="ko-KR" dirty="0" smtClean="0"/>
              <a:t> between electronic devices, allowing consumers to perform contactless transactions, access digital content, and connect electronic devices </a:t>
            </a:r>
            <a:r>
              <a:rPr lang="en-US" altLang="ko-KR" dirty="0" smtClean="0">
                <a:solidFill>
                  <a:srgbClr val="FF0000"/>
                </a:solidFill>
              </a:rPr>
              <a:t>with a single touch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>
                <a:solidFill>
                  <a:srgbClr val="0000FF"/>
                </a:solidFill>
              </a:rPr>
              <a:t>NFC Functions</a:t>
            </a:r>
          </a:p>
          <a:p>
            <a:pPr marL="342900" lvl="1" indent="0">
              <a:buNone/>
            </a:pPr>
            <a:r>
              <a:rPr lang="en-US" altLang="ko-KR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(Source: NFC forum)</a:t>
            </a:r>
            <a:endParaRPr lang="en-US" altLang="ko-KR" sz="1400" dirty="0" smtClean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995" y="3362876"/>
            <a:ext cx="4544208" cy="3260599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9794" y="5333078"/>
            <a:ext cx="902680" cy="676139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385" y="5293910"/>
            <a:ext cx="861816" cy="715307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171" y="3721085"/>
            <a:ext cx="628844" cy="352152"/>
          </a:xfrm>
          <a:prstGeom prst="rect">
            <a:avLst/>
          </a:prstGeom>
        </p:spPr>
      </p:pic>
      <p:sp>
        <p:nvSpPr>
          <p:cNvPr id="14" name="모서리가 둥근 직사각형 13"/>
          <p:cNvSpPr/>
          <p:nvPr/>
        </p:nvSpPr>
        <p:spPr>
          <a:xfrm>
            <a:off x="3267994" y="3362876"/>
            <a:ext cx="1763030" cy="2871669"/>
          </a:xfrm>
          <a:prstGeom prst="roundRect">
            <a:avLst>
              <a:gd name="adj" fmla="val 11022"/>
            </a:avLst>
          </a:prstGeom>
          <a:noFill/>
          <a:ln>
            <a:solidFill>
              <a:srgbClr val="FF0000"/>
            </a:solidFill>
          </a:ln>
          <a:effectLst>
            <a:glow rad="101600">
              <a:srgbClr val="FF00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933" y="5493957"/>
            <a:ext cx="515260" cy="515260"/>
          </a:xfrm>
          <a:prstGeom prst="rect">
            <a:avLst/>
          </a:prstGeom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159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History and status of IPv6-over-NFC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1" y="1825625"/>
            <a:ext cx="3897144" cy="4690274"/>
          </a:xfrm>
        </p:spPr>
        <p:txBody>
          <a:bodyPr>
            <a:noAutofit/>
          </a:bodyPr>
          <a:lstStyle/>
          <a:p>
            <a:r>
              <a:rPr lang="en-US" altLang="ko-KR" sz="1600" b="1" u="sng" dirty="0" smtClean="0">
                <a:solidFill>
                  <a:srgbClr val="0000FF"/>
                </a:solidFill>
              </a:rPr>
              <a:t>WG Adoption</a:t>
            </a:r>
            <a:r>
              <a:rPr lang="en-US" altLang="ko-KR" sz="1600" b="1" u="sng" dirty="0" smtClean="0"/>
              <a:t>: draft-ietf-6lo-nfc-00</a:t>
            </a:r>
            <a:r>
              <a:rPr lang="en-US" altLang="ko-KR" sz="1600" dirty="0" smtClean="0"/>
              <a:t> (Mar 03, 2015)</a:t>
            </a:r>
          </a:p>
          <a:p>
            <a:pPr lvl="1"/>
            <a:r>
              <a:rPr lang="en-US" altLang="ko-KR" sz="1200" dirty="0" smtClean="0"/>
              <a:t>Update Stateless address </a:t>
            </a:r>
            <a:r>
              <a:rPr lang="en-US" altLang="ko-KR" sz="1200" dirty="0" err="1" smtClean="0"/>
              <a:t>autoconfiguration</a:t>
            </a:r>
            <a:endParaRPr lang="en-US" altLang="ko-KR" sz="1200" dirty="0" smtClean="0"/>
          </a:p>
          <a:p>
            <a:pPr lvl="1"/>
            <a:endParaRPr lang="en-US" altLang="ko-KR" sz="1200" dirty="0"/>
          </a:p>
          <a:p>
            <a:r>
              <a:rPr lang="en-US" altLang="ko-KR" sz="1600" b="1" u="sng" dirty="0" smtClean="0">
                <a:solidFill>
                  <a:srgbClr val="0000FF"/>
                </a:solidFill>
              </a:rPr>
              <a:t>1</a:t>
            </a:r>
            <a:r>
              <a:rPr lang="en-US" altLang="ko-KR" sz="1600" b="1" u="sng" baseline="30000" dirty="0" smtClean="0">
                <a:solidFill>
                  <a:srgbClr val="0000FF"/>
                </a:solidFill>
              </a:rPr>
              <a:t>st</a:t>
            </a:r>
            <a:r>
              <a:rPr lang="en-US" altLang="ko-KR" sz="1600" b="1" u="sng" dirty="0" smtClean="0">
                <a:solidFill>
                  <a:srgbClr val="0000FF"/>
                </a:solidFill>
              </a:rPr>
              <a:t> ~ </a:t>
            </a:r>
            <a:r>
              <a:rPr lang="en-US" altLang="ko-KR" sz="1600" b="1" u="sng" dirty="0">
                <a:solidFill>
                  <a:srgbClr val="0000FF"/>
                </a:solidFill>
              </a:rPr>
              <a:t>5</a:t>
            </a:r>
            <a:r>
              <a:rPr lang="en-US" altLang="ko-KR" sz="1600" b="1" u="sng" baseline="30000" dirty="0" smtClean="0">
                <a:solidFill>
                  <a:srgbClr val="0000FF"/>
                </a:solidFill>
              </a:rPr>
              <a:t>th</a:t>
            </a:r>
            <a:r>
              <a:rPr lang="en-US" altLang="ko-KR" sz="1600" b="1" u="sng" dirty="0" smtClean="0">
                <a:solidFill>
                  <a:srgbClr val="0000FF"/>
                </a:solidFill>
              </a:rPr>
              <a:t> Revision</a:t>
            </a:r>
          </a:p>
          <a:p>
            <a:pPr lvl="1"/>
            <a:r>
              <a:rPr lang="en-US" altLang="ko-KR" sz="1300" b="1" u="sng" dirty="0" smtClean="0"/>
              <a:t>ver-01</a:t>
            </a:r>
            <a:r>
              <a:rPr lang="en-US" altLang="ko-KR" sz="1300" dirty="0" smtClean="0"/>
              <a:t> (July, 2015)</a:t>
            </a:r>
          </a:p>
          <a:p>
            <a:pPr lvl="2"/>
            <a:r>
              <a:rPr lang="en-US" altLang="ko-KR" sz="900" dirty="0" smtClean="0"/>
              <a:t>MAC PDU size and MTU</a:t>
            </a:r>
          </a:p>
          <a:p>
            <a:pPr lvl="2"/>
            <a:r>
              <a:rPr lang="en-US" altLang="ko-KR" sz="900" dirty="0" smtClean="0"/>
              <a:t>SLAAC and IPv6 link local address</a:t>
            </a:r>
          </a:p>
          <a:p>
            <a:pPr lvl="2"/>
            <a:r>
              <a:rPr lang="en-US" altLang="ko-KR" sz="900" dirty="0" smtClean="0"/>
              <a:t>Fragmentation </a:t>
            </a:r>
            <a:r>
              <a:rPr lang="en-US" altLang="ko-KR" sz="900" dirty="0"/>
              <a:t>and </a:t>
            </a:r>
            <a:r>
              <a:rPr lang="en-US" altLang="ko-KR" sz="900" dirty="0" smtClean="0"/>
              <a:t>Reassembly</a:t>
            </a:r>
          </a:p>
          <a:p>
            <a:pPr lvl="1"/>
            <a:r>
              <a:rPr lang="en-US" altLang="ko-KR" sz="1300" b="1" u="sng" dirty="0" smtClean="0"/>
              <a:t>ver-02</a:t>
            </a:r>
            <a:r>
              <a:rPr lang="en-US" altLang="ko-KR" sz="1300" dirty="0" smtClean="0"/>
              <a:t> (Oct, 2015) @Buenos Aires</a:t>
            </a:r>
          </a:p>
          <a:p>
            <a:pPr lvl="2"/>
            <a:r>
              <a:rPr lang="en-US" altLang="ko-KR" sz="900" dirty="0" smtClean="0"/>
              <a:t>Dispatch Header (added)</a:t>
            </a:r>
          </a:p>
          <a:p>
            <a:pPr lvl="2"/>
            <a:r>
              <a:rPr lang="en-US" altLang="ko-KR" sz="900" dirty="0" smtClean="0"/>
              <a:t>Header Compression (modified for GHC)</a:t>
            </a:r>
            <a:endParaRPr lang="en-US" altLang="ko-KR" sz="900" dirty="0"/>
          </a:p>
          <a:p>
            <a:pPr lvl="1"/>
            <a:r>
              <a:rPr lang="en-US" altLang="ko-KR" sz="1300" b="1" u="sng" dirty="0" smtClean="0"/>
              <a:t>ver-03</a:t>
            </a:r>
            <a:r>
              <a:rPr lang="en-US" altLang="ko-KR" sz="1300" dirty="0" smtClean="0"/>
              <a:t> (Apr. 2016) @Berlin, DE</a:t>
            </a:r>
            <a:endParaRPr lang="en-US" altLang="ko-KR" sz="1300" dirty="0"/>
          </a:p>
          <a:p>
            <a:pPr lvl="2"/>
            <a:r>
              <a:rPr lang="en-US" altLang="ko-KR" sz="900" dirty="0" smtClean="0"/>
              <a:t>Some typos fixed</a:t>
            </a:r>
          </a:p>
          <a:p>
            <a:pPr lvl="2"/>
            <a:r>
              <a:rPr lang="en-US" altLang="ko-KR" sz="900" dirty="0" smtClean="0"/>
              <a:t>Section 7. Security Considerations</a:t>
            </a:r>
          </a:p>
          <a:p>
            <a:pPr lvl="1"/>
            <a:r>
              <a:rPr lang="en-US" altLang="ko-KR" sz="1300" b="1" u="sng" dirty="0" smtClean="0"/>
              <a:t>Ver-04</a:t>
            </a:r>
            <a:r>
              <a:rPr lang="en-US" altLang="ko-KR" sz="1300" dirty="0" smtClean="0"/>
              <a:t> </a:t>
            </a:r>
            <a:r>
              <a:rPr lang="en-US" altLang="ko-KR" sz="1300" dirty="0"/>
              <a:t>(Jul. </a:t>
            </a:r>
            <a:r>
              <a:rPr lang="en-US" altLang="ko-KR" sz="1300" dirty="0" smtClean="0"/>
              <a:t>2016</a:t>
            </a:r>
            <a:r>
              <a:rPr lang="en-US" altLang="ko-KR" sz="1300" dirty="0"/>
              <a:t>)</a:t>
            </a:r>
          </a:p>
          <a:p>
            <a:pPr lvl="2"/>
            <a:r>
              <a:rPr lang="en-US" altLang="ko-KR" sz="900" dirty="0"/>
              <a:t>NFC FAR-related sentence updated</a:t>
            </a:r>
          </a:p>
          <a:p>
            <a:pPr lvl="2"/>
            <a:r>
              <a:rPr lang="en-US" altLang="ko-KR" sz="900" dirty="0"/>
              <a:t>Related to “multi-hop topologies”</a:t>
            </a:r>
          </a:p>
          <a:p>
            <a:pPr lvl="1"/>
            <a:r>
              <a:rPr lang="en-US" altLang="ko-KR" sz="1300" b="1" u="sng" dirty="0" smtClean="0"/>
              <a:t>ver-05</a:t>
            </a:r>
            <a:r>
              <a:rPr lang="en-US" altLang="ko-KR" sz="1300" dirty="0" smtClean="0"/>
              <a:t> </a:t>
            </a:r>
            <a:r>
              <a:rPr lang="en-US" altLang="ko-KR" sz="1300" dirty="0"/>
              <a:t>(Oct. </a:t>
            </a:r>
            <a:r>
              <a:rPr lang="en-US" altLang="ko-KR" sz="1300" dirty="0" smtClean="0"/>
              <a:t>2016</a:t>
            </a:r>
            <a:r>
              <a:rPr lang="en-US" altLang="ko-KR" sz="1300" dirty="0"/>
              <a:t>) @Seoul, KR</a:t>
            </a:r>
          </a:p>
          <a:p>
            <a:pPr lvl="2"/>
            <a:r>
              <a:rPr lang="en-US" altLang="ko-KR" sz="1100" dirty="0"/>
              <a:t>Feedback from NFC forum</a:t>
            </a:r>
          </a:p>
          <a:p>
            <a:pPr lvl="2"/>
            <a:r>
              <a:rPr lang="en-US" altLang="ko-KR" sz="1100" dirty="0"/>
              <a:t>IID generation (feedback from Dave)</a:t>
            </a:r>
          </a:p>
          <a:p>
            <a:pPr lvl="2"/>
            <a:endParaRPr lang="en-US" altLang="ko-KR" sz="900" dirty="0"/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4685084" y="1825625"/>
            <a:ext cx="4259624" cy="46902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1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1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600" b="1" u="sng" dirty="0" smtClean="0">
                <a:solidFill>
                  <a:srgbClr val="0000FF"/>
                </a:solidFill>
              </a:rPr>
              <a:t>6</a:t>
            </a:r>
            <a:r>
              <a:rPr lang="en-US" altLang="ko-KR" sz="1600" b="1" u="sng" baseline="30000" dirty="0" smtClean="0">
                <a:solidFill>
                  <a:srgbClr val="0000FF"/>
                </a:solidFill>
              </a:rPr>
              <a:t>th</a:t>
            </a:r>
            <a:r>
              <a:rPr lang="en-US" altLang="ko-KR" sz="1600" b="1" u="sng" dirty="0" smtClean="0">
                <a:solidFill>
                  <a:srgbClr val="0000FF"/>
                </a:solidFill>
              </a:rPr>
              <a:t>~9</a:t>
            </a:r>
            <a:r>
              <a:rPr lang="en-US" altLang="ko-KR" sz="1600" b="1" u="sng" baseline="30000" dirty="0" smtClean="0">
                <a:solidFill>
                  <a:srgbClr val="0000FF"/>
                </a:solidFill>
              </a:rPr>
              <a:t>th</a:t>
            </a:r>
            <a:r>
              <a:rPr lang="en-US" altLang="ko-KR" sz="1600" b="1" u="sng" dirty="0" smtClean="0">
                <a:solidFill>
                  <a:srgbClr val="0000FF"/>
                </a:solidFill>
              </a:rPr>
              <a:t> </a:t>
            </a:r>
            <a:r>
              <a:rPr lang="en-US" altLang="ko-KR" sz="1600" b="1" u="sng" dirty="0" smtClean="0">
                <a:solidFill>
                  <a:srgbClr val="0000FF"/>
                </a:solidFill>
              </a:rPr>
              <a:t>Revision for WGLC</a:t>
            </a:r>
          </a:p>
          <a:p>
            <a:pPr lvl="1"/>
            <a:r>
              <a:rPr lang="en-US" altLang="ko-KR" sz="1300" b="1" u="sng" dirty="0" smtClean="0"/>
              <a:t>ver-06</a:t>
            </a:r>
            <a:r>
              <a:rPr lang="en-US" altLang="ko-KR" sz="1300" dirty="0"/>
              <a:t> (by Dave </a:t>
            </a:r>
            <a:r>
              <a:rPr lang="en-US" altLang="ko-KR" sz="1300" dirty="0" err="1"/>
              <a:t>Thaler</a:t>
            </a:r>
            <a:r>
              <a:rPr lang="en-US" altLang="ko-KR" sz="1300" dirty="0"/>
              <a:t>, Sep. 2016) </a:t>
            </a:r>
            <a:endParaRPr lang="en-US" altLang="ko-KR" sz="1300" dirty="0" smtClean="0"/>
          </a:p>
          <a:p>
            <a:pPr lvl="2"/>
            <a:r>
              <a:rPr lang="en-US" altLang="ko-KR" sz="1100" dirty="0" smtClean="0"/>
              <a:t>IID generation (2</a:t>
            </a:r>
            <a:r>
              <a:rPr lang="en-US" altLang="ko-KR" sz="1100" baseline="30000" dirty="0" smtClean="0"/>
              <a:t>nd</a:t>
            </a:r>
            <a:r>
              <a:rPr lang="en-US" altLang="ko-KR" sz="1100" dirty="0" smtClean="0"/>
              <a:t> rev.)</a:t>
            </a:r>
          </a:p>
          <a:p>
            <a:pPr lvl="1"/>
            <a:r>
              <a:rPr lang="en-US" altLang="ko-KR" sz="1300" b="1" u="sng" dirty="0" smtClean="0"/>
              <a:t>ver-07 </a:t>
            </a:r>
            <a:r>
              <a:rPr lang="en-US" altLang="ko-KR" sz="1300" dirty="0" smtClean="0"/>
              <a:t>(</a:t>
            </a:r>
            <a:r>
              <a:rPr lang="en-US" altLang="ko-KR" sz="1300" dirty="0"/>
              <a:t>by James </a:t>
            </a:r>
            <a:r>
              <a:rPr lang="en-US" altLang="ko-KR" sz="1300" dirty="0" err="1" smtClean="0"/>
              <a:t>Woodyett</a:t>
            </a:r>
            <a:r>
              <a:rPr lang="en-US" altLang="ko-KR" sz="1300" dirty="0" smtClean="0"/>
              <a:t> </a:t>
            </a:r>
            <a:r>
              <a:rPr lang="en-US" altLang="ko-KR" sz="1300" dirty="0"/>
              <a:t>Jun. 2017)</a:t>
            </a:r>
          </a:p>
          <a:p>
            <a:pPr lvl="2"/>
            <a:r>
              <a:rPr lang="en-US" altLang="ko-KR" sz="1100" dirty="0"/>
              <a:t>IID generation </a:t>
            </a:r>
            <a:r>
              <a:rPr lang="en-US" altLang="ko-KR" sz="1100" dirty="0" smtClean="0"/>
              <a:t>(4</a:t>
            </a:r>
            <a:r>
              <a:rPr lang="en-US" altLang="ko-KR" sz="1100" baseline="30000" dirty="0" smtClean="0"/>
              <a:t>th</a:t>
            </a:r>
            <a:r>
              <a:rPr lang="en-US" altLang="ko-KR" sz="1100" dirty="0" smtClean="0"/>
              <a:t> rev.) -&gt;RFC7217</a:t>
            </a:r>
            <a:endParaRPr lang="en-US" altLang="ko-KR" sz="1100" dirty="0"/>
          </a:p>
          <a:p>
            <a:pPr lvl="2"/>
            <a:r>
              <a:rPr lang="en-US" altLang="ko-KR" sz="1100" dirty="0"/>
              <a:t>Neighbor </a:t>
            </a:r>
            <a:r>
              <a:rPr lang="en-US" altLang="ko-KR" sz="1100" dirty="0" smtClean="0"/>
              <a:t>Discovery -&gt; Reworded</a:t>
            </a:r>
          </a:p>
          <a:p>
            <a:pPr lvl="1"/>
            <a:r>
              <a:rPr lang="en-US" altLang="ko-KR" sz="1400" b="1" u="sng" dirty="0" smtClean="0"/>
              <a:t>Ver-08,-09</a:t>
            </a:r>
            <a:r>
              <a:rPr lang="en-US" altLang="ko-KR" sz="1400" dirty="0"/>
              <a:t> (by Pascal </a:t>
            </a:r>
            <a:r>
              <a:rPr lang="en-US" altLang="ko-KR" sz="1400" dirty="0" err="1"/>
              <a:t>Thubert</a:t>
            </a:r>
            <a:r>
              <a:rPr lang="en-US" altLang="ko-KR" sz="1400" dirty="0"/>
              <a:t>, Nov. 2017</a:t>
            </a:r>
            <a:endParaRPr lang="en-US" altLang="ko-KR" sz="1000" dirty="0"/>
          </a:p>
          <a:p>
            <a:pPr lvl="2"/>
            <a:r>
              <a:rPr lang="en-US" altLang="ko-KR" sz="1100" dirty="0"/>
              <a:t>Neighbor Discovery -&gt; </a:t>
            </a:r>
            <a:r>
              <a:rPr lang="en-US" altLang="ko-KR" sz="1100" dirty="0" smtClean="0"/>
              <a:t>Reworded</a:t>
            </a:r>
            <a:endParaRPr lang="en-US" altLang="ko-KR" sz="1600" b="1" dirty="0" smtClean="0"/>
          </a:p>
          <a:p>
            <a:r>
              <a:rPr lang="en-US" altLang="ko-KR" sz="1600" b="1" dirty="0" smtClean="0"/>
              <a:t>In </a:t>
            </a:r>
            <a:r>
              <a:rPr lang="en-US" altLang="ko-KR" sz="1600" b="1" u="sng" dirty="0">
                <a:solidFill>
                  <a:srgbClr val="0000FF"/>
                </a:solidFill>
              </a:rPr>
              <a:t>WG Last Call</a:t>
            </a:r>
            <a:r>
              <a:rPr lang="en-US" altLang="ko-KR" sz="1600" u="sng" dirty="0"/>
              <a:t> </a:t>
            </a:r>
            <a:r>
              <a:rPr lang="en-US" altLang="ko-KR" sz="1600" dirty="0"/>
              <a:t>(Mar. 6, 2018</a:t>
            </a:r>
            <a:r>
              <a:rPr lang="en-US" altLang="ko-KR" sz="1600" dirty="0" smtClean="0"/>
              <a:t>~)</a:t>
            </a:r>
          </a:p>
          <a:p>
            <a:r>
              <a:rPr lang="en-US" altLang="ko-KR" sz="1600" b="1" u="sng" dirty="0">
                <a:solidFill>
                  <a:srgbClr val="0000FF"/>
                </a:solidFill>
              </a:rPr>
              <a:t>No more feedback from NFC forum</a:t>
            </a:r>
            <a:r>
              <a:rPr lang="en-US" altLang="ko-KR" sz="1600" dirty="0"/>
              <a:t> (since Jan. 2017)</a:t>
            </a:r>
            <a:endParaRPr lang="en-US" altLang="ko-KR" sz="1600" b="1" dirty="0" smtClean="0">
              <a:solidFill>
                <a:srgbClr val="0000FF"/>
              </a:solidFill>
            </a:endParaRPr>
          </a:p>
          <a:p>
            <a:r>
              <a:rPr lang="en-US" altLang="ko-KR" sz="1600" b="1" dirty="0" smtClean="0">
                <a:solidFill>
                  <a:srgbClr val="0000FF"/>
                </a:solidFill>
              </a:rPr>
              <a:t>New </a:t>
            </a:r>
            <a:r>
              <a:rPr lang="en-US" altLang="ko-KR" sz="1600" b="1" dirty="0" smtClean="0">
                <a:solidFill>
                  <a:srgbClr val="0000FF"/>
                </a:solidFill>
              </a:rPr>
              <a:t>Shepherd</a:t>
            </a:r>
            <a:r>
              <a:rPr lang="en-US" altLang="ko-KR" sz="1600" dirty="0" smtClean="0">
                <a:solidFill>
                  <a:srgbClr val="0000FF"/>
                </a:solidFill>
              </a:rPr>
              <a:t>: </a:t>
            </a:r>
            <a:r>
              <a:rPr lang="en-US" altLang="ko-KR" sz="1600" dirty="0" err="1" smtClean="0">
                <a:solidFill>
                  <a:srgbClr val="0000FF"/>
                </a:solidFill>
              </a:rPr>
              <a:t>Samita</a:t>
            </a:r>
            <a:r>
              <a:rPr lang="en-US" altLang="ko-KR" sz="1600" dirty="0" smtClean="0">
                <a:solidFill>
                  <a:srgbClr val="0000FF"/>
                </a:solidFill>
              </a:rPr>
              <a:t> </a:t>
            </a:r>
            <a:r>
              <a:rPr lang="en-US" altLang="ko-KR" sz="1600" dirty="0" err="1" smtClean="0">
                <a:solidFill>
                  <a:srgbClr val="0000FF"/>
                </a:solidFill>
              </a:rPr>
              <a:t>Chakrabarti</a:t>
            </a:r>
            <a:endParaRPr lang="en-US" altLang="ko-KR" sz="1600" dirty="0">
              <a:solidFill>
                <a:srgbClr val="0000FF"/>
              </a:solidFill>
            </a:endParaRPr>
          </a:p>
          <a:p>
            <a:r>
              <a:rPr lang="en-US" altLang="ko-KR" sz="1600" b="1" dirty="0" smtClean="0">
                <a:solidFill>
                  <a:srgbClr val="0000FF"/>
                </a:solidFill>
              </a:rPr>
              <a:t>Shepherd Comments</a:t>
            </a:r>
            <a:r>
              <a:rPr lang="en-US" altLang="ko-KR" sz="1600" dirty="0" smtClean="0">
                <a:solidFill>
                  <a:srgbClr val="0000FF"/>
                </a:solidFill>
              </a:rPr>
              <a:t> (July 2018)</a:t>
            </a:r>
            <a:endParaRPr lang="en-US" altLang="ko-KR" sz="1600" dirty="0">
              <a:solidFill>
                <a:srgbClr val="C00000"/>
              </a:solidFill>
            </a:endParaRPr>
          </a:p>
          <a:p>
            <a:r>
              <a:rPr lang="en-US" altLang="ko-KR" sz="1600" b="1" u="sng" dirty="0" smtClean="0">
                <a:solidFill>
                  <a:srgbClr val="0000FF"/>
                </a:solidFill>
              </a:rPr>
              <a:t>Rev. ver-10</a:t>
            </a:r>
            <a:r>
              <a:rPr lang="en-US" altLang="ko-KR" sz="1600" dirty="0" smtClean="0">
                <a:solidFill>
                  <a:srgbClr val="0000FF"/>
                </a:solidFill>
              </a:rPr>
              <a:t> (to be published asap)</a:t>
            </a:r>
          </a:p>
          <a:p>
            <a:pPr lvl="1"/>
            <a:r>
              <a:rPr lang="en-US" altLang="ko-KR" sz="1300" dirty="0" smtClean="0">
                <a:solidFill>
                  <a:srgbClr val="0000FF"/>
                </a:solidFill>
              </a:rPr>
              <a:t>Editorial comments (RFC2119)</a:t>
            </a:r>
          </a:p>
          <a:p>
            <a:pPr lvl="1"/>
            <a:r>
              <a:rPr lang="en-US" altLang="ko-KR" sz="1300" dirty="0" smtClean="0">
                <a:solidFill>
                  <a:srgbClr val="0000FF"/>
                </a:solidFill>
              </a:rPr>
              <a:t>Revised texts for clarification about NFC MTU &amp; FAR, ND, </a:t>
            </a:r>
            <a:r>
              <a:rPr lang="en-US" altLang="ko-KR" sz="1300" dirty="0" smtClean="0">
                <a:solidFill>
                  <a:srgbClr val="0000FF"/>
                </a:solidFill>
              </a:rPr>
              <a:t>Security</a:t>
            </a:r>
            <a:endParaRPr lang="en-US" altLang="ko-KR" sz="1700" dirty="0"/>
          </a:p>
          <a:p>
            <a:pPr lvl="1"/>
            <a:endParaRPr lang="en-US" altLang="ko-KR" sz="1300" dirty="0">
              <a:solidFill>
                <a:srgbClr val="0000FF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167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Shepherd’s Comment #1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 § 3.4 </a:t>
            </a:r>
          </a:p>
          <a:p>
            <a:pPr marL="0" indent="0">
              <a:buNone/>
            </a:pPr>
            <a:r>
              <a:rPr lang="en-US" altLang="ko-KR" dirty="0" smtClean="0"/>
              <a:t>  (MTU </a:t>
            </a:r>
            <a:r>
              <a:rPr lang="en-US" altLang="ko-KR" dirty="0"/>
              <a:t>of </a:t>
            </a:r>
            <a:r>
              <a:rPr lang="en-US" altLang="ko-KR" dirty="0" smtClean="0"/>
              <a:t>NFC)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4</a:t>
            </a:fld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058" y="1362290"/>
            <a:ext cx="5900400" cy="5078298"/>
          </a:xfrm>
          <a:prstGeom prst="rect">
            <a:avLst/>
          </a:prstGeom>
        </p:spPr>
      </p:pic>
      <p:sp>
        <p:nvSpPr>
          <p:cNvPr id="7" name="모서리가 둥근 직사각형 6"/>
          <p:cNvSpPr/>
          <p:nvPr/>
        </p:nvSpPr>
        <p:spPr>
          <a:xfrm>
            <a:off x="2819058" y="2531541"/>
            <a:ext cx="5813313" cy="2606515"/>
          </a:xfrm>
          <a:prstGeom prst="roundRect">
            <a:avLst>
              <a:gd name="adj" fmla="val 7785"/>
            </a:avLst>
          </a:prstGeom>
          <a:noFill/>
          <a:ln w="28575"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13041" y="4768724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Added</a:t>
            </a:r>
            <a:endParaRPr lang="ko-KR" altLang="en-US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1404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Shepherd’s </a:t>
            </a:r>
            <a:r>
              <a:rPr lang="en-US" altLang="ko-KR" b="1" dirty="0"/>
              <a:t>Comment </a:t>
            </a:r>
            <a:r>
              <a:rPr lang="en-US" altLang="ko-KR" b="1" dirty="0" smtClean="0"/>
              <a:t>#2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In § </a:t>
            </a:r>
            <a:r>
              <a:rPr lang="en-US" altLang="ko-KR" dirty="0" smtClean="0"/>
              <a:t>4.2</a:t>
            </a:r>
          </a:p>
          <a:p>
            <a:pPr marL="0" indent="0">
              <a:buNone/>
            </a:pPr>
            <a:r>
              <a:rPr lang="en-US" altLang="ko-KR" dirty="0" smtClean="0"/>
              <a:t> (Link Model) </a:t>
            </a:r>
          </a:p>
          <a:p>
            <a:pPr marL="0" indent="0">
              <a:buNone/>
            </a:pP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5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1937" y="1750026"/>
            <a:ext cx="6584352" cy="4502535"/>
          </a:xfrm>
          <a:prstGeom prst="rect">
            <a:avLst/>
          </a:prstGeom>
        </p:spPr>
      </p:pic>
      <p:sp>
        <p:nvSpPr>
          <p:cNvPr id="6" name="모서리가 둥근 직사각형 5"/>
          <p:cNvSpPr/>
          <p:nvPr/>
        </p:nvSpPr>
        <p:spPr>
          <a:xfrm>
            <a:off x="2341937" y="3570514"/>
            <a:ext cx="6497265" cy="1023258"/>
          </a:xfrm>
          <a:prstGeom prst="roundRect">
            <a:avLst>
              <a:gd name="adj" fmla="val 7785"/>
            </a:avLst>
          </a:prstGeom>
          <a:noFill/>
          <a:ln w="28575"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35920" y="4224440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Added</a:t>
            </a:r>
            <a:endParaRPr lang="ko-KR" altLang="en-US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7323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Shepherd’s </a:t>
            </a:r>
            <a:r>
              <a:rPr lang="en-US" altLang="ko-KR" b="1" dirty="0"/>
              <a:t>Comment </a:t>
            </a:r>
            <a:r>
              <a:rPr lang="en-US" altLang="ko-KR" b="1" dirty="0" smtClean="0"/>
              <a:t>#3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In § </a:t>
            </a:r>
            <a:r>
              <a:rPr lang="en-US" altLang="ko-KR" dirty="0" smtClean="0"/>
              <a:t>4.8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 smtClean="0"/>
              <a:t>  (FAR) 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6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848" y="1927430"/>
            <a:ext cx="6722143" cy="186040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398" y="4771395"/>
            <a:ext cx="6722143" cy="1193153"/>
          </a:xfrm>
          <a:prstGeom prst="rect">
            <a:avLst/>
          </a:prstGeom>
        </p:spPr>
      </p:pic>
      <p:sp>
        <p:nvSpPr>
          <p:cNvPr id="7" name="모서리가 둥근 직사각형 6"/>
          <p:cNvSpPr/>
          <p:nvPr/>
        </p:nvSpPr>
        <p:spPr>
          <a:xfrm>
            <a:off x="2057300" y="4660569"/>
            <a:ext cx="6761241" cy="1340171"/>
          </a:xfrm>
          <a:prstGeom prst="roundRect">
            <a:avLst>
              <a:gd name="adj" fmla="val 7785"/>
            </a:avLst>
          </a:prstGeom>
          <a:noFill/>
          <a:ln w="28575"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/>
          </a:p>
        </p:txBody>
      </p:sp>
      <p:cxnSp>
        <p:nvCxnSpPr>
          <p:cNvPr id="11" name="직선 화살표 연결선 10"/>
          <p:cNvCxnSpPr/>
          <p:nvPr/>
        </p:nvCxnSpPr>
        <p:spPr>
          <a:xfrm>
            <a:off x="5486400" y="3878743"/>
            <a:ext cx="0" cy="664028"/>
          </a:xfrm>
          <a:prstGeom prst="straightConnector1">
            <a:avLst/>
          </a:prstGeom>
          <a:noFill/>
          <a:ln w="28575">
            <a:solidFill>
              <a:srgbClr val="FF0000"/>
            </a:solidFill>
            <a:headEnd type="none" w="med" len="med"/>
            <a:tailEnd type="arrow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모서리가 둥근 직사각형 11"/>
          <p:cNvSpPr/>
          <p:nvPr/>
        </p:nvSpPr>
        <p:spPr>
          <a:xfrm>
            <a:off x="2057300" y="1927430"/>
            <a:ext cx="6761241" cy="1851961"/>
          </a:xfrm>
          <a:prstGeom prst="roundRect">
            <a:avLst>
              <a:gd name="adj" fmla="val 7785"/>
            </a:avLst>
          </a:prstGeom>
          <a:noFill/>
          <a:ln w="28575">
            <a:solidFill>
              <a:schemeClr val="bg2">
                <a:lumMod val="50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390008" y="4173439"/>
            <a:ext cx="1285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Simplified</a:t>
            </a:r>
            <a:endParaRPr lang="ko-KR" altLang="en-US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3040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Shepherd’s </a:t>
            </a:r>
            <a:r>
              <a:rPr lang="en-US" altLang="ko-KR" b="1" dirty="0"/>
              <a:t>Comment </a:t>
            </a:r>
            <a:r>
              <a:rPr lang="en-US" altLang="ko-KR" b="1" dirty="0" smtClean="0"/>
              <a:t>#4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In § </a:t>
            </a:r>
            <a:r>
              <a:rPr lang="en-US" altLang="ko-KR" dirty="0" smtClean="0"/>
              <a:t>7 (Security Considerations)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7</a:t>
            </a:fld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l="351"/>
          <a:stretch/>
        </p:blipFill>
        <p:spPr>
          <a:xfrm>
            <a:off x="2144486" y="2216716"/>
            <a:ext cx="6073848" cy="4504762"/>
          </a:xfrm>
          <a:prstGeom prst="rect">
            <a:avLst/>
          </a:prstGeom>
        </p:spPr>
      </p:pic>
      <p:sp>
        <p:nvSpPr>
          <p:cNvPr id="6" name="모서리가 둥근 직사각형 5"/>
          <p:cNvSpPr/>
          <p:nvPr/>
        </p:nvSpPr>
        <p:spPr>
          <a:xfrm>
            <a:off x="2144485" y="5442857"/>
            <a:ext cx="6073849" cy="1278621"/>
          </a:xfrm>
          <a:prstGeom prst="roundRect">
            <a:avLst>
              <a:gd name="adj" fmla="val 7785"/>
            </a:avLst>
          </a:prstGeom>
          <a:noFill/>
          <a:ln w="28575"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61927" y="6352146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Added</a:t>
            </a:r>
            <a:endParaRPr lang="ko-KR" altLang="en-US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56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altLang="ko-KR" sz="2800" b="1" dirty="0" smtClean="0"/>
          </a:p>
          <a:p>
            <a:pPr marL="0" indent="0" algn="ctr">
              <a:buNone/>
            </a:pPr>
            <a:endParaRPr lang="en-US" altLang="ko-KR" sz="2800" b="1" dirty="0"/>
          </a:p>
          <a:p>
            <a:pPr marL="0" indent="0" algn="ctr">
              <a:buNone/>
            </a:pPr>
            <a:r>
              <a:rPr lang="en-US" altLang="ko-KR" sz="3200" b="1" dirty="0" smtClean="0"/>
              <a:t>Any </a:t>
            </a:r>
            <a:r>
              <a:rPr lang="en-US" altLang="ko-KR" sz="3200" b="1" dirty="0"/>
              <a:t>Questions &amp; Comments? </a:t>
            </a:r>
            <a:endParaRPr lang="ko-KR" altLang="en-US" sz="32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08B3A-B7D0-484C-85BD-932835821BFD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70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1337</TotalTime>
  <Words>408</Words>
  <Application>Microsoft Office PowerPoint</Application>
  <PresentationFormat>화면 슬라이드 쇼(4:3)</PresentationFormat>
  <Paragraphs>80</Paragraphs>
  <Slides>8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2" baseType="lpstr">
      <vt:lpstr>HY헤드라인M</vt:lpstr>
      <vt:lpstr>맑은 고딕</vt:lpstr>
      <vt:lpstr>Arial</vt:lpstr>
      <vt:lpstr>Office 테마</vt:lpstr>
      <vt:lpstr>Transmission of IPv6 Packets over Near Field Communication </vt:lpstr>
      <vt:lpstr>What is Near Field Communication (NFC) ?</vt:lpstr>
      <vt:lpstr>History and status of IPv6-over-NFC</vt:lpstr>
      <vt:lpstr>Shepherd’s Comment #1</vt:lpstr>
      <vt:lpstr>Shepherd’s Comment #2</vt:lpstr>
      <vt:lpstr>Shepherd’s Comment #3</vt:lpstr>
      <vt:lpstr>Shepherd’s Comment #4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Transmission of IPv6 Packets over Near Field Communication</dc:title>
  <dc:creator>yhc</dc:creator>
  <cp:lastModifiedBy>Windows 사용자</cp:lastModifiedBy>
  <cp:revision>160</cp:revision>
  <cp:lastPrinted>2015-03-20T02:17:11Z</cp:lastPrinted>
  <dcterms:created xsi:type="dcterms:W3CDTF">2014-07-18T18:06:18Z</dcterms:created>
  <dcterms:modified xsi:type="dcterms:W3CDTF">2018-07-16T19:35:26Z</dcterms:modified>
</cp:coreProperties>
</file>