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0" r:id="rId2"/>
    <p:sldId id="310" r:id="rId3"/>
    <p:sldId id="306" r:id="rId4"/>
    <p:sldId id="308" r:id="rId5"/>
    <p:sldId id="309" r:id="rId6"/>
    <p:sldId id="307" r:id="rId7"/>
    <p:sldId id="304" r:id="rId8"/>
  </p:sldIdLst>
  <p:sldSz cx="9144000" cy="6858000" type="screen4x3"/>
  <p:notesSz cx="10234613" cy="7099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86" autoAdjust="0"/>
    <p:restoredTop sz="92166" autoAdjust="0"/>
  </p:normalViewPr>
  <p:slideViewPr>
    <p:cSldViewPr showGuides="1">
      <p:cViewPr>
        <p:scale>
          <a:sx n="64" d="100"/>
          <a:sy n="64" d="100"/>
        </p:scale>
        <p:origin x="-94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4435304" cy="354580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97028" y="1"/>
            <a:ext cx="4435304" cy="354580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100"/>
            </a:lvl1pPr>
          </a:lstStyle>
          <a:p>
            <a:fld id="{8E7DF168-DC96-4A10-90CD-003EC83AC162}" type="datetimeFigureOut">
              <a:rPr lang="es-ES" smtClean="0"/>
              <a:t>14/07/2018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6743619"/>
            <a:ext cx="4435304" cy="354580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97028" y="6743619"/>
            <a:ext cx="4435304" cy="354580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100"/>
            </a:lvl1pPr>
          </a:lstStyle>
          <a:p>
            <a:fld id="{1CA3484A-BCCD-4568-997E-B9B3492C8F4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866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434998" cy="354965"/>
          </a:xfrm>
          <a:prstGeom prst="rect">
            <a:avLst/>
          </a:prstGeom>
        </p:spPr>
        <p:txBody>
          <a:bodyPr vert="horz" lIns="99039" tIns="49520" rIns="99039" bIns="49520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247" y="2"/>
            <a:ext cx="4434998" cy="354965"/>
          </a:xfrm>
          <a:prstGeom prst="rect">
            <a:avLst/>
          </a:prstGeom>
        </p:spPr>
        <p:txBody>
          <a:bodyPr vert="horz" lIns="99039" tIns="49520" rIns="99039" bIns="49520" rtlCol="0"/>
          <a:lstStyle>
            <a:lvl1pPr algn="r">
              <a:defRPr sz="1300"/>
            </a:lvl1pPr>
          </a:lstStyle>
          <a:p>
            <a:fld id="{F17D51D1-24AE-42E0-AA66-EFBA0AF8A594}" type="datetimeFigureOut">
              <a:rPr lang="es-ES" smtClean="0"/>
              <a:t>14/07/2018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533400"/>
            <a:ext cx="3548063" cy="2660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20" rIns="99039" bIns="495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3462" y="3372169"/>
            <a:ext cx="8187690" cy="3194684"/>
          </a:xfrm>
          <a:prstGeom prst="rect">
            <a:avLst/>
          </a:prstGeom>
        </p:spPr>
        <p:txBody>
          <a:bodyPr vert="horz" lIns="99039" tIns="49520" rIns="99039" bIns="495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743104"/>
            <a:ext cx="4434998" cy="354965"/>
          </a:xfrm>
          <a:prstGeom prst="rect">
            <a:avLst/>
          </a:prstGeom>
        </p:spPr>
        <p:txBody>
          <a:bodyPr vert="horz" lIns="99039" tIns="49520" rIns="99039" bIns="49520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247" y="6743104"/>
            <a:ext cx="4434998" cy="354965"/>
          </a:xfrm>
          <a:prstGeom prst="rect">
            <a:avLst/>
          </a:prstGeom>
        </p:spPr>
        <p:txBody>
          <a:bodyPr vert="horz" lIns="99039" tIns="49520" rIns="99039" bIns="49520" rtlCol="0" anchor="b"/>
          <a:lstStyle>
            <a:lvl1pPr algn="r">
              <a:defRPr sz="1300"/>
            </a:lvl1pPr>
          </a:lstStyle>
          <a:p>
            <a:fld id="{6489841C-4839-42AF-B492-D7D1E43BA34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0290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89841C-4839-42AF-B492-D7D1E43BA34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5501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C49-2945-4F61-9825-C988063E7214}" type="datetime1">
              <a:rPr lang="de-DE" smtClean="0"/>
              <a:t>14.07.2018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45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C78D8-23A5-4263-817D-1519E0365374}" type="datetime1">
              <a:rPr lang="de-DE" smtClean="0"/>
              <a:t>14.07.2018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0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2AC6D-246A-4925-B66C-9EB6999B9D8F}" type="datetime1">
              <a:rPr lang="de-DE" smtClean="0"/>
              <a:t>14.07.2018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515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BAA7-61D8-417C-B883-DCB43B101103}" type="datetime1">
              <a:rPr lang="de-DE" smtClean="0"/>
              <a:t>14.07.2018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55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6D2D4-9970-4B5B-AF61-5B053B7FEF6C}" type="datetime1">
              <a:rPr lang="de-DE" smtClean="0"/>
              <a:t>14.07.2018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82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B35B-4536-4EA0-AE5D-DE65BAECC491}" type="datetime1">
              <a:rPr lang="de-DE" smtClean="0"/>
              <a:t>14.07.2018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942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8B6E-623A-4CFC-BCE2-C1365C1088AD}" type="datetime1">
              <a:rPr lang="de-DE" smtClean="0"/>
              <a:t>14.07.2018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51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894-F734-4F6E-B91C-370FABEB3B47}" type="datetime1">
              <a:rPr lang="de-DE" smtClean="0"/>
              <a:t>14.07.2018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8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AB19-6A61-4B96-A99F-EAC23782557E}" type="datetime1">
              <a:rPr lang="de-DE" smtClean="0"/>
              <a:t>14.07.2018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57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1EDF-DCEB-46EC-8827-CC6B6E328F37}" type="datetime1">
              <a:rPr lang="de-DE" smtClean="0"/>
              <a:t>14.07.2018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9047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438E-45BD-4D67-A40F-B8EA5D24B003}" type="datetime1">
              <a:rPr lang="de-DE" smtClean="0"/>
              <a:t>14.07.2018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543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D1643-F590-43C7-A7AA-E84A5742A830}" type="datetime1">
              <a:rPr lang="de-DE" smtClean="0"/>
              <a:t>14.07.2018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1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standards.ieee.org/findstds/standard/1901.1-2018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52736"/>
            <a:ext cx="9144000" cy="1830065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b="1" dirty="0"/>
              <a:t>Transmission of IPv6 Packets over PLC Networks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 </a:t>
            </a:r>
            <a:r>
              <a:rPr lang="en-US" sz="3600" dirty="0" smtClean="0"/>
              <a:t>draft-hou-6lo-plc-04 </a:t>
            </a:r>
            <a:r>
              <a:rPr lang="de-DE" sz="4000" dirty="0" smtClean="0"/>
              <a:t> </a:t>
            </a:r>
            <a:br>
              <a:rPr lang="de-DE" sz="4000" dirty="0" smtClean="0"/>
            </a:br>
            <a:endParaRPr lang="de-DE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3717032"/>
            <a:ext cx="4536504" cy="1728192"/>
          </a:xfrm>
        </p:spPr>
        <p:txBody>
          <a:bodyPr>
            <a:normAutofit fontScale="92500" lnSpcReduction="10000"/>
          </a:bodyPr>
          <a:lstStyle/>
          <a:p>
            <a:r>
              <a:rPr lang="de-DE" sz="2000" b="1" dirty="0" smtClean="0"/>
              <a:t>Jianqiang Hou </a:t>
            </a:r>
            <a:r>
              <a:rPr lang="de-DE" sz="2000" dirty="0"/>
              <a:t>(</a:t>
            </a:r>
            <a:r>
              <a:rPr lang="de-DE" sz="2000" dirty="0" smtClean="0"/>
              <a:t>Huawei)</a:t>
            </a:r>
          </a:p>
          <a:p>
            <a:r>
              <a:rPr lang="de-DE" sz="2000" b="1" dirty="0" smtClean="0"/>
              <a:t>Bing Liu </a:t>
            </a:r>
            <a:r>
              <a:rPr lang="de-DE" sz="2000" dirty="0" smtClean="0"/>
              <a:t>(Huawei)</a:t>
            </a:r>
          </a:p>
          <a:p>
            <a:r>
              <a:rPr lang="de-DE" sz="2000" b="1" dirty="0" smtClean="0"/>
              <a:t>Yong-Geun Hong </a:t>
            </a:r>
            <a:r>
              <a:rPr lang="de-DE" sz="2000" dirty="0" smtClean="0"/>
              <a:t>(ETRI)</a:t>
            </a:r>
          </a:p>
          <a:p>
            <a:r>
              <a:rPr lang="de-DE" sz="2000" b="1" dirty="0" smtClean="0"/>
              <a:t>Xiaojun Tang</a:t>
            </a:r>
            <a:r>
              <a:rPr lang="de-DE" sz="2000" dirty="0"/>
              <a:t> </a:t>
            </a:r>
            <a:r>
              <a:rPr lang="de-DE" sz="2000" dirty="0" smtClean="0"/>
              <a:t>(</a:t>
            </a:r>
            <a:r>
              <a:rPr lang="en-US" sz="2000" dirty="0" smtClean="0"/>
              <a:t>State </a:t>
            </a:r>
            <a:r>
              <a:rPr lang="en-US" sz="2000" dirty="0"/>
              <a:t>Grid </a:t>
            </a:r>
            <a:r>
              <a:rPr lang="en-US" sz="2000" dirty="0" smtClean="0"/>
              <a:t>EPRI)</a:t>
            </a:r>
          </a:p>
          <a:p>
            <a:r>
              <a:rPr lang="en-US" sz="2000" b="1" dirty="0" smtClean="0"/>
              <a:t>Charles Perkins </a:t>
            </a:r>
            <a:r>
              <a:rPr lang="en-US" sz="2000" dirty="0" smtClean="0"/>
              <a:t>(</a:t>
            </a:r>
            <a:r>
              <a:rPr lang="en-US" sz="2000" dirty="0" err="1" smtClean="0"/>
              <a:t>Futurewei</a:t>
            </a:r>
            <a:r>
              <a:rPr lang="en-US" sz="2000" dirty="0" smtClean="0"/>
              <a:t>)</a:t>
            </a:r>
            <a:endParaRPr lang="de-DE" sz="2000" dirty="0" smtClean="0"/>
          </a:p>
          <a:p>
            <a:endParaRPr lang="de-DE" sz="2000" i="1" dirty="0" smtClean="0"/>
          </a:p>
          <a:p>
            <a:endParaRPr lang="de-DE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636844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IETF 102 – Montreal, July 2018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543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962"/>
    </mc:Choice>
    <mc:Fallback xmlns="">
      <p:transition spd="slow" advTm="2796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draft-hou-6lo-plc-04</a:t>
            </a:r>
          </a:p>
          <a:p>
            <a:pPr lvl="1"/>
            <a:r>
              <a:rPr lang="en-US" dirty="0" smtClean="0"/>
              <a:t>Updated Parts</a:t>
            </a:r>
          </a:p>
          <a:p>
            <a:pPr lvl="2"/>
            <a:r>
              <a:rPr lang="en-US" dirty="0" smtClean="0"/>
              <a:t>Formally include IEEE 1901.1 into the scope</a:t>
            </a:r>
          </a:p>
          <a:p>
            <a:pPr lvl="2"/>
            <a:r>
              <a:rPr lang="en-US" dirty="0" smtClean="0"/>
              <a:t>Address </a:t>
            </a:r>
            <a:r>
              <a:rPr lang="en-US" dirty="0" err="1" smtClean="0"/>
              <a:t>autoconfiguration</a:t>
            </a:r>
            <a:r>
              <a:rPr lang="en-US" dirty="0" smtClean="0"/>
              <a:t> and mapping designed for IEEE 1901.1</a:t>
            </a:r>
          </a:p>
          <a:p>
            <a:pPr lvl="2"/>
            <a:r>
              <a:rPr lang="en-US" dirty="0" smtClean="0"/>
              <a:t>Add RFC 6775-update features to Neighbor Discovery</a:t>
            </a:r>
            <a:endParaRPr lang="en-US" dirty="0"/>
          </a:p>
          <a:p>
            <a:r>
              <a:rPr lang="en-US" dirty="0" smtClean="0"/>
              <a:t>Charlie Perkins and Bing Liu become co-authors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38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Recently published IEEE 1901.1 Standard</a:t>
            </a:r>
            <a:endParaRPr 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r>
              <a:rPr lang="en-US" sz="2400" dirty="0" smtClean="0"/>
              <a:t>IEEE 1901.1: IEEE </a:t>
            </a:r>
            <a:r>
              <a:rPr lang="en-US" sz="2400" dirty="0"/>
              <a:t>Standard for Medium Frequency (less than 12 MHz) Power Line Communications for Smart Grid </a:t>
            </a:r>
            <a:r>
              <a:rPr lang="en-US" sz="2400" dirty="0" smtClean="0"/>
              <a:t>Application</a:t>
            </a:r>
          </a:p>
          <a:p>
            <a:pPr lvl="1"/>
            <a:r>
              <a:rPr lang="en-US" sz="2000" dirty="0" smtClean="0"/>
              <a:t>Published in May 2018</a:t>
            </a:r>
          </a:p>
          <a:p>
            <a:pPr lvl="1"/>
            <a:r>
              <a:rPr lang="en-US" sz="2000" dirty="0" smtClean="0">
                <a:hlinkClick r:id="rId2"/>
              </a:rPr>
              <a:t>https://standards.ieee.org/findstds/standard/1901.1-2018.html</a:t>
            </a:r>
            <a:endParaRPr lang="en-US" sz="2000" dirty="0" smtClean="0"/>
          </a:p>
          <a:p>
            <a:r>
              <a:rPr lang="en-US" sz="2400" dirty="0"/>
              <a:t>Technical </a:t>
            </a:r>
            <a:r>
              <a:rPr lang="en-US" sz="2400" dirty="0" smtClean="0"/>
              <a:t>Characteristics</a:t>
            </a:r>
          </a:p>
          <a:p>
            <a:pPr lvl="1"/>
            <a:r>
              <a:rPr lang="en-US" sz="2000" dirty="0"/>
              <a:t>TDMA and CSMA/CA </a:t>
            </a:r>
            <a:r>
              <a:rPr lang="en-US" sz="2000" dirty="0" smtClean="0"/>
              <a:t>support</a:t>
            </a:r>
          </a:p>
          <a:p>
            <a:pPr lvl="1"/>
            <a:r>
              <a:rPr lang="en-US" sz="2000" dirty="0"/>
              <a:t>OFDM</a:t>
            </a:r>
          </a:p>
          <a:p>
            <a:pPr lvl="1"/>
            <a:r>
              <a:rPr lang="en-US" sz="2000" dirty="0" smtClean="0"/>
              <a:t>Fragmentation </a:t>
            </a:r>
            <a:r>
              <a:rPr lang="en-US" sz="2000" dirty="0"/>
              <a:t>and reassembly, improving the transmission efficiency</a:t>
            </a:r>
          </a:p>
          <a:p>
            <a:pPr lvl="1"/>
            <a:r>
              <a:rPr lang="en-US" sz="2000" dirty="0"/>
              <a:t>Data retransmission</a:t>
            </a:r>
          </a:p>
          <a:p>
            <a:pPr lvl="1"/>
            <a:r>
              <a:rPr lang="en-US" sz="2000" dirty="0"/>
              <a:t>AES/3DES/DES data encryption</a:t>
            </a:r>
          </a:p>
          <a:p>
            <a:pPr lvl="1"/>
            <a:r>
              <a:rPr lang="en-US" sz="2000" dirty="0"/>
              <a:t>Incident processing with four levels of priorities </a:t>
            </a:r>
            <a:r>
              <a:rPr lang="en-US" sz="2000" dirty="0" smtClean="0"/>
              <a:t>for differentiated QoS</a:t>
            </a:r>
            <a:endParaRPr lang="en-US" sz="2000" dirty="0" smtClean="0"/>
          </a:p>
          <a:p>
            <a:pPr lvl="1"/>
            <a:r>
              <a:rPr lang="en-US" sz="2000" dirty="0" smtClean="0"/>
              <a:t>Data rate up to </a:t>
            </a:r>
            <a:r>
              <a:rPr lang="en-US" sz="2000" dirty="0" smtClean="0"/>
              <a:t>2Mbps</a:t>
            </a:r>
            <a:endParaRPr lang="en-US" sz="20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50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Stateless Address </a:t>
            </a:r>
            <a:r>
              <a:rPr lang="en-US" dirty="0" err="1" smtClean="0"/>
              <a:t>Autoconfiguration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1387463"/>
          </a:xfrm>
        </p:spPr>
        <p:txBody>
          <a:bodyPr>
            <a:noAutofit/>
          </a:bodyPr>
          <a:lstStyle/>
          <a:p>
            <a:r>
              <a:rPr lang="en-US" sz="2000" b="1" dirty="0"/>
              <a:t>64-bit IID derived from </a:t>
            </a:r>
            <a:r>
              <a:rPr lang="en-US" sz="2000" b="1" dirty="0" smtClean="0"/>
              <a:t>long address</a:t>
            </a:r>
          </a:p>
          <a:p>
            <a:pPr lvl="1"/>
            <a:r>
              <a:rPr lang="en-US" sz="1800" dirty="0" smtClean="0"/>
              <a:t>Based on the EUI-64 ID or EUI 48 MAC (extended to 64-bit by inserting 0xFFFE)</a:t>
            </a:r>
          </a:p>
          <a:p>
            <a:pPr lvl="1"/>
            <a:r>
              <a:rPr lang="en-US" sz="1800" dirty="0" smtClean="0"/>
              <a:t>Set the U/L </a:t>
            </a:r>
            <a:r>
              <a:rPr lang="en-US" sz="1800" dirty="0"/>
              <a:t>(7</a:t>
            </a:r>
            <a:r>
              <a:rPr lang="en-US" sz="1800" baseline="30000" dirty="0"/>
              <a:t>th</a:t>
            </a:r>
            <a:r>
              <a:rPr lang="en-US" sz="1800" dirty="0"/>
              <a:t> </a:t>
            </a:r>
            <a:r>
              <a:rPr lang="en-US" sz="1800" dirty="0" smtClean="0"/>
              <a:t>bit </a:t>
            </a:r>
            <a:r>
              <a:rPr lang="en-US" sz="1800" dirty="0"/>
              <a:t>of the first byte) </a:t>
            </a:r>
            <a:r>
              <a:rPr lang="en-US" sz="1800" dirty="0" smtClean="0"/>
              <a:t>to 1 and G/I (8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dirty="0"/>
              <a:t>bit of the first </a:t>
            </a:r>
            <a:r>
              <a:rPr lang="en-US" sz="1800" dirty="0" smtClean="0"/>
              <a:t>byte) to 0</a:t>
            </a:r>
            <a:endParaRPr lang="en-US" sz="1800" dirty="0"/>
          </a:p>
          <a:p>
            <a:r>
              <a:rPr lang="en-US" sz="2000" b="1" dirty="0" smtClean="0"/>
              <a:t>64-bit IID derived from short address: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4</a:t>
            </a:fld>
            <a:endParaRPr lang="de-DE"/>
          </a:p>
        </p:txBody>
      </p:sp>
      <p:grpSp>
        <p:nvGrpSpPr>
          <p:cNvPr id="18" name="组合 17"/>
          <p:cNvGrpSpPr/>
          <p:nvPr/>
        </p:nvGrpSpPr>
        <p:grpSpPr>
          <a:xfrm>
            <a:off x="1754197" y="2652881"/>
            <a:ext cx="6562219" cy="1440160"/>
            <a:chOff x="1691680" y="2132856"/>
            <a:chExt cx="6562219" cy="1440160"/>
          </a:xfrm>
        </p:grpSpPr>
        <p:sp>
          <p:nvSpPr>
            <p:cNvPr id="5" name="矩形 4"/>
            <p:cNvSpPr/>
            <p:nvPr/>
          </p:nvSpPr>
          <p:spPr>
            <a:xfrm>
              <a:off x="2645786" y="2564904"/>
              <a:ext cx="381642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/>
                <a:t>YYYY:YYFF:FE00</a:t>
              </a:r>
              <a:r>
                <a:rPr lang="en-US" sz="2800" dirty="0">
                  <a:sym typeface="Wingdings" panose="05000000000000000000" pitchFamily="2" charset="2"/>
                </a:rPr>
                <a:t>:0XXX</a:t>
              </a:r>
              <a:endParaRPr lang="en-US" sz="2800" dirty="0"/>
            </a:p>
          </p:txBody>
        </p:sp>
        <p:sp>
          <p:nvSpPr>
            <p:cNvPr id="6" name="右大括号 5"/>
            <p:cNvSpPr/>
            <p:nvPr/>
          </p:nvSpPr>
          <p:spPr>
            <a:xfrm rot="5400000">
              <a:off x="3476354" y="2551901"/>
              <a:ext cx="216024" cy="1080120"/>
            </a:xfrm>
            <a:prstGeom prst="rightBrace">
              <a:avLst>
                <a:gd name="adj1" fmla="val 28175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右大括号 6"/>
            <p:cNvSpPr/>
            <p:nvPr/>
          </p:nvSpPr>
          <p:spPr>
            <a:xfrm rot="16200000">
              <a:off x="5708603" y="2348881"/>
              <a:ext cx="216024" cy="504056"/>
            </a:xfrm>
            <a:prstGeom prst="rightBrace">
              <a:avLst>
                <a:gd name="adj1" fmla="val 28175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691680" y="3172906"/>
              <a:ext cx="34923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/>
                <a:t>24-bit NID (Network Identifier)</a:t>
              </a:r>
              <a:endParaRPr lang="en-US" sz="2000" dirty="0"/>
            </a:p>
          </p:txBody>
        </p:sp>
        <p:sp>
          <p:nvSpPr>
            <p:cNvPr id="9" name="矩形 8"/>
            <p:cNvSpPr/>
            <p:nvPr/>
          </p:nvSpPr>
          <p:spPr>
            <a:xfrm>
              <a:off x="3734417" y="2132856"/>
              <a:ext cx="451948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/>
                <a:t>12-bit TEI (Terminal Equipment Identifier)</a:t>
              </a:r>
              <a:endParaRPr lang="en-US" sz="2000" dirty="0"/>
            </a:p>
          </p:txBody>
        </p:sp>
      </p:grpSp>
      <p:sp>
        <p:nvSpPr>
          <p:cNvPr id="10" name="内容占位符 2"/>
          <p:cNvSpPr txBox="1">
            <a:spLocks/>
          </p:cNvSpPr>
          <p:nvPr/>
        </p:nvSpPr>
        <p:spPr>
          <a:xfrm>
            <a:off x="457200" y="5533201"/>
            <a:ext cx="8229600" cy="10305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800" dirty="0" smtClean="0"/>
              <a:t>U/L bit and G/I bit set to 0.</a:t>
            </a:r>
          </a:p>
          <a:p>
            <a:pPr lvl="1"/>
            <a:r>
              <a:rPr lang="en-US" sz="1800" dirty="0" smtClean="0"/>
              <a:t>To avoid </a:t>
            </a:r>
            <a:r>
              <a:rPr lang="en-US" sz="1800" dirty="0"/>
              <a:t>any ambiguity in the </a:t>
            </a:r>
            <a:r>
              <a:rPr lang="en-US" sz="1800" dirty="0" smtClean="0"/>
              <a:t>derived </a:t>
            </a:r>
            <a:r>
              <a:rPr lang="en-US" sz="1800" dirty="0"/>
              <a:t>Interface ID, these two bits MUST NOT be used to generate the </a:t>
            </a:r>
            <a:r>
              <a:rPr lang="en-US" sz="1800" dirty="0" smtClean="0"/>
              <a:t>NID </a:t>
            </a:r>
            <a:r>
              <a:rPr lang="en-US" sz="1800" dirty="0"/>
              <a:t>(for IEEE 1901.1</a:t>
            </a:r>
            <a:r>
              <a:rPr lang="en-US" sz="1800" dirty="0" smtClean="0"/>
              <a:t>) or PAN ID (IEEE 1901.2, ITU-T G.9903).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895736" y="4085056"/>
            <a:ext cx="5268552" cy="1448145"/>
            <a:chOff x="2039752" y="3604954"/>
            <a:chExt cx="5268552" cy="1448145"/>
          </a:xfrm>
        </p:grpSpPr>
        <p:sp>
          <p:nvSpPr>
            <p:cNvPr id="12" name="矩形 11"/>
            <p:cNvSpPr/>
            <p:nvPr/>
          </p:nvSpPr>
          <p:spPr>
            <a:xfrm>
              <a:off x="2197232" y="4057908"/>
              <a:ext cx="482304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dirty="0" smtClean="0"/>
                <a:t>MMMM:00FF:FE00</a:t>
              </a:r>
              <a:r>
                <a:rPr lang="en-US" sz="2800" dirty="0" smtClean="0">
                  <a:sym typeface="Wingdings" panose="05000000000000000000" pitchFamily="2" charset="2"/>
                </a:rPr>
                <a:t>:NNNN</a:t>
              </a:r>
              <a:endParaRPr lang="en-US" sz="2800" dirty="0"/>
            </a:p>
          </p:txBody>
        </p:sp>
        <p:sp>
          <p:nvSpPr>
            <p:cNvPr id="13" name="右大括号 12"/>
            <p:cNvSpPr/>
            <p:nvPr/>
          </p:nvSpPr>
          <p:spPr>
            <a:xfrm rot="5400000">
              <a:off x="3203848" y="3992575"/>
              <a:ext cx="216024" cy="1224136"/>
            </a:xfrm>
            <a:prstGeom prst="rightBrace">
              <a:avLst>
                <a:gd name="adj1" fmla="val 28175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右大括号 13"/>
            <p:cNvSpPr/>
            <p:nvPr/>
          </p:nvSpPr>
          <p:spPr>
            <a:xfrm rot="16200000">
              <a:off x="5905389" y="3594834"/>
              <a:ext cx="216024" cy="897622"/>
            </a:xfrm>
            <a:prstGeom prst="rightBrace">
              <a:avLst>
                <a:gd name="adj1" fmla="val 28175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776056" y="3604954"/>
              <a:ext cx="25322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/>
                <a:t>16-bit Short address</a:t>
              </a:r>
              <a:endParaRPr lang="en-US" sz="2000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2039752" y="4652989"/>
              <a:ext cx="25322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/>
                <a:t>16-bit PAN ID</a:t>
              </a:r>
              <a:endParaRPr lang="en-US" sz="2000" dirty="0"/>
            </a:p>
          </p:txBody>
        </p:sp>
      </p:grpSp>
      <p:sp>
        <p:nvSpPr>
          <p:cNvPr id="19" name="矩形 18"/>
          <p:cNvSpPr/>
          <p:nvPr/>
        </p:nvSpPr>
        <p:spPr>
          <a:xfrm>
            <a:off x="1619672" y="2712261"/>
            <a:ext cx="6696744" cy="13727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矩形 19"/>
          <p:cNvSpPr/>
          <p:nvPr/>
        </p:nvSpPr>
        <p:spPr>
          <a:xfrm>
            <a:off x="1619672" y="4157064"/>
            <a:ext cx="6696744" cy="13041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矩形 21"/>
          <p:cNvSpPr/>
          <p:nvPr/>
        </p:nvSpPr>
        <p:spPr>
          <a:xfrm>
            <a:off x="2372" y="3198603"/>
            <a:ext cx="1617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IEEE 1901.1</a:t>
            </a:r>
            <a:endParaRPr lang="en-US" sz="2000" dirty="0"/>
          </a:p>
        </p:txBody>
      </p:sp>
      <p:sp>
        <p:nvSpPr>
          <p:cNvPr id="23" name="矩形 22"/>
          <p:cNvSpPr/>
          <p:nvPr/>
        </p:nvSpPr>
        <p:spPr>
          <a:xfrm>
            <a:off x="19662" y="4301297"/>
            <a:ext cx="15827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IEEE 1901.2 and </a:t>
            </a:r>
          </a:p>
          <a:p>
            <a:pPr algn="ctr"/>
            <a:r>
              <a:rPr lang="en-US" sz="2000" dirty="0" smtClean="0"/>
              <a:t>ITU-T G.9903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8898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Unicast Address Mapping</a:t>
            </a:r>
            <a:endParaRPr 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7823" y="2153022"/>
            <a:ext cx="6620601" cy="1387599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5</a:t>
            </a:fld>
            <a:endParaRPr lang="de-DE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7823" y="4191350"/>
            <a:ext cx="6620601" cy="133044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1506" y="2719050"/>
            <a:ext cx="13923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IEEE 1901.1</a:t>
            </a:r>
            <a:endParaRPr 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125810" y="4506136"/>
            <a:ext cx="16420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/>
              <a:t>IEEE 1901.2 and </a:t>
            </a:r>
          </a:p>
          <a:p>
            <a:pPr algn="ctr"/>
            <a:r>
              <a:rPr lang="en-US" sz="2000" dirty="0" smtClean="0"/>
              <a:t>ITU-T G.9903</a:t>
            </a:r>
            <a:endParaRPr 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645283" y="1311141"/>
            <a:ext cx="78871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Link layer address option can be used in </a:t>
            </a:r>
            <a:r>
              <a:rPr lang="en-US" sz="2000" dirty="0"/>
              <a:t>N</a:t>
            </a:r>
            <a:r>
              <a:rPr lang="en-US" sz="2000" dirty="0" smtClean="0"/>
              <a:t>eighbor Discovery to resolve Link layer address and to suppress the broadcast in RA/RS and NA/NS.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76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/>
              <a:t>Using RFC 6775-update for Neighbor discovery 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RFC6775-update </a:t>
            </a:r>
            <a:r>
              <a:rPr lang="en-US" sz="2400" dirty="0" smtClean="0"/>
              <a:t>PLC </a:t>
            </a:r>
            <a:r>
              <a:rPr lang="en-US" sz="2400" dirty="0"/>
              <a:t>devices include </a:t>
            </a:r>
            <a:r>
              <a:rPr lang="en-US" sz="2400" dirty="0" smtClean="0"/>
              <a:t>the </a:t>
            </a:r>
            <a:r>
              <a:rPr lang="en-US" sz="2400" dirty="0"/>
              <a:t>EARO with the 'R' flag set when sending Router Solicitations, </a:t>
            </a:r>
            <a:r>
              <a:rPr lang="en-US" sz="2400" dirty="0" smtClean="0"/>
              <a:t>and </a:t>
            </a:r>
            <a:r>
              <a:rPr lang="en-US" sz="2400" dirty="0"/>
              <a:t>process Router Advertisements that include EARO to extract </a:t>
            </a:r>
            <a:r>
              <a:rPr lang="en-US" sz="2400" dirty="0" smtClean="0"/>
              <a:t>status information</a:t>
            </a:r>
            <a:r>
              <a:rPr lang="en-US" sz="2400" dirty="0"/>
              <a:t>.  </a:t>
            </a:r>
            <a:endParaRPr lang="en-US" sz="2400" dirty="0" smtClean="0"/>
          </a:p>
          <a:p>
            <a:r>
              <a:rPr lang="en-US" sz="2400" dirty="0" smtClean="0"/>
              <a:t>Duplicate </a:t>
            </a:r>
            <a:r>
              <a:rPr lang="en-US" sz="2400" dirty="0"/>
              <a:t>Address Detection is in this case </a:t>
            </a:r>
            <a:r>
              <a:rPr lang="en-US" sz="2400" dirty="0" err="1"/>
              <a:t>proxied</a:t>
            </a:r>
            <a:r>
              <a:rPr lang="en-US" sz="2400" dirty="0"/>
              <a:t> </a:t>
            </a:r>
            <a:r>
              <a:rPr lang="en-US" sz="2400" dirty="0" smtClean="0"/>
              <a:t>by </a:t>
            </a:r>
            <a:r>
              <a:rPr lang="en-US" sz="2400" dirty="0"/>
              <a:t>a routing registrar, which MAY operate according to Optimistic </a:t>
            </a:r>
            <a:r>
              <a:rPr lang="en-US" sz="2400" dirty="0" smtClean="0"/>
              <a:t>DAD (ODAD</a:t>
            </a:r>
            <a:r>
              <a:rPr lang="en-US" sz="2400" dirty="0"/>
              <a:t>) [RFC4429].  </a:t>
            </a:r>
            <a:endParaRPr lang="en-US" sz="2400" dirty="0" smtClean="0"/>
          </a:p>
          <a:p>
            <a:r>
              <a:rPr lang="en-US" sz="2400" dirty="0" smtClean="0"/>
              <a:t>For </a:t>
            </a:r>
            <a:r>
              <a:rPr lang="en-US" sz="2400" dirty="0"/>
              <a:t>networks with mixed RFC6775-only </a:t>
            </a:r>
            <a:r>
              <a:rPr lang="en-US" sz="2400" dirty="0" smtClean="0"/>
              <a:t>and RFC6775-update </a:t>
            </a:r>
            <a:r>
              <a:rPr lang="en-US" sz="2400" dirty="0"/>
              <a:t>devices, the RFC6775-update PLC devices MUST use </a:t>
            </a:r>
            <a:r>
              <a:rPr lang="en-US" sz="2400" dirty="0" smtClean="0"/>
              <a:t>a </a:t>
            </a:r>
            <a:r>
              <a:rPr lang="en-US" sz="2400" dirty="0"/>
              <a:t>64-bit </a:t>
            </a:r>
            <a:r>
              <a:rPr lang="en-US" sz="2400" dirty="0" smtClean="0"/>
              <a:t>ROVR for backward compatibility.</a:t>
            </a:r>
            <a:endParaRPr 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69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WG Adoption?</a:t>
            </a:r>
          </a:p>
          <a:p>
            <a:pPr lvl="0"/>
            <a:r>
              <a:rPr lang="en-US" dirty="0" smtClean="0"/>
              <a:t>Welcome feedback!</a:t>
            </a:r>
            <a:endParaRPr lang="en-US" dirty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92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20122</TotalTime>
  <Words>402</Words>
  <Application>Microsoft Office PowerPoint</Application>
  <PresentationFormat>On-screen Show (4:3)</PresentationFormat>
  <Paragraphs>63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 Transmission of IPv6 Packets over PLC Networks   draft-hou-6lo-plc-04   </vt:lpstr>
      <vt:lpstr>Status</vt:lpstr>
      <vt:lpstr>Recently published IEEE 1901.1 Standard</vt:lpstr>
      <vt:lpstr>Stateless Address Autoconfiguration</vt:lpstr>
      <vt:lpstr>Unicast Address Mapping</vt:lpstr>
      <vt:lpstr>Using RFC 6775-update for Neighbor discovery </vt:lpstr>
      <vt:lpstr>Future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Auge</dc:creator>
  <cp:lastModifiedBy>charliep</cp:lastModifiedBy>
  <cp:revision>915</cp:revision>
  <cp:lastPrinted>2017-03-17T06:44:50Z</cp:lastPrinted>
  <dcterms:created xsi:type="dcterms:W3CDTF">2013-07-28T16:24:26Z</dcterms:created>
  <dcterms:modified xsi:type="dcterms:W3CDTF">2018-07-14T15:16:58Z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(3)nuqIxt16roHEF0f+ofo/ArohXXFZV6Uhy3lrzRMqTDBh4QhJ4fi8jhXoWklk8t2dj/8kzbOI
3L+4dstsz1eYXOEyRdUgaMkc94K5eO4rXF9b0oVB0o67uqKmsUXZFneoiqH9c6xW54tJqiRj
99150oVxbZQCj1fevxPRlTZA0XN+fR+yXQ5VDrkWNGKCkxPlRrJQ7hbZ2XCy1Ga+ObQ8LiPS
brKDZQGB7B+RXNu9Bf</vt:lpwstr>
  </property>
  <property fmtid="{D5CDD505-2E9C-101B-9397-08002B2CF9AE}" pid="3" name="_2015_ms_pID_7253431">
    <vt:lpwstr>dJWnVAJnfYyx2BHYyj4DpvwJSweBDlhga2HT/LHxl0Z00TSyIHId7o
4z0iQrKAEdloxtGF1cM5FFfVBQO+XYaPWaP+Zt+u5bmZD/SYHyyhmB9U4IyIIR96gdVEh0SP
mXDjQ9TiH38z/9MdgUI0Re2fFE4Qy5nZ/YQyg6zjVvnhv+dUN4hP7ThJsCPoLV4YDkw9fcQj
waALvifFkixFKicfVa4qUbjY1dwXkjn54ufu</vt:lpwstr>
  </property>
  <property fmtid="{D5CDD505-2E9C-101B-9397-08002B2CF9AE}" pid="4" name="_2015_ms_pID_7253432">
    <vt:lpwstr>Eg==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1499850219</vt:lpwstr>
  </property>
</Properties>
</file>