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942" r:id="rId1"/>
  </p:sldMasterIdLst>
  <p:notesMasterIdLst>
    <p:notesMasterId r:id="rId43"/>
  </p:notesMasterIdLst>
  <p:sldIdLst>
    <p:sldId id="915" r:id="rId2"/>
    <p:sldId id="956" r:id="rId3"/>
    <p:sldId id="955" r:id="rId4"/>
    <p:sldId id="957" r:id="rId5"/>
    <p:sldId id="1019" r:id="rId6"/>
    <p:sldId id="1020" r:id="rId7"/>
    <p:sldId id="1021" r:id="rId8"/>
    <p:sldId id="1017" r:id="rId9"/>
    <p:sldId id="1005" r:id="rId10"/>
    <p:sldId id="1006" r:id="rId11"/>
    <p:sldId id="1009" r:id="rId12"/>
    <p:sldId id="1010" r:id="rId13"/>
    <p:sldId id="1012" r:id="rId14"/>
    <p:sldId id="1013" r:id="rId15"/>
    <p:sldId id="1011" r:id="rId16"/>
    <p:sldId id="1018" r:id="rId17"/>
    <p:sldId id="1016" r:id="rId18"/>
    <p:sldId id="1014" r:id="rId19"/>
    <p:sldId id="960" r:id="rId20"/>
    <p:sldId id="1008" r:id="rId21"/>
    <p:sldId id="1015" r:id="rId22"/>
    <p:sldId id="959" r:id="rId23"/>
    <p:sldId id="1007" r:id="rId24"/>
    <p:sldId id="965" r:id="rId25"/>
    <p:sldId id="966" r:id="rId26"/>
    <p:sldId id="967" r:id="rId27"/>
    <p:sldId id="968" r:id="rId28"/>
    <p:sldId id="969" r:id="rId29"/>
    <p:sldId id="970" r:id="rId30"/>
    <p:sldId id="978" r:id="rId31"/>
    <p:sldId id="980" r:id="rId32"/>
    <p:sldId id="981" r:id="rId33"/>
    <p:sldId id="1003" r:id="rId34"/>
    <p:sldId id="982" r:id="rId35"/>
    <p:sldId id="1002" r:id="rId36"/>
    <p:sldId id="983" r:id="rId37"/>
    <p:sldId id="984" r:id="rId38"/>
    <p:sldId id="985" r:id="rId39"/>
    <p:sldId id="988" r:id="rId40"/>
    <p:sldId id="991" r:id="rId41"/>
    <p:sldId id="1022" r:id="rId42"/>
  </p:sldIdLst>
  <p:sldSz cx="12188825" cy="6858000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29">
          <p15:clr>
            <a:srgbClr val="A4A3A4"/>
          </p15:clr>
        </p15:guide>
        <p15:guide id="2" pos="27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4B4B4B"/>
    <a:srgbClr val="333333"/>
    <a:srgbClr val="DBFDFF"/>
    <a:srgbClr val="7F7F7F"/>
    <a:srgbClr val="4220A0"/>
    <a:srgbClr val="8BB8DD"/>
    <a:srgbClr val="8ABFC2"/>
    <a:srgbClr val="17FF54"/>
    <a:srgbClr val="F68B1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825" autoAdjust="0"/>
    <p:restoredTop sz="94967" autoAdjust="0"/>
  </p:normalViewPr>
  <p:slideViewPr>
    <p:cSldViewPr snapToGrid="0" snapToObjects="1">
      <p:cViewPr varScale="1">
        <p:scale>
          <a:sx n="83" d="100"/>
          <a:sy n="83" d="100"/>
        </p:scale>
        <p:origin x="51" y="587"/>
      </p:cViewPr>
      <p:guideLst>
        <p:guide orient="horz" pos="429"/>
        <p:guide pos="279"/>
      </p:guideLst>
    </p:cSldViewPr>
  </p:slideViewPr>
  <p:outlineViewPr>
    <p:cViewPr>
      <p:scale>
        <a:sx n="33" d="100"/>
        <a:sy n="33" d="100"/>
      </p:scale>
      <p:origin x="0" y="3253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77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E897D5-C396-4944-A86E-A2AAE0A4A06F}" type="datetimeFigureOut">
              <a:rPr lang="en-US" smtClean="0"/>
              <a:t>7/11/2018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31788" y="696913"/>
            <a:ext cx="6194425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6425"/>
            <a:ext cx="5486400" cy="41830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3241518-0DAE-4D83-8FDF-A3233A4521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5660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058907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309870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55372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4770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675947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CFA773-CF20-5B47-8441-39FE469C3B30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04117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873956" y="304800"/>
            <a:ext cx="10857788" cy="8382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873958" y="1520825"/>
            <a:ext cx="5190831" cy="17097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6267934" y="1520825"/>
            <a:ext cx="5190832" cy="17097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873958" y="3382966"/>
            <a:ext cx="5190831" cy="17097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7934" y="3382966"/>
            <a:ext cx="5190832" cy="170973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2618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4_Title Slide grad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14" y="1236692"/>
            <a:ext cx="10813350" cy="2918779"/>
          </a:xfrm>
        </p:spPr>
        <p:txBody>
          <a:bodyPr/>
          <a:lstStyle>
            <a:lvl1pPr>
              <a:lnSpc>
                <a:spcPct val="90000"/>
              </a:lnSpc>
              <a:defRPr sz="6000" b="0" spc="0" baseline="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 smtClean="0"/>
              <a:t>Presentation Title Goes Here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095" y="4464071"/>
            <a:ext cx="10813351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sz="2000" b="0">
                <a:solidFill>
                  <a:schemeClr val="bg1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Presenter Name</a:t>
            </a:r>
            <a:endParaRPr lang="en-US" dirty="0"/>
          </a:p>
        </p:txBody>
      </p:sp>
      <p:grpSp>
        <p:nvGrpSpPr>
          <p:cNvPr id="4" name="Group 5"/>
          <p:cNvGrpSpPr>
            <a:grpSpLocks/>
          </p:cNvGrpSpPr>
          <p:nvPr userDrawn="1"/>
        </p:nvGrpSpPr>
        <p:grpSpPr bwMode="auto">
          <a:xfrm>
            <a:off x="455614" y="304800"/>
            <a:ext cx="841815" cy="447676"/>
            <a:chOff x="384" y="331"/>
            <a:chExt cx="912" cy="485"/>
          </a:xfrm>
        </p:grpSpPr>
        <p:sp>
          <p:nvSpPr>
            <p:cNvPr id="54" name="AutoShape 6"/>
            <p:cNvSpPr>
              <a:spLocks noChangeAspect="1" noChangeArrowheads="1" noTextEdit="1"/>
            </p:cNvSpPr>
            <p:nvPr/>
          </p:nvSpPr>
          <p:spPr bwMode="invGray">
            <a:xfrm>
              <a:off x="384" y="331"/>
              <a:ext cx="912" cy="4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5" name="Rectangle 7"/>
            <p:cNvSpPr>
              <a:spLocks noChangeArrowheads="1"/>
            </p:cNvSpPr>
            <p:nvPr/>
          </p:nvSpPr>
          <p:spPr bwMode="invGray">
            <a:xfrm>
              <a:off x="640" y="652"/>
              <a:ext cx="42" cy="15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6" name="Freeform 8"/>
            <p:cNvSpPr>
              <a:spLocks/>
            </p:cNvSpPr>
            <p:nvPr/>
          </p:nvSpPr>
          <p:spPr bwMode="invGray">
            <a:xfrm>
              <a:off x="882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7" name="Freeform 9"/>
            <p:cNvSpPr>
              <a:spLocks/>
            </p:cNvSpPr>
            <p:nvPr/>
          </p:nvSpPr>
          <p:spPr bwMode="invGray">
            <a:xfrm>
              <a:off x="467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0" name="Freeform 10"/>
            <p:cNvSpPr>
              <a:spLocks noEditPoints="1"/>
            </p:cNvSpPr>
            <p:nvPr/>
          </p:nvSpPr>
          <p:spPr bwMode="invGray">
            <a:xfrm>
              <a:off x="1046" y="648"/>
              <a:ext cx="165" cy="166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1" name="Freeform 11"/>
            <p:cNvSpPr>
              <a:spLocks/>
            </p:cNvSpPr>
            <p:nvPr/>
          </p:nvSpPr>
          <p:spPr bwMode="invGray">
            <a:xfrm>
              <a:off x="735" y="648"/>
              <a:ext cx="108" cy="166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2" name="Freeform 12"/>
            <p:cNvSpPr>
              <a:spLocks/>
            </p:cNvSpPr>
            <p:nvPr/>
          </p:nvSpPr>
          <p:spPr bwMode="invGray">
            <a:xfrm>
              <a:off x="384" y="462"/>
              <a:ext cx="39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3" name="Freeform 13"/>
            <p:cNvSpPr>
              <a:spLocks/>
            </p:cNvSpPr>
            <p:nvPr/>
          </p:nvSpPr>
          <p:spPr bwMode="invGray">
            <a:xfrm>
              <a:off x="494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78" name="Freeform 14"/>
            <p:cNvSpPr>
              <a:spLocks/>
            </p:cNvSpPr>
            <p:nvPr/>
          </p:nvSpPr>
          <p:spPr bwMode="invGray">
            <a:xfrm>
              <a:off x="601" y="333"/>
              <a:ext cx="39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79" name="Freeform 15"/>
            <p:cNvSpPr>
              <a:spLocks/>
            </p:cNvSpPr>
            <p:nvPr/>
          </p:nvSpPr>
          <p:spPr bwMode="invGray">
            <a:xfrm>
              <a:off x="711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0" name="Freeform 16"/>
            <p:cNvSpPr>
              <a:spLocks/>
            </p:cNvSpPr>
            <p:nvPr/>
          </p:nvSpPr>
          <p:spPr bwMode="invGray">
            <a:xfrm>
              <a:off x="818" y="462"/>
              <a:ext cx="42" cy="81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1" name="Freeform 17"/>
            <p:cNvSpPr>
              <a:spLocks/>
            </p:cNvSpPr>
            <p:nvPr/>
          </p:nvSpPr>
          <p:spPr bwMode="invGray">
            <a:xfrm>
              <a:off x="928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2" name="Freeform 18"/>
            <p:cNvSpPr>
              <a:spLocks/>
            </p:cNvSpPr>
            <p:nvPr/>
          </p:nvSpPr>
          <p:spPr bwMode="invGray">
            <a:xfrm>
              <a:off x="1037" y="333"/>
              <a:ext cx="40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3" name="Freeform 19"/>
            <p:cNvSpPr>
              <a:spLocks/>
            </p:cNvSpPr>
            <p:nvPr/>
          </p:nvSpPr>
          <p:spPr bwMode="invGray">
            <a:xfrm>
              <a:off x="1145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4" name="Freeform 20"/>
            <p:cNvSpPr>
              <a:spLocks/>
            </p:cNvSpPr>
            <p:nvPr/>
          </p:nvSpPr>
          <p:spPr bwMode="invGray">
            <a:xfrm>
              <a:off x="1254" y="462"/>
              <a:ext cx="40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400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</p:grpSp>
      <p:sp>
        <p:nvSpPr>
          <p:cNvPr id="38" name="Rectangle 7"/>
          <p:cNvSpPr>
            <a:spLocks noChangeArrowheads="1"/>
          </p:cNvSpPr>
          <p:nvPr userDrawn="1"/>
        </p:nvSpPr>
        <p:spPr bwMode="ltGray">
          <a:xfrm>
            <a:off x="11578313" y="6580411"/>
            <a:ext cx="260429" cy="175257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388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2"/>
                </a:solidFill>
                <a:latin typeface="+mj-lt"/>
              </a:rPr>
              <a:pPr algn="r" defTabSz="814388">
                <a:lnSpc>
                  <a:spcPct val="100000"/>
                </a:lnSpc>
              </a:pPr>
              <a:t>‹#›</a:t>
            </a:fld>
            <a:endParaRPr lang="en-US" sz="600" dirty="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9" name="Text Placeholder 38"/>
          <p:cNvSpPr>
            <a:spLocks noGrp="1"/>
          </p:cNvSpPr>
          <p:nvPr>
            <p:ph type="body" sz="quarter" idx="10" hasCustomPrompt="1"/>
          </p:nvPr>
        </p:nvSpPr>
        <p:spPr>
          <a:xfrm>
            <a:off x="314325" y="4782759"/>
            <a:ext cx="10814050" cy="384175"/>
          </a:xfrm>
        </p:spPr>
        <p:txBody>
          <a:bodyPr/>
          <a:lstStyle>
            <a:lvl1pPr marL="0" indent="0">
              <a:buFontTx/>
              <a:buNone/>
              <a:defRPr lang="en-US" sz="18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Presenter Title</a:t>
            </a:r>
            <a:endParaRPr lang="en-US" dirty="0"/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1" hasCustomPrompt="1"/>
          </p:nvPr>
        </p:nvSpPr>
        <p:spPr>
          <a:xfrm>
            <a:off x="314325" y="5273253"/>
            <a:ext cx="10814050" cy="384175"/>
          </a:xfrm>
        </p:spPr>
        <p:txBody>
          <a:bodyPr/>
          <a:lstStyle>
            <a:lvl1pPr marL="0" indent="0">
              <a:buFontTx/>
              <a:buNone/>
              <a:defRPr lang="en-US" sz="14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 smtClean="0"/>
              <a:t>Date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190" y="432215"/>
            <a:ext cx="11438251" cy="838200"/>
          </a:xfrm>
        </p:spPr>
        <p:txBody>
          <a:bodyPr/>
          <a:lstStyle>
            <a:lvl1pPr algn="l" defTabSz="914400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600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6">
                        <a:lumMod val="75000"/>
                      </a:schemeClr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310895" y="1344168"/>
            <a:ext cx="11424907" cy="4965192"/>
          </a:xfrm>
        </p:spPr>
        <p:txBody>
          <a:bodyPr>
            <a:noAutofit/>
          </a:bodyPr>
          <a:lstStyle>
            <a:lvl1pPr>
              <a:lnSpc>
                <a:spcPct val="95000"/>
              </a:lnSpc>
              <a:spcBef>
                <a:spcPts val="1480"/>
              </a:spcBef>
              <a:defRPr sz="2200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>
                <a:solidFill>
                  <a:srgbClr val="435153"/>
                </a:solidFill>
                <a:latin typeface="+mj-lt"/>
              </a:defRPr>
            </a:lvl2pPr>
            <a:lvl3pPr>
              <a:defRPr>
                <a:solidFill>
                  <a:srgbClr val="435153"/>
                </a:solidFill>
                <a:latin typeface="+mj-lt"/>
              </a:defRPr>
            </a:lvl3pPr>
            <a:lvl4pPr>
              <a:defRPr>
                <a:solidFill>
                  <a:srgbClr val="435153"/>
                </a:solidFill>
                <a:latin typeface="+mj-lt"/>
              </a:defRPr>
            </a:lvl4pPr>
            <a:lvl5pPr>
              <a:defRPr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86419067"/>
      </p:ext>
    </p:extLst>
  </p:cSld>
  <p:clrMapOvr>
    <a:masterClrMapping/>
  </p:clrMapOvr>
  <p:transition>
    <p:wipe dir="r"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06188" y="432215"/>
            <a:ext cx="11438253" cy="838200"/>
          </a:xfrm>
          <a:prstGeom prst="rect">
            <a:avLst/>
          </a:prstGeom>
        </p:spPr>
        <p:txBody>
          <a:bodyPr vert="horz" lIns="82296" tIns="45720" rIns="82296" bIns="108000" rtlCol="0" anchor="b" anchorCtr="0">
            <a:noAutofit/>
          </a:bodyPr>
          <a:lstStyle/>
          <a:p>
            <a:r>
              <a:rPr lang="en-US" dirty="0" smtClean="0"/>
              <a:t>Slide Title Goes Here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6188" y="1339748"/>
            <a:ext cx="11438253" cy="496569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lvl="0"/>
            <a:r>
              <a:rPr lang="en-US" dirty="0" smtClean="0"/>
              <a:t>Body Text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Rectangle 7"/>
          <p:cNvSpPr>
            <a:spLocks noChangeArrowheads="1"/>
          </p:cNvSpPr>
          <p:nvPr/>
        </p:nvSpPr>
        <p:spPr bwMode="ltGray">
          <a:xfrm>
            <a:off x="11578313" y="6580411"/>
            <a:ext cx="260429" cy="175257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82124" tIns="41061" rIns="82124" bIns="41061" anchor="b">
            <a:spAutoFit/>
          </a:bodyPr>
          <a:lstStyle/>
          <a:p>
            <a:pPr algn="r" defTabSz="814388"/>
            <a:fld id="{DFCF27A5-1A5B-48D3-A060-2758FFBB1ADD}" type="slidenum">
              <a:rPr lang="en-US" sz="600">
                <a:solidFill>
                  <a:srgbClr val="C0C0C0"/>
                </a:solidFill>
              </a:rPr>
              <a:pPr algn="r" defTabSz="814388"/>
              <a:t>‹#›</a:t>
            </a:fld>
            <a:endParaRPr lang="en-US" sz="600" dirty="0">
              <a:solidFill>
                <a:srgbClr val="C0C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40421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2" r:id="rId1"/>
    <p:sldLayoutId id="2147484133" r:id="rId2"/>
    <p:sldLayoutId id="2147484135" r:id="rId3"/>
    <p:sldLayoutId id="2147484136" r:id="rId4"/>
  </p:sldLayoutIdLst>
  <p:transition>
    <p:wipe dir="r"/>
  </p:transition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lang="en-US" sz="3600" b="0" kern="1200" spc="0" baseline="0" dirty="0">
          <a:gradFill>
            <a:gsLst>
              <a:gs pos="40000">
                <a:srgbClr val="85F7FD"/>
              </a:gs>
              <a:gs pos="13000">
                <a:srgbClr val="01BBBB"/>
              </a:gs>
              <a:gs pos="100000">
                <a:schemeClr val="accent6">
                  <a:lumMod val="75000"/>
                </a:schemeClr>
              </a:gs>
            </a:gsLst>
            <a:lin ang="4800000" scaled="0"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5000"/>
        </a:lnSpc>
        <a:spcBef>
          <a:spcPts val="1440"/>
        </a:spcBef>
        <a:buClr>
          <a:schemeClr val="tx2"/>
        </a:buClr>
        <a:buSzPct val="90000"/>
        <a:buFont typeface="Arial" pitchFamily="34" charset="0"/>
        <a:buChar char="•"/>
        <a:tabLst/>
        <a:defRPr lang="en-US" sz="2000" kern="1200" dirty="0" smtClean="0">
          <a:solidFill>
            <a:srgbClr val="546568"/>
          </a:solidFill>
          <a:latin typeface="+mj-lt"/>
          <a:ea typeface="+mn-ea"/>
          <a:cs typeface="+mn-cs"/>
        </a:defRPr>
      </a:lvl1pPr>
      <a:lvl2pPr marL="406400" indent="0" algn="l" defTabSz="914400" rtl="0" eaLnBrk="1" latinLnBrk="0" hangingPunct="1">
        <a:lnSpc>
          <a:spcPct val="95000"/>
        </a:lnSpc>
        <a:spcBef>
          <a:spcPts val="840"/>
        </a:spcBef>
        <a:buClr>
          <a:schemeClr val="tx2"/>
        </a:buClr>
        <a:buFontTx/>
        <a:buNone/>
        <a:defRPr lang="en-US" sz="1800" kern="1200" dirty="0" smtClean="0">
          <a:solidFill>
            <a:srgbClr val="546568"/>
          </a:solidFill>
          <a:latin typeface="+mj-lt"/>
          <a:ea typeface="+mn-ea"/>
          <a:cs typeface="+mn-cs"/>
        </a:defRPr>
      </a:lvl2pPr>
      <a:lvl3pPr marL="571500" indent="-1588" algn="l" defTabSz="914400" rtl="0" eaLnBrk="1" latinLnBrk="0" hangingPunct="1">
        <a:lnSpc>
          <a:spcPct val="95000"/>
        </a:lnSpc>
        <a:spcBef>
          <a:spcPts val="840"/>
        </a:spcBef>
        <a:buFont typeface="Arial" pitchFamily="34" charset="0"/>
        <a:buNone/>
        <a:defRPr lang="en-US" sz="1600" kern="1200" dirty="0" smtClean="0">
          <a:solidFill>
            <a:srgbClr val="546568"/>
          </a:solidFill>
          <a:latin typeface="+mj-lt"/>
          <a:ea typeface="+mn-ea"/>
          <a:cs typeface="+mn-cs"/>
        </a:defRPr>
      </a:lvl3pPr>
      <a:lvl4pPr marL="688975" indent="0" algn="l" defTabSz="914400" rtl="0" eaLnBrk="1" latinLnBrk="0" hangingPunct="1">
        <a:lnSpc>
          <a:spcPct val="95000"/>
        </a:lnSpc>
        <a:spcBef>
          <a:spcPts val="840"/>
        </a:spcBef>
        <a:buFont typeface="Arial" pitchFamily="34" charset="0"/>
        <a:buNone/>
        <a:defRPr lang="en-US" sz="1400" kern="1200" dirty="0" smtClean="0">
          <a:solidFill>
            <a:srgbClr val="546568"/>
          </a:solidFill>
          <a:latin typeface="+mj-lt"/>
          <a:ea typeface="+mn-ea"/>
          <a:cs typeface="+mn-cs"/>
        </a:defRPr>
      </a:lvl4pPr>
      <a:lvl5pPr marL="801688" indent="0" algn="l" defTabSz="914400" rtl="0" eaLnBrk="1" latinLnBrk="0" hangingPunct="1">
        <a:lnSpc>
          <a:spcPct val="95000"/>
        </a:lnSpc>
        <a:spcBef>
          <a:spcPts val="840"/>
        </a:spcBef>
        <a:buFont typeface="Arial" pitchFamily="34" charset="0"/>
        <a:buNone/>
        <a:defRPr lang="en-US" sz="1400" kern="1200" dirty="0">
          <a:solidFill>
            <a:srgbClr val="546568"/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tools.ietf.org/html/draft-ietf-6lo-rfc6775-update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Relationship Id="rId5" Type="http://schemas.openxmlformats.org/officeDocument/2006/relationships/hyperlink" Target="https://tools.ietf.org/html/draft-ietf-6lo-backbone-router" TargetMode="External"/><Relationship Id="rId4" Type="http://schemas.openxmlformats.org/officeDocument/2006/relationships/hyperlink" Target="https://datatracker.ietf.org/doc/html/draft-ietf-6lo-ap-nd" TargetMode="Externa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7181" y="1615005"/>
            <a:ext cx="10029714" cy="2513024"/>
          </a:xfrm>
        </p:spPr>
        <p:txBody>
          <a:bodyPr/>
          <a:lstStyle/>
          <a:p>
            <a:pPr lvl="0" algn="ctr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lang="en-US" sz="5400" dirty="0" smtClean="0">
                <a:solidFill>
                  <a:srgbClr val="333333"/>
                </a:solidFill>
              </a:rPr>
              <a:t>RFC 6775 Extension</a:t>
            </a:r>
            <a:r>
              <a:rPr lang="en-US" sz="5400" dirty="0">
                <a:solidFill>
                  <a:srgbClr val="333333"/>
                </a:solidFill>
              </a:rPr>
              <a:t/>
            </a:r>
            <a:br>
              <a:rPr lang="en-US" sz="5400" dirty="0">
                <a:solidFill>
                  <a:srgbClr val="333333"/>
                </a:solidFill>
              </a:rPr>
            </a:br>
            <a:endParaRPr sz="1600" i="1" spc="0" dirty="0">
              <a:solidFill>
                <a:srgbClr val="333333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315095" y="4610139"/>
            <a:ext cx="10814050" cy="38417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8" name="Text Placeholder 3"/>
          <p:cNvSpPr txBox="1">
            <a:spLocks/>
          </p:cNvSpPr>
          <p:nvPr/>
        </p:nvSpPr>
        <p:spPr>
          <a:xfrm>
            <a:off x="314325" y="5471578"/>
            <a:ext cx="1805420" cy="38417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chemeClr val="tx2"/>
              </a:buClr>
              <a:buSzPct val="90000"/>
              <a:buFontTx/>
              <a:buNone/>
              <a:tabLst/>
              <a:defRPr lang="en-US" sz="18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06400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Clr>
                <a:schemeClr val="tx2"/>
              </a:buCl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571500" indent="-1588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688975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801688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4B4B4B"/>
                </a:solidFill>
              </a:rPr>
              <a:t>IETF </a:t>
            </a:r>
            <a:r>
              <a:rPr lang="en-US" dirty="0" smtClean="0">
                <a:solidFill>
                  <a:srgbClr val="4B4B4B"/>
                </a:solidFill>
              </a:rPr>
              <a:t>102</a:t>
            </a:r>
            <a:endParaRPr lang="en-US" dirty="0">
              <a:solidFill>
                <a:srgbClr val="4B4B4B"/>
              </a:solidFill>
            </a:endParaRPr>
          </a:p>
        </p:txBody>
      </p:sp>
      <p:sp>
        <p:nvSpPr>
          <p:cNvPr id="9" name="Text Placeholder 4"/>
          <p:cNvSpPr txBox="1">
            <a:spLocks/>
          </p:cNvSpPr>
          <p:nvPr/>
        </p:nvSpPr>
        <p:spPr>
          <a:xfrm>
            <a:off x="315095" y="6007544"/>
            <a:ext cx="10814050" cy="38417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chemeClr val="tx2"/>
              </a:buClr>
              <a:buSzPct val="90000"/>
              <a:buFontTx/>
              <a:buNone/>
              <a:tabLst/>
              <a:defRPr lang="en-US" sz="14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06400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Clr>
                <a:schemeClr val="tx2"/>
              </a:buCl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571500" indent="-1588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688975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801688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smtClean="0">
                <a:solidFill>
                  <a:srgbClr val="4B4B4B"/>
                </a:solidFill>
              </a:rPr>
              <a:t>Montreal</a:t>
            </a:r>
            <a:endParaRPr lang="en-US" dirty="0">
              <a:solidFill>
                <a:srgbClr val="4B4B4B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2713" y="4923137"/>
            <a:ext cx="9307444" cy="421293"/>
          </a:xfrm>
        </p:spPr>
        <p:txBody>
          <a:bodyPr/>
          <a:lstStyle/>
          <a:p>
            <a:r>
              <a:rPr lang="en-US" dirty="0" err="1" smtClean="0">
                <a:solidFill>
                  <a:srgbClr val="4B4B4B"/>
                </a:solidFill>
              </a:rPr>
              <a:t>P.Thubert</a:t>
            </a:r>
            <a:r>
              <a:rPr lang="en-US" dirty="0" smtClean="0">
                <a:solidFill>
                  <a:srgbClr val="4B4B4B"/>
                </a:solidFill>
              </a:rPr>
              <a:t>, E</a:t>
            </a:r>
            <a:r>
              <a:rPr lang="en-US" dirty="0">
                <a:solidFill>
                  <a:srgbClr val="4B4B4B"/>
                </a:solidFill>
              </a:rPr>
              <a:t>. </a:t>
            </a:r>
            <a:r>
              <a:rPr lang="en-US" dirty="0" smtClean="0">
                <a:solidFill>
                  <a:srgbClr val="4B4B4B"/>
                </a:solidFill>
              </a:rPr>
              <a:t>Nordmark, S</a:t>
            </a:r>
            <a:r>
              <a:rPr lang="en-US" dirty="0">
                <a:solidFill>
                  <a:srgbClr val="4B4B4B"/>
                </a:solidFill>
              </a:rPr>
              <a:t>. </a:t>
            </a:r>
            <a:r>
              <a:rPr lang="en-US" dirty="0" smtClean="0">
                <a:solidFill>
                  <a:srgbClr val="4B4B4B"/>
                </a:solidFill>
              </a:rPr>
              <a:t>Chakrabarti, C. Perkins </a:t>
            </a:r>
            <a:endParaRPr lang="en-US" dirty="0">
              <a:solidFill>
                <a:srgbClr val="4B4B4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622050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Mirja </a:t>
            </a:r>
            <a:r>
              <a:rPr lang="en-US" dirty="0" smtClean="0"/>
              <a:t>Kühlewind 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344168"/>
            <a:ext cx="11424907" cy="1501200"/>
          </a:xfrm>
        </p:spPr>
        <p:txBody>
          <a:bodyPr/>
          <a:lstStyle/>
          <a:p>
            <a:r>
              <a:rPr lang="fr-FR" dirty="0"/>
              <a:t>TID </a:t>
            </a:r>
            <a:r>
              <a:rPr lang="fr-FR" dirty="0" err="1" smtClean="0"/>
              <a:t>Should</a:t>
            </a:r>
            <a:r>
              <a:rPr lang="fr-FR" dirty="0" smtClean="0"/>
              <a:t> </a:t>
            </a:r>
            <a:r>
              <a:rPr lang="fr-FR" dirty="0" err="1" smtClean="0"/>
              <a:t>be</a:t>
            </a:r>
            <a:r>
              <a:rPr lang="fr-FR" dirty="0" smtClean="0"/>
              <a:t> </a:t>
            </a:r>
            <a:r>
              <a:rPr lang="fr-FR" dirty="0" err="1"/>
              <a:t>zero</a:t>
            </a:r>
            <a:r>
              <a:rPr lang="fr-FR" dirty="0"/>
              <a:t> if the T flag </a:t>
            </a:r>
            <a:r>
              <a:rPr lang="fr-FR" dirty="0" err="1"/>
              <a:t>is</a:t>
            </a:r>
            <a:r>
              <a:rPr lang="fr-FR" dirty="0"/>
              <a:t> not </a:t>
            </a:r>
            <a:r>
              <a:rPr lang="fr-FR" dirty="0" smtClean="0"/>
              <a:t>set =&gt; </a:t>
            </a:r>
            <a:r>
              <a:rPr lang="fr-FR" dirty="0" err="1" smtClean="0"/>
              <a:t>text</a:t>
            </a:r>
            <a:r>
              <a:rPr lang="fr-FR" dirty="0" smtClean="0"/>
              <a:t> </a:t>
            </a:r>
            <a:r>
              <a:rPr lang="fr-FR" dirty="0" err="1" smtClean="0"/>
              <a:t>added</a:t>
            </a:r>
            <a:endParaRPr lang="fr-FR" dirty="0" smtClean="0"/>
          </a:p>
          <a:p>
            <a:r>
              <a:rPr lang="fr-FR" dirty="0" err="1" smtClean="0"/>
              <a:t>Draft</a:t>
            </a:r>
            <a:r>
              <a:rPr lang="fr-FR" dirty="0" smtClean="0"/>
              <a:t> </a:t>
            </a:r>
            <a:r>
              <a:rPr lang="fr-FR" dirty="0" err="1" smtClean="0"/>
              <a:t>reads</a:t>
            </a:r>
            <a:r>
              <a:rPr lang="fr-FR" dirty="0" smtClean="0"/>
              <a:t> </a:t>
            </a:r>
            <a:r>
              <a:rPr lang="fr-FR" dirty="0" err="1" smtClean="0"/>
              <a:t>better</a:t>
            </a:r>
            <a:r>
              <a:rPr lang="fr-FR" dirty="0" smtClean="0"/>
              <a:t> if section 6 moves up</a:t>
            </a:r>
          </a:p>
          <a:p>
            <a:pPr marL="0" indent="0">
              <a:buNone/>
            </a:pPr>
            <a:r>
              <a:rPr lang="fr-FR" dirty="0"/>
              <a:t>	</a:t>
            </a:r>
            <a:r>
              <a:rPr lang="fr-FR" dirty="0" smtClean="0"/>
              <a:t>	-21						-17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/>
          <a:srcRect l="706" t="15734" r="1461" b="8187"/>
          <a:stretch/>
        </p:blipFill>
        <p:spPr>
          <a:xfrm>
            <a:off x="1155062" y="2891343"/>
            <a:ext cx="9920474" cy="35758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6298343"/>
      </p:ext>
    </p:extLst>
  </p:cSld>
  <p:clrMapOvr>
    <a:masterClrMapping/>
  </p:clrMapOvr>
  <p:transition>
    <p:wipe dir="r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Benjamin Kaduk </a:t>
            </a:r>
            <a:r>
              <a:rPr lang="en-US" dirty="0" smtClean="0"/>
              <a:t>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344168"/>
            <a:ext cx="11424907" cy="5220100"/>
          </a:xfrm>
        </p:spPr>
        <p:txBody>
          <a:bodyPr/>
          <a:lstStyle/>
          <a:p>
            <a:r>
              <a:rPr lang="fr-FR" dirty="0" smtClean="0"/>
              <a:t>« In </a:t>
            </a:r>
            <a:r>
              <a:rPr lang="fr-FR" dirty="0" err="1"/>
              <a:t>general</a:t>
            </a:r>
            <a:r>
              <a:rPr lang="fr-FR" dirty="0"/>
              <a:t> the Security and </a:t>
            </a:r>
            <a:r>
              <a:rPr lang="fr-FR" dirty="0" err="1"/>
              <a:t>Privacy</a:t>
            </a:r>
            <a:r>
              <a:rPr lang="fr-FR" dirty="0"/>
              <a:t> </a:t>
            </a:r>
            <a:r>
              <a:rPr lang="fr-FR" dirty="0" err="1"/>
              <a:t>Considerations</a:t>
            </a:r>
            <a:r>
              <a:rPr lang="fr-FR" dirty="0"/>
              <a:t> </a:t>
            </a:r>
            <a:r>
              <a:rPr lang="fr-FR" dirty="0" err="1"/>
              <a:t>seem</a:t>
            </a:r>
            <a:r>
              <a:rPr lang="fr-FR" dirty="0"/>
              <a:t> </a:t>
            </a:r>
            <a:r>
              <a:rPr lang="fr-FR" dirty="0" err="1"/>
              <a:t>well</a:t>
            </a:r>
            <a:r>
              <a:rPr lang="fr-FR" dirty="0"/>
              <a:t> </a:t>
            </a:r>
            <a:r>
              <a:rPr lang="fr-FR" dirty="0" err="1" smtClean="0"/>
              <a:t>thought</a:t>
            </a:r>
            <a:r>
              <a:rPr lang="fr-FR" dirty="0" smtClean="0"/>
              <a:t>-out «   ^ ^</a:t>
            </a:r>
          </a:p>
          <a:p>
            <a:r>
              <a:rPr lang="fr-FR" dirty="0" smtClean="0"/>
              <a:t>Non </a:t>
            </a:r>
            <a:r>
              <a:rPr lang="fr-FR" dirty="0" err="1" smtClean="0"/>
              <a:t>Zero</a:t>
            </a:r>
            <a:r>
              <a:rPr lang="fr-FR" dirty="0" smtClean="0"/>
              <a:t> </a:t>
            </a:r>
            <a:r>
              <a:rPr lang="fr-FR" dirty="0" err="1" smtClean="0"/>
              <a:t>status</a:t>
            </a:r>
            <a:r>
              <a:rPr lang="fr-FR" dirty="0" smtClean="0"/>
              <a:t>: an </a:t>
            </a:r>
            <a:r>
              <a:rPr lang="fr-FR" dirty="0" err="1" smtClean="0"/>
              <a:t>error</a:t>
            </a:r>
            <a:r>
              <a:rPr lang="fr-FR" dirty="0" smtClean="0"/>
              <a:t>?</a:t>
            </a:r>
          </a:p>
          <a:p>
            <a:pPr lvl="1"/>
            <a:r>
              <a:rPr lang="en-US" dirty="0" smtClean="0"/>
              <a:t>RFC </a:t>
            </a:r>
            <a:r>
              <a:rPr lang="en-US" dirty="0"/>
              <a:t>6775 section 8.2.5 has "In the case where the DAC indicates an error (</a:t>
            </a:r>
            <a:r>
              <a:rPr lang="en-US" dirty="0" smtClean="0"/>
              <a:t>the </a:t>
            </a:r>
            <a:r>
              <a:rPr lang="en-US" dirty="0"/>
              <a:t>Status is non-zero)</a:t>
            </a:r>
          </a:p>
          <a:p>
            <a:r>
              <a:rPr lang="fr-FR" dirty="0" smtClean="0"/>
              <a:t>ROVER </a:t>
            </a:r>
            <a:r>
              <a:rPr lang="fr-FR" dirty="0" err="1" smtClean="0"/>
              <a:t>definition</a:t>
            </a:r>
            <a:r>
              <a:rPr lang="fr-FR" dirty="0" smtClean="0"/>
              <a:t> (</a:t>
            </a:r>
            <a:r>
              <a:rPr lang="fr-FR" dirty="0" err="1" smtClean="0"/>
              <a:t>ended</a:t>
            </a:r>
            <a:r>
              <a:rPr lang="fr-FR" dirty="0" smtClean="0"/>
              <a:t> up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text</a:t>
            </a:r>
            <a:r>
              <a:rPr lang="fr-FR" dirty="0" smtClean="0"/>
              <a:t> </a:t>
            </a:r>
            <a:r>
              <a:rPr lang="fr-FR" dirty="0" err="1" smtClean="0"/>
              <a:t>below</a:t>
            </a:r>
            <a:r>
              <a:rPr lang="fr-FR" dirty="0" smtClean="0"/>
              <a:t>, </a:t>
            </a:r>
            <a:r>
              <a:rPr lang="fr-FR" dirty="0" err="1" smtClean="0"/>
              <a:t>later</a:t>
            </a:r>
            <a:r>
              <a:rPr lang="fr-FR" dirty="0" smtClean="0"/>
              <a:t> split in the document)</a:t>
            </a: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/>
              <a:t> </a:t>
            </a:r>
            <a:r>
              <a:rPr lang="fr-FR" sz="1900" dirty="0" smtClean="0"/>
              <a:t>	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fr-FR" sz="19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Enables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the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correlation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between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multiple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attempts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to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register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same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IPv6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Address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. The ROVR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stored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in the 6LR and the 6LBR in the state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associated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to the registration.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This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can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 unique ID of the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Registering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Node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,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such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as the EUI-64 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address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of an interface. This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can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also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token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obtained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with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cryptographic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methods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which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can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used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in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additional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protocol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exchanges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to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associate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cryptographic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identity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(key)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with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this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registration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to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ensure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that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only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the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owner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can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modify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it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later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The 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scope of a ROVR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the registration of a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particular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IPv6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Address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and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it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cannot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be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used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to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correlate</a:t>
            </a: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registrations of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fr-FR" sz="1900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fr-FR" sz="1900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different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fr-FR" sz="19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addresses</a:t>
            </a:r>
            <a:r>
              <a:rPr lang="fr-FR" sz="19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  <a:endParaRPr lang="en-US" sz="19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89265191"/>
      </p:ext>
    </p:extLst>
  </p:cSld>
  <p:clrMapOvr>
    <a:masterClrMapping/>
  </p:clrMapOvr>
  <p:transition>
    <p:wipe dir="r"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Eric Rescorla 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471212"/>
            <a:ext cx="11424907" cy="1374155"/>
          </a:xfrm>
        </p:spPr>
        <p:txBody>
          <a:bodyPr/>
          <a:lstStyle/>
          <a:p>
            <a:r>
              <a:rPr lang="fr-FR" dirty="0" smtClean="0"/>
              <a:t>«  I </a:t>
            </a:r>
            <a:r>
              <a:rPr lang="fr-FR" dirty="0" err="1"/>
              <a:t>found</a:t>
            </a:r>
            <a:r>
              <a:rPr lang="fr-FR" dirty="0"/>
              <a:t> </a:t>
            </a:r>
            <a:r>
              <a:rPr lang="fr-FR" dirty="0" err="1"/>
              <a:t>this</a:t>
            </a:r>
            <a:r>
              <a:rPr lang="fr-FR" dirty="0"/>
              <a:t> document </a:t>
            </a:r>
            <a:r>
              <a:rPr lang="fr-FR" dirty="0" err="1"/>
              <a:t>quite</a:t>
            </a:r>
            <a:r>
              <a:rPr lang="fr-FR" dirty="0"/>
              <a:t> </a:t>
            </a:r>
            <a:r>
              <a:rPr lang="fr-FR" dirty="0" err="1"/>
              <a:t>challenging</a:t>
            </a:r>
            <a:r>
              <a:rPr lang="fr-FR" dirty="0"/>
              <a:t> to </a:t>
            </a:r>
            <a:r>
              <a:rPr lang="fr-FR" dirty="0" err="1"/>
              <a:t>read</a:t>
            </a:r>
            <a:r>
              <a:rPr lang="fr-FR" dirty="0"/>
              <a:t>. It </a:t>
            </a:r>
            <a:r>
              <a:rPr lang="fr-FR" dirty="0" err="1"/>
              <a:t>would</a:t>
            </a:r>
            <a:r>
              <a:rPr lang="fr-FR" dirty="0"/>
              <a:t> </a:t>
            </a:r>
            <a:r>
              <a:rPr lang="fr-FR" dirty="0" err="1"/>
              <a:t>be</a:t>
            </a:r>
            <a:r>
              <a:rPr lang="fr-FR" dirty="0"/>
              <a:t> </a:t>
            </a:r>
            <a:r>
              <a:rPr lang="fr-FR" dirty="0" err="1"/>
              <a:t>very</a:t>
            </a:r>
            <a:r>
              <a:rPr lang="fr-FR" dirty="0"/>
              <a:t> </a:t>
            </a:r>
            <a:r>
              <a:rPr lang="fr-FR" dirty="0" err="1"/>
              <a:t>helpful</a:t>
            </a:r>
            <a:r>
              <a:rPr lang="fr-FR" dirty="0"/>
              <a:t> if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started</a:t>
            </a:r>
            <a:r>
              <a:rPr lang="fr-FR" dirty="0" smtClean="0"/>
              <a:t> </a:t>
            </a:r>
            <a:r>
              <a:rPr lang="fr-FR" dirty="0" err="1"/>
              <a:t>with</a:t>
            </a:r>
            <a:r>
              <a:rPr lang="fr-FR" dirty="0"/>
              <a:t> a description of the </a:t>
            </a:r>
            <a:r>
              <a:rPr lang="fr-FR" dirty="0" err="1"/>
              <a:t>failings</a:t>
            </a:r>
            <a:r>
              <a:rPr lang="fr-FR" dirty="0"/>
              <a:t> of 6775 and a </a:t>
            </a:r>
            <a:r>
              <a:rPr lang="fr-FR" dirty="0" err="1"/>
              <a:t>brief</a:t>
            </a:r>
            <a:r>
              <a:rPr lang="fr-FR" dirty="0"/>
              <a:t> </a:t>
            </a:r>
            <a:r>
              <a:rPr lang="fr-FR" dirty="0" err="1"/>
              <a:t>overview</a:t>
            </a:r>
            <a:r>
              <a:rPr lang="fr-FR" dirty="0"/>
              <a:t> of how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/>
              <a:t>solves</a:t>
            </a:r>
            <a:r>
              <a:rPr lang="fr-FR" dirty="0"/>
              <a:t> </a:t>
            </a:r>
            <a:r>
              <a:rPr lang="fr-FR" dirty="0" err="1"/>
              <a:t>those</a:t>
            </a:r>
            <a:r>
              <a:rPr lang="fr-FR" dirty="0"/>
              <a:t>. </a:t>
            </a:r>
            <a:r>
              <a:rPr lang="fr-FR" dirty="0" smtClean="0"/>
              <a:t>»</a:t>
            </a:r>
          </a:p>
          <a:p>
            <a:endParaRPr lang="fr-FR" dirty="0" smtClean="0"/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fr-FR" dirty="0" err="1" smtClean="0"/>
              <a:t>Text</a:t>
            </a:r>
            <a:r>
              <a:rPr lang="fr-FR" dirty="0" smtClean="0"/>
              <a:t> </a:t>
            </a:r>
            <a:r>
              <a:rPr lang="fr-FR" dirty="0" err="1" smtClean="0"/>
              <a:t>below</a:t>
            </a:r>
            <a:r>
              <a:rPr lang="fr-FR" dirty="0" smtClean="0"/>
              <a:t> </a:t>
            </a:r>
            <a:r>
              <a:rPr lang="fr-FR" dirty="0" err="1" smtClean="0"/>
              <a:t>was</a:t>
            </a:r>
            <a:r>
              <a:rPr lang="fr-FR" dirty="0" smtClean="0"/>
              <a:t> </a:t>
            </a:r>
            <a:r>
              <a:rPr lang="fr-FR" dirty="0" err="1" smtClean="0"/>
              <a:t>proposed</a:t>
            </a:r>
            <a:r>
              <a:rPr lang="fr-FR" dirty="0" smtClean="0"/>
              <a:t>, </a:t>
            </a:r>
            <a:r>
              <a:rPr lang="fr-FR" dirty="0" err="1" smtClean="0"/>
              <a:t>applied</a:t>
            </a:r>
            <a:r>
              <a:rPr lang="fr-FR" dirty="0" smtClean="0"/>
              <a:t> in 18. </a:t>
            </a:r>
            <a:r>
              <a:rPr lang="fr-FR" dirty="0" err="1" smtClean="0"/>
              <a:t>Upon</a:t>
            </a:r>
            <a:r>
              <a:rPr lang="fr-FR" dirty="0" smtClean="0"/>
              <a:t> </a:t>
            </a:r>
            <a:r>
              <a:rPr lang="fr-FR" dirty="0" err="1" smtClean="0"/>
              <a:t>Charlie’s</a:t>
            </a:r>
            <a:r>
              <a:rPr lang="fr-FR" dirty="0" smtClean="0"/>
              <a:t> </a:t>
            </a:r>
            <a:r>
              <a:rPr lang="fr-FR" dirty="0" err="1" smtClean="0"/>
              <a:t>later</a:t>
            </a:r>
            <a:r>
              <a:rPr lang="fr-FR" dirty="0" smtClean="0"/>
              <a:t> </a:t>
            </a:r>
            <a:r>
              <a:rPr lang="fr-FR" dirty="0" err="1" smtClean="0"/>
              <a:t>review</a:t>
            </a:r>
            <a:r>
              <a:rPr lang="fr-FR" dirty="0" smtClean="0"/>
              <a:t>, </a:t>
            </a:r>
            <a:r>
              <a:rPr lang="fr-FR" dirty="0" err="1" smtClean="0"/>
              <a:t>some</a:t>
            </a:r>
            <a:r>
              <a:rPr lang="fr-FR" dirty="0" smtClean="0"/>
              <a:t> </a:t>
            </a:r>
            <a:r>
              <a:rPr lang="fr-FR" dirty="0" err="1" smtClean="0"/>
              <a:t>migrated</a:t>
            </a:r>
            <a:r>
              <a:rPr lang="fr-FR" dirty="0" smtClean="0"/>
              <a:t> to </a:t>
            </a:r>
            <a:r>
              <a:rPr lang="fr-FR" dirty="0" err="1" smtClean="0"/>
              <a:t>Annex</a:t>
            </a:r>
            <a:r>
              <a:rPr lang="fr-FR" dirty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reqs</a:t>
            </a:r>
            <a:r>
              <a:rPr lang="fr-FR" dirty="0" smtClean="0"/>
              <a:t>.</a:t>
            </a:r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fr-FR" dirty="0" err="1" smtClean="0"/>
              <a:t>Missing</a:t>
            </a:r>
            <a:r>
              <a:rPr lang="fr-FR" dirty="0" smtClean="0"/>
              <a:t> </a:t>
            </a:r>
            <a:r>
              <a:rPr lang="fr-FR" dirty="0" err="1" smtClean="0"/>
              <a:t>Eric’s</a:t>
            </a:r>
            <a:r>
              <a:rPr lang="fr-FR" dirty="0" smtClean="0"/>
              <a:t> validation. 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should</a:t>
            </a:r>
            <a:r>
              <a:rPr lang="fr-FR" dirty="0" smtClean="0"/>
              <a:t> </a:t>
            </a:r>
            <a:r>
              <a:rPr lang="fr-FR" dirty="0" err="1" smtClean="0"/>
              <a:t>we</a:t>
            </a:r>
            <a:r>
              <a:rPr lang="fr-FR" dirty="0" smtClean="0"/>
              <a:t> do, put back </a:t>
            </a:r>
            <a:r>
              <a:rPr lang="fr-FR" dirty="0" err="1" smtClean="0"/>
              <a:t>back</a:t>
            </a:r>
            <a:r>
              <a:rPr lang="fr-FR" dirty="0" smtClean="0"/>
              <a:t> in intro or </a:t>
            </a:r>
            <a:r>
              <a:rPr lang="fr-FR" dirty="0" err="1" smtClean="0"/>
              <a:t>leave</a:t>
            </a:r>
            <a:r>
              <a:rPr lang="fr-FR" dirty="0" smtClean="0"/>
              <a:t> in </a:t>
            </a:r>
            <a:r>
              <a:rPr lang="fr-FR" dirty="0" err="1" smtClean="0"/>
              <a:t>annex</a:t>
            </a:r>
            <a:r>
              <a:rPr lang="fr-FR" dirty="0" smtClean="0"/>
              <a:t>?</a:t>
            </a:r>
          </a:p>
          <a:p>
            <a:pPr marL="0" indent="0">
              <a:spcBef>
                <a:spcPts val="0"/>
              </a:spcBef>
              <a:buNone/>
            </a:pPr>
            <a:endParaRPr lang="fr-FR" sz="2400" dirty="0"/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/>
              <a:t>   </a:t>
            </a:r>
            <a:r>
              <a:rPr lang="en-US" sz="2400" dirty="0" smtClean="0"/>
              <a:t>  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This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specification updates 6LoWPAN ND to simplify the registration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operation in 6LoWPAN routers and to extend the protocol as a more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generic registration technique.  The specified updates enable other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specifications to define new services such as Source Address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Validation (SAVI) with [I-D.ietf-6lo-ap-nd], participation as an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unaware leaf to an abstract routing protocol such as the "Routing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Protocol for Low Power and Lossy Networks" [RFC6550] (RPL) with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[I-</a:t>
            </a:r>
            <a:r>
              <a:rPr lang="en-US" sz="18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D.thubert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-roll-unaware-leaves], and registration to a backbone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  routers performing proxy Neighbor Discovery in a Low-Power and Lossy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   Network (LLN) with [I-D.ietf-6lo-backbone-router].</a:t>
            </a:r>
          </a:p>
          <a:p>
            <a:pPr lvl="1">
              <a:spcBef>
                <a:spcPts val="0"/>
              </a:spcBef>
            </a:pPr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64351459"/>
      </p:ext>
    </p:extLst>
  </p:cSld>
  <p:clrMapOvr>
    <a:masterClrMapping/>
  </p:clrMapOvr>
  <p:transition>
    <p:wipe dir="r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Eric Rescorla 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270416"/>
            <a:ext cx="11424907" cy="1574952"/>
          </a:xfrm>
        </p:spPr>
        <p:txBody>
          <a:bodyPr/>
          <a:lstStyle/>
          <a:p>
            <a:r>
              <a:rPr lang="fr-FR" dirty="0" smtClean="0"/>
              <a:t>«  </a:t>
            </a:r>
            <a:r>
              <a:rPr lang="fr-FR" dirty="0"/>
              <a:t>Can </a:t>
            </a:r>
            <a:r>
              <a:rPr lang="fr-FR" dirty="0" err="1"/>
              <a:t>you</a:t>
            </a:r>
            <a:r>
              <a:rPr lang="fr-FR" dirty="0"/>
              <a:t> </a:t>
            </a:r>
            <a:r>
              <a:rPr lang="fr-FR" dirty="0" err="1"/>
              <a:t>describe</a:t>
            </a:r>
            <a:r>
              <a:rPr lang="fr-FR" dirty="0"/>
              <a:t> </a:t>
            </a:r>
            <a:r>
              <a:rPr lang="fr-FR" dirty="0" err="1"/>
              <a:t>here</a:t>
            </a:r>
            <a:r>
              <a:rPr lang="fr-FR" dirty="0"/>
              <a:t> the </a:t>
            </a:r>
            <a:r>
              <a:rPr lang="fr-FR" dirty="0" err="1"/>
              <a:t>problem</a:t>
            </a:r>
            <a:r>
              <a:rPr lang="fr-FR" dirty="0"/>
              <a:t> </a:t>
            </a:r>
            <a:r>
              <a:rPr lang="fr-FR" dirty="0" err="1"/>
              <a:t>that</a:t>
            </a:r>
            <a:r>
              <a:rPr lang="fr-FR" dirty="0"/>
              <a:t> ARO has </a:t>
            </a:r>
            <a:r>
              <a:rPr lang="fr-FR" dirty="0" err="1"/>
              <a:t>that</a:t>
            </a:r>
            <a:r>
              <a:rPr lang="fr-FR" dirty="0"/>
              <a:t> </a:t>
            </a:r>
            <a:r>
              <a:rPr lang="fr-FR" dirty="0" err="1"/>
              <a:t>this</a:t>
            </a:r>
            <a:r>
              <a:rPr lang="fr-FR" dirty="0"/>
              <a:t> </a:t>
            </a:r>
            <a:r>
              <a:rPr lang="fr-FR" dirty="0" err="1"/>
              <a:t>solves</a:t>
            </a:r>
            <a:r>
              <a:rPr lang="fr-FR" dirty="0" smtClean="0"/>
              <a:t>?»</a:t>
            </a:r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fr-FR" dirty="0" err="1" smtClean="0"/>
              <a:t>Text</a:t>
            </a:r>
            <a:r>
              <a:rPr lang="fr-FR" dirty="0" smtClean="0"/>
              <a:t> </a:t>
            </a:r>
            <a:r>
              <a:rPr lang="fr-FR" dirty="0" err="1" smtClean="0"/>
              <a:t>below</a:t>
            </a:r>
            <a:r>
              <a:rPr lang="fr-FR" dirty="0" smtClean="0"/>
              <a:t> </a:t>
            </a:r>
            <a:r>
              <a:rPr lang="fr-FR" dirty="0" err="1" smtClean="0"/>
              <a:t>was</a:t>
            </a:r>
            <a:r>
              <a:rPr lang="fr-FR" dirty="0" smtClean="0"/>
              <a:t> </a:t>
            </a:r>
            <a:r>
              <a:rPr lang="fr-FR" dirty="0" err="1" smtClean="0"/>
              <a:t>proposed</a:t>
            </a:r>
            <a:r>
              <a:rPr lang="fr-FR" dirty="0" smtClean="0"/>
              <a:t>, </a:t>
            </a:r>
            <a:r>
              <a:rPr lang="fr-FR" dirty="0" err="1" smtClean="0"/>
              <a:t>applied</a:t>
            </a:r>
            <a:r>
              <a:rPr lang="fr-FR" dirty="0" smtClean="0"/>
              <a:t> in 18. </a:t>
            </a:r>
            <a:r>
              <a:rPr lang="fr-FR" dirty="0" err="1" smtClean="0"/>
              <a:t>Upon</a:t>
            </a:r>
            <a:r>
              <a:rPr lang="fr-FR" dirty="0" smtClean="0"/>
              <a:t> </a:t>
            </a:r>
            <a:r>
              <a:rPr lang="fr-FR" dirty="0" err="1" smtClean="0"/>
              <a:t>Charlie’s</a:t>
            </a:r>
            <a:r>
              <a:rPr lang="fr-FR" dirty="0" smtClean="0"/>
              <a:t> </a:t>
            </a:r>
            <a:r>
              <a:rPr lang="fr-FR" dirty="0" err="1" smtClean="0"/>
              <a:t>later</a:t>
            </a:r>
            <a:r>
              <a:rPr lang="fr-FR" dirty="0" smtClean="0"/>
              <a:t> </a:t>
            </a:r>
            <a:r>
              <a:rPr lang="fr-FR" dirty="0" err="1" smtClean="0"/>
              <a:t>review</a:t>
            </a:r>
            <a:r>
              <a:rPr lang="fr-FR" dirty="0" smtClean="0"/>
              <a:t>, </a:t>
            </a:r>
            <a:r>
              <a:rPr lang="fr-FR" dirty="0" err="1" smtClean="0"/>
              <a:t>somewhat</a:t>
            </a:r>
            <a:r>
              <a:rPr lang="fr-FR" dirty="0" smtClean="0"/>
              <a:t> </a:t>
            </a:r>
            <a:r>
              <a:rPr lang="fr-FR" dirty="0" err="1" smtClean="0"/>
              <a:t>reworded</a:t>
            </a:r>
            <a:r>
              <a:rPr lang="fr-FR" dirty="0" smtClean="0"/>
              <a:t> </a:t>
            </a:r>
            <a:r>
              <a:rPr lang="fr-FR" dirty="0" err="1" smtClean="0"/>
              <a:t>later</a:t>
            </a:r>
            <a:endParaRPr lang="fr-FR" dirty="0" smtClean="0"/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fr-FR" dirty="0" err="1" smtClean="0"/>
              <a:t>Missing</a:t>
            </a:r>
            <a:r>
              <a:rPr lang="fr-FR" dirty="0" smtClean="0"/>
              <a:t> </a:t>
            </a:r>
            <a:r>
              <a:rPr lang="fr-FR" dirty="0" err="1" smtClean="0"/>
              <a:t>Eric’s</a:t>
            </a:r>
            <a:r>
              <a:rPr lang="fr-FR" dirty="0" smtClean="0"/>
              <a:t> validation.</a:t>
            </a:r>
          </a:p>
          <a:p>
            <a:pPr lvl="1"/>
            <a:r>
              <a:rPr lang="fr-FR" dirty="0" smtClean="0"/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The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Address Registration Option (ARO) is defined in section 4.1 of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[RFC6775].  This specification introduces the Extended Address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Registration Option (EARO) based on the ARO for use in NS and NA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messages.  The EARO conveys additional information such as a sequence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counter called Transaction ID (TID) that is used to determine the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latest location of a registering mobile device.  A 'T' flag is added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to indicate that the TID field is populated.</a:t>
            </a:r>
          </a:p>
          <a:p>
            <a:pPr marL="0" indent="0">
              <a:spcBef>
                <a:spcPts val="0"/>
              </a:spcBef>
              <a:buNone/>
            </a:pP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The EARO also signals whether the 6LN expects routing or proxy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services from the 6LR using a new 'R' flag.</a:t>
            </a:r>
          </a:p>
          <a:p>
            <a:pPr marL="0" indent="0">
              <a:spcBef>
                <a:spcPts val="0"/>
              </a:spcBef>
              <a:buNone/>
            </a:pP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The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EUI-64 field is overloaded and renamed ROVR in order to carry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different types of information, e.g., cryptographic information of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variable size.  A larger ROVR size may be used if and only if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backward compatibility is not an issue in the particular deployment.</a:t>
            </a: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lvl="1">
              <a:spcBef>
                <a:spcPts val="0"/>
              </a:spcBef>
            </a:pPr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6410246"/>
      </p:ext>
    </p:extLst>
  </p:cSld>
  <p:clrMapOvr>
    <a:masterClrMapping/>
  </p:clrMapOvr>
  <p:transition>
    <p:wipe dir="r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Eric Rescorla 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719953"/>
            <a:ext cx="11424907" cy="1574952"/>
          </a:xfrm>
        </p:spPr>
        <p:txBody>
          <a:bodyPr/>
          <a:lstStyle/>
          <a:p>
            <a:r>
              <a:rPr lang="fr-FR" dirty="0" smtClean="0"/>
              <a:t>Cross check </a:t>
            </a:r>
            <a:r>
              <a:rPr lang="fr-FR" dirty="0" err="1" smtClean="0"/>
              <a:t>with</a:t>
            </a:r>
            <a:r>
              <a:rPr lang="fr-FR" dirty="0" smtClean="0"/>
              <a:t> AP ND, </a:t>
            </a:r>
            <a:r>
              <a:rPr lang="fr-FR" dirty="0" err="1" smtClean="0"/>
              <a:t>fixed</a:t>
            </a:r>
            <a:r>
              <a:rPr lang="fr-FR" dirty="0" smtClean="0"/>
              <a:t> </a:t>
            </a:r>
            <a:r>
              <a:rPr lang="fr-FR" dirty="0" err="1" smtClean="0"/>
              <a:t>mismatch</a:t>
            </a:r>
            <a:r>
              <a:rPr lang="fr-FR" dirty="0" smtClean="0"/>
              <a:t> in </a:t>
            </a:r>
            <a:r>
              <a:rPr lang="fr-FR" dirty="0" err="1" smtClean="0"/>
              <a:t>Leftmost</a:t>
            </a:r>
            <a:r>
              <a:rPr lang="fr-FR" dirty="0" smtClean="0"/>
              <a:t> vs. </a:t>
            </a:r>
            <a:r>
              <a:rPr lang="fr-FR" dirty="0" err="1" smtClean="0"/>
              <a:t>Rightmost</a:t>
            </a:r>
            <a:r>
              <a:rPr lang="fr-FR" dirty="0" smtClean="0"/>
              <a:t> bits</a:t>
            </a:r>
          </a:p>
          <a:p>
            <a:r>
              <a:rPr lang="fr-FR" dirty="0" err="1" smtClean="0"/>
              <a:t>Misc</a:t>
            </a:r>
            <a:r>
              <a:rPr lang="fr-FR" dirty="0" smtClean="0"/>
              <a:t>. Clarifications</a:t>
            </a:r>
          </a:p>
          <a:p>
            <a:r>
              <a:rPr lang="en-US" dirty="0"/>
              <a:t>More </a:t>
            </a:r>
            <a:r>
              <a:rPr lang="en-US" dirty="0" smtClean="0"/>
              <a:t>comments </a:t>
            </a:r>
            <a:r>
              <a:rPr lang="en-US" dirty="0"/>
              <a:t>/ fixes on </a:t>
            </a:r>
            <a:r>
              <a:rPr lang="en-US" dirty="0" smtClean="0"/>
              <a:t>the ROVR field, e.g., be very specific on the length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6034224"/>
      </p:ext>
    </p:extLst>
  </p:cSld>
  <p:clrMapOvr>
    <a:masterClrMapping/>
  </p:clrMapOvr>
  <p:transition>
    <p:wipe dir="r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Ben </a:t>
            </a:r>
            <a:r>
              <a:rPr lang="fr-FR" dirty="0" smtClean="0"/>
              <a:t>Campbell </a:t>
            </a:r>
            <a:r>
              <a:rPr lang="en-US" dirty="0" smtClean="0"/>
              <a:t>(in -18)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9534" y="1415021"/>
            <a:ext cx="11424907" cy="1752175"/>
          </a:xfrm>
        </p:spPr>
        <p:txBody>
          <a:bodyPr/>
          <a:lstStyle/>
          <a:p>
            <a:r>
              <a:rPr lang="fr-FR" dirty="0" smtClean="0"/>
              <a:t>Down </a:t>
            </a:r>
            <a:r>
              <a:rPr lang="fr-FR" dirty="0" err="1" smtClean="0"/>
              <a:t>references</a:t>
            </a:r>
            <a:r>
              <a:rPr lang="fr-FR" dirty="0" smtClean="0"/>
              <a:t> </a:t>
            </a:r>
            <a:r>
              <a:rPr lang="fr-FR" dirty="0" err="1" smtClean="0"/>
              <a:t>added</a:t>
            </a:r>
            <a:r>
              <a:rPr lang="fr-FR" dirty="0" smtClean="0"/>
              <a:t> </a:t>
            </a:r>
            <a:r>
              <a:rPr lang="fr-FR" dirty="0" err="1" smtClean="0"/>
              <a:t>during</a:t>
            </a:r>
            <a:r>
              <a:rPr lang="fr-FR" dirty="0" smtClean="0"/>
              <a:t> IESG </a:t>
            </a:r>
            <a:r>
              <a:rPr lang="fr-FR" dirty="0" err="1" smtClean="0"/>
              <a:t>review</a:t>
            </a:r>
            <a:r>
              <a:rPr lang="fr-FR" dirty="0" smtClean="0"/>
              <a:t> in </a:t>
            </a:r>
            <a:r>
              <a:rPr lang="fr-FR" dirty="0" err="1" smtClean="0"/>
              <a:t>terminology</a:t>
            </a:r>
            <a:r>
              <a:rPr lang="fr-FR" dirty="0" smtClean="0"/>
              <a:t> section</a:t>
            </a:r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fr-FR" dirty="0" smtClean="0"/>
              <a:t>Not </a:t>
            </a:r>
            <a:r>
              <a:rPr lang="fr-FR" dirty="0" err="1" smtClean="0"/>
              <a:t>really</a:t>
            </a:r>
            <a:r>
              <a:rPr lang="fr-FR" dirty="0" smtClean="0"/>
              <a:t> </a:t>
            </a:r>
            <a:r>
              <a:rPr lang="fr-FR" dirty="0" err="1" smtClean="0"/>
              <a:t>solved</a:t>
            </a:r>
            <a:r>
              <a:rPr lang="fr-FR" dirty="0" smtClean="0"/>
              <a:t> to date. </a:t>
            </a:r>
            <a:r>
              <a:rPr lang="fr-FR" dirty="0" err="1" smtClean="0"/>
              <a:t>Created</a:t>
            </a:r>
            <a:r>
              <a:rPr lang="fr-FR" dirty="0" smtClean="0"/>
              <a:t> a </a:t>
            </a:r>
            <a:r>
              <a:rPr lang="fr-FR" dirty="0" err="1" smtClean="0"/>
              <a:t>separate</a:t>
            </a:r>
            <a:r>
              <a:rPr lang="fr-FR" dirty="0" smtClean="0"/>
              <a:t> </a:t>
            </a:r>
            <a:r>
              <a:rPr lang="fr-FR" dirty="0" err="1" smtClean="0"/>
              <a:t>reference</a:t>
            </a:r>
            <a:r>
              <a:rPr lang="fr-FR" dirty="0" smtClean="0"/>
              <a:t> section</a:t>
            </a:r>
          </a:p>
          <a:p>
            <a:pPr lvl="1"/>
            <a:endParaRPr lang="fr-FR" sz="700" dirty="0" smtClean="0"/>
          </a:p>
          <a:p>
            <a:pPr marL="0" lvl="1"/>
            <a:r>
              <a:rPr lang="en-US" dirty="0" smtClean="0"/>
              <a:t>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11.2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.  Terminology Related References</a:t>
            </a:r>
          </a:p>
          <a:p>
            <a:pPr marL="0" lvl="1"/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[RFC4919]  </a:t>
            </a:r>
            <a:r>
              <a:rPr lang="en-US" dirty="0" err="1">
                <a:latin typeface="Courier New" panose="02070309020205020404" pitchFamily="49" charset="0"/>
                <a:cs typeface="Courier New" panose="02070309020205020404" pitchFamily="49" charset="0"/>
              </a:rPr>
              <a:t>Kushalnagar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, N., Montenegro, G., and C. Schumacher, "IPv6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over Low-Power Wireless Personal Area Networks (6LoWPANs):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Overview, Assumptions, Problem Statement, and Goals",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RFC 4919, DOI 10.17487/RFC4919, August 2007,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&lt;https://www.rfc-editor.org/info/rfc4919&gt;.</a:t>
            </a:r>
          </a:p>
          <a:p>
            <a:pPr marL="0" lvl="1"/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[RFC6606]  Kim, E., </a:t>
            </a:r>
            <a:r>
              <a:rPr lang="en-US" dirty="0" err="1">
                <a:latin typeface="Courier New" panose="02070309020205020404" pitchFamily="49" charset="0"/>
                <a:cs typeface="Courier New" panose="02070309020205020404" pitchFamily="49" charset="0"/>
              </a:rPr>
              <a:t>Kaspar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, D., Gomez, C., and C. Bormann, "Problem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Statement and Requirements for IPv6 over Low-Power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Wireless Personal Area Network (6LoWPAN) Routing",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RFC 6606, DOI 10.17487/RFC6606, May 2012,</a:t>
            </a:r>
          </a:p>
          <a:p>
            <a:pPr marL="0" lvl="1"/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&lt;https://www.rfc-editor.org/info/rfc6606&gt;.</a:t>
            </a:r>
          </a:p>
        </p:txBody>
      </p:sp>
    </p:spTree>
    <p:extLst>
      <p:ext uri="{BB962C8B-B14F-4D97-AF65-F5344CB8AC3E}">
        <p14:creationId xmlns:p14="http://schemas.microsoft.com/office/powerpoint/2010/main" val="1103480812"/>
      </p:ext>
    </p:extLst>
  </p:cSld>
  <p:clrMapOvr>
    <a:masterClrMapping/>
  </p:clrMapOvr>
  <p:transition>
    <p:wipe dir="r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Final fixes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rgbClr val="333333"/>
                </a:solidFill>
              </a:rPr>
              <a:t>RFC 6775 </a:t>
            </a:r>
            <a:r>
              <a:rPr lang="en-US" dirty="0" smtClean="0">
                <a:solidFill>
                  <a:srgbClr val="333333"/>
                </a:solidFill>
              </a:rPr>
              <a:t>Update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rgbClr val="000000"/>
                </a:solidFill>
              </a:rPr>
              <a:t>Draft-…-</a:t>
            </a:r>
            <a:r>
              <a:rPr lang="en-US" sz="3200" dirty="0" smtClean="0">
                <a:solidFill>
                  <a:srgbClr val="000000"/>
                </a:solidFill>
              </a:rPr>
              <a:t>19 </a:t>
            </a:r>
            <a:r>
              <a:rPr lang="en-US" sz="3200" dirty="0" smtClean="0">
                <a:solidFill>
                  <a:srgbClr val="000000"/>
                </a:solidFill>
              </a:rPr>
              <a:t>to </a:t>
            </a:r>
            <a:r>
              <a:rPr lang="en-US" sz="3200" dirty="0" smtClean="0">
                <a:solidFill>
                  <a:srgbClr val="000000"/>
                </a:solidFill>
              </a:rPr>
              <a:t>- 21</a:t>
            </a:r>
            <a:endParaRPr lang="en-US" sz="32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2383738"/>
      </p:ext>
    </p:extLst>
  </p:cSld>
  <p:clrMapOvr>
    <a:masterClrMapping/>
  </p:clrMapOvr>
  <p:transition>
    <p:wipe dir="r"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Charlie Perkins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75726" y="1914072"/>
            <a:ext cx="11424907" cy="1574952"/>
          </a:xfrm>
        </p:spPr>
        <p:txBody>
          <a:bodyPr/>
          <a:lstStyle/>
          <a:p>
            <a:r>
              <a:rPr lang="en-US" sz="2800" dirty="0" smtClean="0"/>
              <a:t>As an author and native speaker, Charlie made a final pass on the language and the organization</a:t>
            </a:r>
          </a:p>
          <a:p>
            <a:r>
              <a:rPr lang="en-US" sz="2800" dirty="0" smtClean="0"/>
              <a:t>Found that text was repeated, other was scattered</a:t>
            </a:r>
          </a:p>
          <a:p>
            <a:r>
              <a:rPr lang="en-US" sz="2800" dirty="0" smtClean="0"/>
              <a:t>Fixed the language, regrouped items</a:t>
            </a:r>
          </a:p>
          <a:p>
            <a:r>
              <a:rPr lang="en-US" sz="2800" dirty="0" smtClean="0"/>
              <a:t>E.g., took functional text out of the definition, to appropriate section</a:t>
            </a:r>
          </a:p>
          <a:p>
            <a:r>
              <a:rPr lang="en-US" sz="2800" dirty="0" smtClean="0"/>
              <a:t>Also removed extraneous references</a:t>
            </a:r>
          </a:p>
          <a:p>
            <a:r>
              <a:rPr lang="en-US" sz="2800" dirty="0" smtClean="0"/>
              <a:t>Work happened over draft 19-21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0262670"/>
      </p:ext>
    </p:extLst>
  </p:cSld>
  <p:clrMapOvr>
    <a:masterClrMapping/>
  </p:clrMapOvr>
  <p:transition>
    <p:wipe dir="r"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 1: EDAR / EDAC extensibility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75726" y="1914072"/>
            <a:ext cx="11424907" cy="1574952"/>
          </a:xfrm>
        </p:spPr>
        <p:txBody>
          <a:bodyPr/>
          <a:lstStyle/>
          <a:p>
            <a:r>
              <a:rPr lang="en-US" dirty="0" smtClean="0"/>
              <a:t>The size of the ROVR was inferred from the size of the message</a:t>
            </a:r>
          </a:p>
          <a:p>
            <a:r>
              <a:rPr lang="en-US" dirty="0" smtClean="0"/>
              <a:t>Did not leave a possibility to insert options</a:t>
            </a:r>
          </a:p>
          <a:p>
            <a:r>
              <a:rPr lang="en-US" dirty="0" smtClean="0"/>
              <a:t>This might be desirable in the future, e.g., MAC Address option for a MAP server</a:t>
            </a:r>
          </a:p>
          <a:p>
            <a:r>
              <a:rPr lang="en-US" dirty="0" smtClean="0"/>
              <a:t>Long discussion, tried multiple possibilities</a:t>
            </a:r>
          </a:p>
          <a:p>
            <a:r>
              <a:rPr lang="en-US" dirty="0" smtClean="0"/>
              <a:t>Ended up with split ICMP Code, similar to what we discussed with Adrian Farrell</a:t>
            </a:r>
          </a:p>
          <a:p>
            <a:r>
              <a:rPr lang="en-US" dirty="0" smtClean="0"/>
              <a:t>Added in draft -20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554264"/>
      </p:ext>
    </p:extLst>
  </p:cSld>
  <p:clrMapOvr>
    <a:masterClrMapping/>
  </p:clrMapOvr>
  <p:transition>
    <p:wipe dir="r"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RFC 6775 update new features: </a:t>
            </a:r>
            <a:r>
              <a:rPr lang="en-US" dirty="0" smtClean="0"/>
              <a:t>ICMP code split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67184" y="1206240"/>
            <a:ext cx="11577257" cy="5215177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0                  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1                   2                   3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 0 1 2 3 4 5 6 7 8 9 0 1 2 3 4 5 6 7 8 9 0 1 2 3 4 5 6 7 8 9 0 1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|     Type      |</a:t>
            </a:r>
            <a:r>
              <a:rPr lang="en-US" sz="1800" b="1" dirty="0" err="1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anose="02070309020205020404" pitchFamily="49" charset="0"/>
                <a:cs typeface="Courier New" panose="02070309020205020404" pitchFamily="49" charset="0"/>
              </a:rPr>
              <a:t>CodePfx|CodeSfx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|          Checksum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|    Status     |     TID       |     Registration Lifetime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...            Registration Ownership Verifier (ROVR)           ...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+                       </a:t>
            </a: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Registered Address                      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endParaRPr lang="en-US" sz="18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sz="1800" dirty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r>
              <a:rPr lang="en-US" sz="18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endParaRPr lang="en-US" sz="1800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Code:    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The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ICMP Code [RFC4443] for Duplicate Address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Messages is split in two 4-bit fields, the Code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Prefix and the Code Suffix.  </a:t>
            </a:r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3281990"/>
      </p:ext>
    </p:extLst>
  </p:cSld>
  <p:clrMapOvr>
    <a:masterClrMapping/>
  </p:clrMapOvr>
  <p:transition>
    <p:wipe dir="r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Unmet expectations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58545" y="1344167"/>
            <a:ext cx="11577257" cy="5215177"/>
          </a:xfrm>
        </p:spPr>
        <p:txBody>
          <a:bodyPr/>
          <a:lstStyle/>
          <a:p>
            <a:r>
              <a:rPr lang="en-US" dirty="0" smtClean="0"/>
              <a:t>Solicited node multicast requires highly scalable L2 multicast</a:t>
            </a:r>
          </a:p>
          <a:p>
            <a:pPr lvl="1"/>
            <a:r>
              <a:rPr lang="en-US" dirty="0" smtClean="0"/>
              <a:t>IEEE does not provide it =&gt; turns everything into broadcast</a:t>
            </a:r>
          </a:p>
          <a:p>
            <a:pPr lvl="1"/>
            <a:r>
              <a:rPr lang="en-US" dirty="0"/>
              <a:t>IPv6 ND </a:t>
            </a:r>
            <a:r>
              <a:rPr lang="en-US" dirty="0" smtClean="0"/>
              <a:t>appears to work </a:t>
            </a:r>
            <a:r>
              <a:rPr lang="en-US" dirty="0"/>
              <a:t>with </a:t>
            </a:r>
            <a:r>
              <a:rPr lang="en-US" dirty="0" smtClean="0"/>
              <a:t>broadcast on 802.1 fabrics </a:t>
            </a:r>
            <a:r>
              <a:rPr lang="en-US" dirty="0"/>
              <a:t>up to some scale ~10K </a:t>
            </a:r>
            <a:r>
              <a:rPr lang="en-US" dirty="0" smtClean="0"/>
              <a:t>nodes</a:t>
            </a:r>
          </a:p>
          <a:p>
            <a:r>
              <a:rPr lang="en-US" dirty="0" smtClean="0"/>
              <a:t>IPv6 ND requires reliable and cheap broadcast</a:t>
            </a:r>
          </a:p>
          <a:p>
            <a:pPr lvl="1"/>
            <a:r>
              <a:rPr lang="en-US" dirty="0" smtClean="0"/>
              <a:t>Radios do not provide that  =&gt; conserving 802.1 properties over wireless is illusory</a:t>
            </a:r>
          </a:p>
          <a:p>
            <a:pPr lvl="1"/>
            <a:r>
              <a:rPr lang="en-US" dirty="0" smtClean="0"/>
              <a:t>RFC 4862 cannot operate as designed on wireless</a:t>
            </a:r>
          </a:p>
          <a:p>
            <a:pPr lvl="1"/>
            <a:r>
              <a:rPr lang="en-US" dirty="0" smtClean="0"/>
              <a:t>Address uniqueness is an unguaranteed side effect of entropy</a:t>
            </a:r>
          </a:p>
          <a:p>
            <a:r>
              <a:rPr lang="en-US" dirty="0" smtClean="0"/>
              <a:t>802.11 expects proxy operation and broadcast domain separation</a:t>
            </a:r>
          </a:p>
          <a:p>
            <a:pPr lvl="1"/>
            <a:r>
              <a:rPr lang="en-US" dirty="0" smtClean="0"/>
              <a:t>802.11 provides a registration and proxy bridging at L2</a:t>
            </a:r>
          </a:p>
          <a:p>
            <a:pPr lvl="1"/>
            <a:r>
              <a:rPr lang="en-US" dirty="0" smtClean="0"/>
              <a:t>Requires the same at L3, which does not exist</a:t>
            </a:r>
          </a:p>
          <a:p>
            <a:pPr lvl="1"/>
            <a:r>
              <a:rPr lang="en-US" dirty="0" smtClean="0"/>
              <a:t>Implementations provide proprietary techniques based on snooping =&gt; widely imperfect</a:t>
            </a:r>
          </a:p>
          <a:p>
            <a:pPr lvl="1"/>
            <a:endParaRPr lang="en-US" dirty="0"/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en-US" dirty="0" smtClean="0"/>
              <a:t>RFC 6775 solves the problem for DAD in one LL</a:t>
            </a:r>
          </a:p>
          <a:p>
            <a:pPr marL="692150" lvl="1" indent="-285750">
              <a:buFont typeface="Symbol" panose="05050102010706020507" pitchFamily="18" charset="2"/>
              <a:buChar char="Þ"/>
            </a:pPr>
            <a:r>
              <a:rPr lang="en-US" dirty="0" smtClean="0"/>
              <a:t>This update enable establishing proxy services directly (ND for now), over </a:t>
            </a:r>
            <a:r>
              <a:rPr lang="en-US" dirty="0"/>
              <a:t>a </a:t>
            </a:r>
            <a:r>
              <a:rPr lang="en-US" dirty="0" smtClean="0"/>
              <a:t>LLN, </a:t>
            </a:r>
            <a:r>
              <a:rPr lang="en-US" dirty="0"/>
              <a:t>across </a:t>
            </a:r>
            <a:r>
              <a:rPr lang="en-US" dirty="0" smtClean="0"/>
              <a:t>multiple LLNs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88470031"/>
      </p:ext>
    </p:extLst>
  </p:cSld>
  <p:clrMapOvr>
    <a:masterClrMapping/>
  </p:clrMapOvr>
  <p:transition>
    <p:wipe dir="r"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RFC 6775 update new features: </a:t>
            </a:r>
            <a:r>
              <a:rPr lang="en-US" dirty="0" smtClean="0"/>
              <a:t>ICMP code split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-2508216" y="1892471"/>
            <a:ext cx="14165813" cy="4965529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2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Code: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  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2400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The </a:t>
            </a: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ICMP Code [RFC4443] for Duplicate Address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Messages is split in two 4-bit fields, the Code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Prefix and the Code Suffix.  The Code Prefix MUST be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set to zero by the sender and MUST be ignored by the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receiver.  A non-null value of the Code Suffix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indicates support for this specification.  It MUST be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set to 1 when operating in a backward-compatible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mode, indicating a ROVR size of 64 bits.  It MAY be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2, 3 or 4, denoting a ROVR size of 128, 192, and 256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        bits, respectively.</a:t>
            </a:r>
            <a:endParaRPr lang="en-US" sz="2400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26182635"/>
      </p:ext>
    </p:extLst>
  </p:cSld>
  <p:clrMapOvr>
    <a:masterClrMapping/>
  </p:clrMapOvr>
  <p:transition>
    <p:wipe dir="r"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 2: Enabling Other Routing Registrars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75726" y="1914072"/>
            <a:ext cx="11424907" cy="1574952"/>
          </a:xfrm>
        </p:spPr>
        <p:txBody>
          <a:bodyPr/>
          <a:lstStyle/>
          <a:p>
            <a:r>
              <a:rPr lang="fr-FR" sz="2800" dirty="0" smtClean="0"/>
              <a:t>6BBR </a:t>
            </a:r>
            <a:r>
              <a:rPr lang="fr-FR" sz="2800" dirty="0" err="1" smtClean="0"/>
              <a:t>is</a:t>
            </a:r>
            <a:r>
              <a:rPr lang="fr-FR" sz="2800" dirty="0" smtClean="0"/>
              <a:t> </a:t>
            </a:r>
            <a:r>
              <a:rPr lang="fr-FR" sz="2800" dirty="0" err="1" smtClean="0"/>
              <a:t>only</a:t>
            </a:r>
            <a:r>
              <a:rPr lang="fr-FR" sz="2800" dirty="0" smtClean="0"/>
              <a:t> one possible </a:t>
            </a:r>
            <a:r>
              <a:rPr lang="fr-FR" sz="2800" dirty="0" err="1" smtClean="0"/>
              <a:t>routing</a:t>
            </a:r>
            <a:r>
              <a:rPr lang="fr-FR" sz="2800" dirty="0" smtClean="0"/>
              <a:t> </a:t>
            </a:r>
            <a:r>
              <a:rPr lang="fr-FR" sz="2800" dirty="0" err="1" smtClean="0"/>
              <a:t>registrar</a:t>
            </a:r>
            <a:r>
              <a:rPr lang="fr-FR" sz="2800" dirty="0" smtClean="0"/>
              <a:t>. </a:t>
            </a:r>
            <a:r>
              <a:rPr lang="fr-FR" sz="2800" dirty="0" err="1" smtClean="0"/>
              <a:t>Others</a:t>
            </a:r>
            <a:r>
              <a:rPr lang="fr-FR" sz="2800" dirty="0" smtClean="0"/>
              <a:t> </a:t>
            </a:r>
            <a:r>
              <a:rPr lang="fr-FR" sz="2800" dirty="0" err="1" smtClean="0"/>
              <a:t>include</a:t>
            </a:r>
            <a:endParaRPr lang="fr-FR" sz="2800" dirty="0" smtClean="0"/>
          </a:p>
          <a:p>
            <a:pPr lvl="1"/>
            <a:r>
              <a:rPr lang="fr-FR" sz="2400" dirty="0" smtClean="0"/>
              <a:t>RPL </a:t>
            </a:r>
            <a:r>
              <a:rPr lang="en-US" sz="2400" dirty="0"/>
              <a:t>[I-</a:t>
            </a:r>
            <a:r>
              <a:rPr lang="en-US" sz="2400" dirty="0" err="1"/>
              <a:t>D.thubert</a:t>
            </a:r>
            <a:r>
              <a:rPr lang="en-US" sz="2400" dirty="0"/>
              <a:t>-roll-unaware-leaves</a:t>
            </a:r>
            <a:r>
              <a:rPr lang="en-US" sz="2400" dirty="0" smtClean="0"/>
              <a:t>] and</a:t>
            </a:r>
          </a:p>
          <a:p>
            <a:pPr lvl="1"/>
            <a:r>
              <a:rPr lang="fr-FR" sz="2400" dirty="0" smtClean="0"/>
              <a:t>RIFT </a:t>
            </a:r>
            <a:r>
              <a:rPr lang="en-US" sz="2400" dirty="0"/>
              <a:t>[</a:t>
            </a:r>
            <a:r>
              <a:rPr lang="en-US" sz="2400" dirty="0" smtClean="0"/>
              <a:t>I-</a:t>
            </a:r>
            <a:r>
              <a:rPr lang="en-US" sz="2400" dirty="0" err="1" smtClean="0"/>
              <a:t>D.ietf</a:t>
            </a:r>
            <a:r>
              <a:rPr lang="en-US" sz="2400" dirty="0" smtClean="0"/>
              <a:t>-rift-rift]</a:t>
            </a:r>
            <a:r>
              <a:rPr lang="fr-FR" sz="2400" dirty="0" smtClean="0"/>
              <a:t> </a:t>
            </a:r>
          </a:p>
          <a:p>
            <a:r>
              <a:rPr lang="fr-FR" sz="2800" dirty="0" err="1" smtClean="0"/>
              <a:t>Resolution</a:t>
            </a:r>
            <a:r>
              <a:rPr lang="fr-FR" sz="2800" dirty="0" smtClean="0"/>
              <a:t> to use a </a:t>
            </a:r>
            <a:r>
              <a:rPr lang="fr-FR" sz="2800" dirty="0" err="1" smtClean="0"/>
              <a:t>generic</a:t>
            </a:r>
            <a:r>
              <a:rPr lang="fr-FR" sz="2800" dirty="0" smtClean="0"/>
              <a:t> </a:t>
            </a:r>
            <a:r>
              <a:rPr lang="fr-FR" sz="2800" dirty="0" err="1" smtClean="0"/>
              <a:t>term</a:t>
            </a:r>
            <a:r>
              <a:rPr lang="fr-FR" sz="2800" dirty="0" smtClean="0"/>
              <a:t> as </a:t>
            </a:r>
            <a:r>
              <a:rPr lang="fr-FR" sz="2800" dirty="0" err="1" smtClean="0"/>
              <a:t>opposed</a:t>
            </a:r>
            <a:r>
              <a:rPr lang="fr-FR" sz="2800" dirty="0" smtClean="0"/>
              <a:t> to mention 6BBR </a:t>
            </a:r>
            <a:r>
              <a:rPr lang="fr-FR" sz="2800" dirty="0" err="1" smtClean="0"/>
              <a:t>specifically</a:t>
            </a:r>
            <a:endParaRPr lang="fr-FR" sz="2800" dirty="0" smtClean="0"/>
          </a:p>
          <a:p>
            <a:r>
              <a:rPr lang="fr-FR" sz="2800" dirty="0" err="1" smtClean="0"/>
              <a:t>Also</a:t>
            </a:r>
            <a:r>
              <a:rPr lang="fr-FR" sz="2800" dirty="0" smtClean="0"/>
              <a:t> </a:t>
            </a:r>
            <a:r>
              <a:rPr lang="fr-FR" sz="2800" dirty="0" err="1" smtClean="0"/>
              <a:t>allow</a:t>
            </a:r>
            <a:r>
              <a:rPr lang="fr-FR" sz="2800" dirty="0" smtClean="0"/>
              <a:t> an opaque </a:t>
            </a:r>
            <a:r>
              <a:rPr lang="fr-FR" sz="2800" dirty="0" err="1" smtClean="0"/>
              <a:t>field</a:t>
            </a:r>
            <a:r>
              <a:rPr lang="fr-FR" sz="2800" dirty="0" smtClean="0"/>
              <a:t>. RPL uses </a:t>
            </a:r>
            <a:r>
              <a:rPr lang="fr-FR" sz="2800" dirty="0" err="1" smtClean="0"/>
              <a:t>it</a:t>
            </a:r>
            <a:r>
              <a:rPr lang="fr-FR" sz="2800" dirty="0" smtClean="0"/>
              <a:t> for instance ID. </a:t>
            </a:r>
          </a:p>
          <a:p>
            <a:r>
              <a:rPr lang="fr-FR" sz="2800" dirty="0" err="1" smtClean="0"/>
              <a:t>Added</a:t>
            </a:r>
            <a:r>
              <a:rPr lang="fr-FR" sz="2800" dirty="0" smtClean="0"/>
              <a:t> in </a:t>
            </a:r>
            <a:r>
              <a:rPr lang="fr-FR" sz="2800" dirty="0" err="1" smtClean="0"/>
              <a:t>draft</a:t>
            </a:r>
            <a:r>
              <a:rPr lang="fr-FR" sz="2800" dirty="0" smtClean="0"/>
              <a:t> -19</a:t>
            </a:r>
          </a:p>
          <a:p>
            <a:r>
              <a:rPr lang="fr-FR" sz="2800" dirty="0" err="1" smtClean="0"/>
              <a:t>Generalization</a:t>
            </a:r>
            <a:r>
              <a:rPr lang="fr-FR" sz="2800" dirty="0" smtClean="0"/>
              <a:t> to the </a:t>
            </a:r>
            <a:r>
              <a:rPr lang="fr-FR" sz="2800" dirty="0" err="1" smtClean="0"/>
              <a:t>term</a:t>
            </a:r>
            <a:r>
              <a:rPr lang="fr-FR" sz="2800" dirty="0" smtClean="0"/>
              <a:t> « </a:t>
            </a:r>
            <a:r>
              <a:rPr lang="fr-FR" sz="2800" dirty="0" err="1" smtClean="0"/>
              <a:t>routing</a:t>
            </a:r>
            <a:r>
              <a:rPr lang="fr-FR" sz="2800" dirty="0" smtClean="0"/>
              <a:t> </a:t>
            </a:r>
            <a:r>
              <a:rPr lang="fr-FR" sz="2800" dirty="0" err="1" smtClean="0"/>
              <a:t>registrars</a:t>
            </a:r>
            <a:r>
              <a:rPr lang="fr-FR" sz="2800" dirty="0" smtClean="0"/>
              <a:t> » in -21</a:t>
            </a:r>
          </a:p>
          <a:p>
            <a:endParaRPr lang="fr-FR" dirty="0" smtClean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773315386"/>
      </p:ext>
    </p:extLst>
  </p:cSld>
  <p:clrMapOvr>
    <a:masterClrMapping/>
  </p:clrMapOvr>
  <p:transition>
    <p:wipe dir="r"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RFC 6775 update new features: the </a:t>
            </a:r>
            <a:r>
              <a:rPr lang="en-US" dirty="0" smtClean="0"/>
              <a:t>Opaque field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-556629" y="1221566"/>
            <a:ext cx="12811632" cy="5215177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0              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1                   2                   3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0 1 2 3 4 5 6 7 8 9 0 1 2 3 4 5 6 7 8 9 0 1 2 3 4 5 6 7 8 9 0 1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Type      |     Length    |    Status     |   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anose="02070309020205020404" pitchFamily="49" charset="0"/>
                <a:cs typeface="Courier New" panose="02070309020205020404" pitchFamily="49" charset="0"/>
              </a:rPr>
              <a:t>Opaque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</a:t>
            </a:r>
            <a:r>
              <a:rPr lang="en-US" dirty="0" err="1">
                <a:latin typeface="Courier New" panose="02070309020205020404" pitchFamily="49" charset="0"/>
                <a:cs typeface="Courier New" panose="02070309020205020404" pitchFamily="49" charset="0"/>
              </a:rPr>
              <a:t>Rsvd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| I |R|T|     TID       |     Registration Lifetime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...            Registration Ownership Verifier (ROVR)           ...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	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Opaque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:         </a:t>
            </a:r>
            <a:endParaRPr lang="en-US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  An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octet opaque to ND; the 6LN MAY pass it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transparently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to another process.  It MUST be set to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zero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when not used.</a:t>
            </a:r>
          </a:p>
          <a:p>
            <a:pPr marL="0" indent="0">
              <a:spcBef>
                <a:spcPts val="0"/>
              </a:spcBef>
              <a:buNone/>
            </a:pPr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6446037"/>
      </p:ext>
    </p:extLst>
  </p:cSld>
  <p:clrMapOvr>
    <a:masterClrMapping/>
  </p:clrMapOvr>
  <p:transition>
    <p:wipe dir="r"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RFC 6775 update new features: the </a:t>
            </a:r>
            <a:r>
              <a:rPr lang="en-US" dirty="0"/>
              <a:t>I</a:t>
            </a:r>
            <a:r>
              <a:rPr lang="en-US" dirty="0" smtClean="0"/>
              <a:t> field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-556629" y="1221566"/>
            <a:ext cx="12811632" cy="5215177"/>
          </a:xfrm>
        </p:spPr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0              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1                   2                   3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0 1 2 3 4 5 6 7 8 9 0 1 2 3 4 5 6 7 8 9 0 1 2 3 4 5 6 7 8 9 0 1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Type      |     Length    |    Status     </a:t>
            </a:r>
            <a:r>
              <a:rPr lang="en-US" dirty="0">
                <a:solidFill>
                  <a:srgbClr val="00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|    Opaque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</a:t>
            </a:r>
            <a:r>
              <a:rPr lang="en-US" dirty="0" err="1">
                <a:latin typeface="Courier New" panose="02070309020205020404" pitchFamily="49" charset="0"/>
                <a:cs typeface="Courier New" panose="02070309020205020404" pitchFamily="49" charset="0"/>
              </a:rPr>
              <a:t>Rsvd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| </a:t>
            </a:r>
            <a:r>
              <a:rPr lang="en-US" b="1" dirty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urier New" panose="02070309020205020404" pitchFamily="49" charset="0"/>
                <a:cs typeface="Courier New" panose="02070309020205020404" pitchFamily="49" charset="0"/>
              </a:rPr>
              <a:t>I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|R|T|     TID       |     Registration Lifetime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...            Registration Ownership Verifier (ROVR)           ...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|                                                               |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+-+-+-+-+-+-+-+-+-+-+-+-+-+-+-+-+-+-+-+-+-+-+-+-+-+-+-+-+-+-+-+-+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	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</a:t>
            </a:r>
            <a:endParaRPr lang="en-US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I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: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Two-bit Integer: A value of zero indicates that the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Opaque field carries an abstract index that is used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to decide in which routing topology the address is</a:t>
            </a:r>
          </a:p>
          <a:p>
            <a:pPr marL="0" indent="0">
              <a:spcBef>
                <a:spcPts val="0"/>
              </a:spcBef>
              <a:buNone/>
            </a:pP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       </a:t>
            </a:r>
            <a:r>
              <a:rPr lang="en-US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      </a:t>
            </a:r>
            <a:r>
              <a:rPr lang="en-US" dirty="0">
                <a:latin typeface="Courier New" panose="02070309020205020404" pitchFamily="49" charset="0"/>
                <a:cs typeface="Courier New" panose="02070309020205020404" pitchFamily="49" charset="0"/>
              </a:rPr>
              <a:t>expected to be injected.</a:t>
            </a:r>
          </a:p>
        </p:txBody>
      </p:sp>
    </p:spTree>
    <p:extLst>
      <p:ext uri="{BB962C8B-B14F-4D97-AF65-F5344CB8AC3E}">
        <p14:creationId xmlns:p14="http://schemas.microsoft.com/office/powerpoint/2010/main" val="1379393857"/>
      </p:ext>
    </p:extLst>
  </p:cSld>
  <p:clrMapOvr>
    <a:masterClrMapping/>
  </p:clrMapOvr>
  <p:transition>
    <p:wipe dir="r"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IESG </a:t>
            </a:r>
            <a:r>
              <a:rPr lang="en-US" dirty="0" smtClean="0">
                <a:solidFill>
                  <a:srgbClr val="000000"/>
                </a:solidFill>
              </a:rPr>
              <a:t>Review (past)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rgbClr val="333333"/>
                </a:solidFill>
              </a:rPr>
              <a:t>RFC 6775 </a:t>
            </a:r>
            <a:r>
              <a:rPr lang="en-US" dirty="0" smtClean="0">
                <a:solidFill>
                  <a:srgbClr val="333333"/>
                </a:solidFill>
              </a:rPr>
              <a:t>Update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rgbClr val="000000"/>
                </a:solidFill>
              </a:rPr>
              <a:t>Draft-…-12 to -</a:t>
            </a:r>
            <a:r>
              <a:rPr lang="en-US" sz="3200" dirty="0" smtClean="0">
                <a:solidFill>
                  <a:srgbClr val="000000"/>
                </a:solidFill>
              </a:rPr>
              <a:t>16, presented at IETF 101</a:t>
            </a:r>
            <a:endParaRPr lang="en-US" sz="32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64416"/>
      </p:ext>
    </p:extLst>
  </p:cSld>
  <p:clrMapOvr>
    <a:masterClrMapping/>
  </p:clrMapOvr>
  <p:transition>
    <p:wipe dir="r"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6743" y="339210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INT-DIR (Tim </a:t>
            </a:r>
            <a:r>
              <a:rPr lang="en-US" spc="-100" dirty="0" err="1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Chown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) =&gt; v-12</a:t>
            </a:r>
            <a:endParaRPr lang="en-US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644350"/>
            <a:ext cx="11772432" cy="3867251"/>
          </a:xfrm>
        </p:spPr>
        <p:txBody>
          <a:bodyPr lIns="68587" tIns="34294" rIns="68587" bIns="34294"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2400" dirty="0" smtClean="0"/>
              <a:t> </a:t>
            </a:r>
            <a:r>
              <a:rPr lang="en-US" altLang="en-US" sz="3200" dirty="0" smtClean="0"/>
              <a:t>Use of EUI-64, should it be deprecated (for privacy reasons) ?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 Clarifications on privacy addresses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/>
              <a:t> </a:t>
            </a:r>
            <a:r>
              <a:rPr lang="en-US" altLang="en-US" sz="3200" dirty="0" smtClean="0"/>
              <a:t>Added a matrix matching specs and requirements in appendix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 Added a glossary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/>
              <a:t> </a:t>
            </a:r>
            <a:r>
              <a:rPr lang="en-US" altLang="en-US" sz="3200" dirty="0" smtClean="0"/>
              <a:t>Suggestion to ask 6MAN about the need for a LRU algorithm</a:t>
            </a:r>
            <a:endParaRPr lang="en-US" altLang="en-US" sz="3200" dirty="0"/>
          </a:p>
          <a:p>
            <a:pPr marL="0" indent="0">
              <a:lnSpc>
                <a:spcPct val="200000"/>
              </a:lnSpc>
              <a:buNone/>
            </a:pPr>
            <a:endParaRPr lang="en-US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9652525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836" y="539357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OPS-DIR (</a:t>
            </a:r>
            <a:r>
              <a:rPr lang="fr-FR" dirty="0" smtClean="0"/>
              <a:t>Jürgen </a:t>
            </a:r>
            <a:r>
              <a:rPr lang="fr-FR" dirty="0" err="1"/>
              <a:t>Schönwälder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) </a:t>
            </a:r>
            <a:b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</a:b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+ SEC-DIR (Chris </a:t>
            </a:r>
            <a:r>
              <a:rPr lang="en-US" spc="-100" dirty="0" err="1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Lonvick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) </a:t>
            </a:r>
            <a:r>
              <a:rPr lang="en-US" sz="4000" spc="-100" dirty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=&gt; </a:t>
            </a:r>
            <a:r>
              <a:rPr lang="en-US" sz="4000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v-13</a:t>
            </a:r>
            <a:endParaRPr lang="en-US" sz="4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644350"/>
            <a:ext cx="11772432" cy="3867251"/>
          </a:xfrm>
        </p:spPr>
        <p:txBody>
          <a:bodyPr lIns="68587" tIns="34294" rIns="68587" bIns="34294"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Moved terminology up for readability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Changed “legacy” to “RFC6775-only” </a:t>
            </a:r>
            <a:r>
              <a:rPr lang="en-US" altLang="en-US" sz="3200" dirty="0" err="1" smtClean="0"/>
              <a:t>referering</a:t>
            </a:r>
            <a:r>
              <a:rPr lang="en-US" altLang="en-US" sz="3200" dirty="0" smtClean="0"/>
              <a:t> to RFC 6775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Changed OUI field to RUID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Added Appendix </a:t>
            </a:r>
            <a:r>
              <a:rPr lang="en-US" sz="3200" dirty="0" smtClean="0"/>
              <a:t>B.7.</a:t>
            </a:r>
          </a:p>
          <a:p>
            <a:pPr lvl="1">
              <a:lnSpc>
                <a:spcPct val="150000"/>
              </a:lnSpc>
            </a:pPr>
            <a:r>
              <a:rPr lang="en-US" sz="2800" dirty="0" smtClean="0"/>
              <a:t>“Requirements </a:t>
            </a:r>
            <a:r>
              <a:rPr lang="en-US" sz="2800" dirty="0"/>
              <a:t>Related to Operations and </a:t>
            </a:r>
            <a:r>
              <a:rPr lang="en-US" sz="2800" dirty="0" smtClean="0"/>
              <a:t>Management”</a:t>
            </a:r>
            <a:endParaRPr lang="en-US" altLang="en-US" sz="2800" dirty="0"/>
          </a:p>
          <a:p>
            <a:pPr marL="0" indent="0">
              <a:lnSpc>
                <a:spcPct val="200000"/>
              </a:lnSpc>
              <a:buNone/>
            </a:pPr>
            <a:endParaRPr lang="en-US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55395007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836" y="539357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IOT-DIR (Dave Thaler) </a:t>
            </a:r>
            <a:r>
              <a:rPr lang="en-US" sz="4000" spc="-100" dirty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=&gt; </a:t>
            </a:r>
            <a:r>
              <a:rPr lang="en-US" sz="4000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v-14</a:t>
            </a:r>
            <a:endParaRPr lang="en-US" sz="4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644350"/>
            <a:ext cx="11772432" cy="3867251"/>
          </a:xfrm>
        </p:spPr>
        <p:txBody>
          <a:bodyPr lIns="68587" tIns="34294" rIns="68587" bIns="34294"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Reworded Intro (and many other things)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Introduced the ‘R’ flag based on parallel discussion with ROLL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Reworded RUID description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Limiting the number of addresses </a:t>
            </a:r>
            <a:r>
              <a:rPr lang="en-US" altLang="en-US" sz="3200" dirty="0" smtClean="0">
                <a:solidFill>
                  <a:srgbClr val="C00000"/>
                </a:solidFill>
              </a:rPr>
              <a:t>=&gt; What is the minimum?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Clarification on address duplication over backbone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en-US" altLang="en-US" sz="3200" dirty="0" smtClean="0"/>
              <a:t> </a:t>
            </a:r>
            <a:endParaRPr lang="en-US" altLang="en-US" sz="2800" dirty="0"/>
          </a:p>
          <a:p>
            <a:pPr marL="0" indent="0">
              <a:lnSpc>
                <a:spcPct val="200000"/>
              </a:lnSpc>
              <a:buNone/>
            </a:pPr>
            <a:endParaRPr lang="en-US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54814820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836" y="539357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RTG-DIR (Adrian </a:t>
            </a:r>
            <a:r>
              <a:rPr lang="en-US" spc="-100" dirty="0" err="1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Farrel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) </a:t>
            </a:r>
            <a:r>
              <a:rPr lang="en-US" sz="4000" spc="-100" dirty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=&gt; </a:t>
            </a:r>
            <a:r>
              <a:rPr lang="en-US" sz="4000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v-15</a:t>
            </a:r>
            <a:endParaRPr lang="en-US" sz="4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644350"/>
            <a:ext cx="11772432" cy="3867251"/>
          </a:xfrm>
        </p:spPr>
        <p:txBody>
          <a:bodyPr lIns="68587" tIns="34294" rIns="68587" bIns="34294"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/>
              <a:t>RUID =&gt; ROVR  Registration Ownership Verifier </a:t>
            </a:r>
            <a:r>
              <a:rPr lang="en-US" altLang="en-US" sz="3200" dirty="0" smtClean="0"/>
              <a:t>; new text on ROVR functionality and collision scope and consequences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6CIO now the only way to discover 6LR capabilities. New flag for 6LBR capability to support extended DA messages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Use of ICMP code: non-NULL code =&gt; Extended DA message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EARO Length extended due to side discussion on AP-ND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en-US" altLang="en-US" sz="3200" dirty="0" smtClean="0"/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en-US" altLang="en-US" sz="2800" dirty="0"/>
          </a:p>
          <a:p>
            <a:pPr marL="0" indent="0">
              <a:lnSpc>
                <a:spcPct val="200000"/>
              </a:lnSpc>
              <a:buNone/>
            </a:pPr>
            <a:endParaRPr lang="en-US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28959433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3836" y="539357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GEN-ART (</a:t>
            </a:r>
            <a:r>
              <a:rPr lang="fr-FR" dirty="0"/>
              <a:t>Peter Yee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</a:rPr>
              <a:t>) </a:t>
            </a:r>
            <a:r>
              <a:rPr lang="en-US" sz="4000" spc="-100" dirty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=&gt; </a:t>
            </a:r>
            <a:r>
              <a:rPr lang="en-US" sz="4000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v-16</a:t>
            </a:r>
            <a:endParaRPr lang="en-US" sz="400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644350"/>
            <a:ext cx="11772432" cy="3867251"/>
          </a:xfrm>
        </p:spPr>
        <p:txBody>
          <a:bodyPr lIns="68587" tIns="34294" rIns="68587" bIns="34294"/>
          <a:lstStyle/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Clarifications, e.g., RECOMMENDED for implementations 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3200" dirty="0" smtClean="0"/>
              <a:t>How properties are discovered (completing Adrian’s review)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2800" dirty="0" smtClean="0"/>
              <a:t>Review of the requirements and security section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2800" dirty="0" smtClean="0"/>
              <a:t>Clarified / fixed IEEE references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en-US" altLang="en-US" sz="2800" dirty="0" smtClean="0"/>
              <a:t>A lot of editorials, syntax corrections</a:t>
            </a:r>
          </a:p>
          <a:p>
            <a:pPr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en-US" altLang="en-US" sz="2800" dirty="0"/>
          </a:p>
          <a:p>
            <a:pPr marL="0" indent="0">
              <a:lnSpc>
                <a:spcPct val="200000"/>
              </a:lnSpc>
              <a:buNone/>
            </a:pPr>
            <a:endParaRPr lang="en-US" alt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86478302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0">
        <p:cut/>
      </p:transition>
    </mc:Choice>
    <mc:Fallback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5763" y="146912"/>
            <a:ext cx="11438251" cy="838200"/>
          </a:xfrm>
        </p:spPr>
        <p:txBody>
          <a:bodyPr/>
          <a:lstStyle/>
          <a:p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</a:t>
            </a:r>
            <a:r>
              <a:rPr lang="en-US" spc="-100" dirty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en-US" spc="-100" dirty="0" smtClean="0">
                <a:gradFill>
                  <a:gsLst>
                    <a:gs pos="0">
                      <a:prstClr val="black"/>
                    </a:gs>
                    <a:gs pos="44000">
                      <a:srgbClr val="01BBBB"/>
                    </a:gs>
                    <a:gs pos="100000">
                      <a:srgbClr val="8064A2"/>
                    </a:gs>
                  </a:gsLst>
                  <a:lin ang="4800000" scaled="0"/>
                </a:gra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are the 6LoWPAN ND extensions?</a:t>
            </a:r>
            <a:endParaRPr lang="en-US" sz="40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46743" y="1252364"/>
            <a:ext cx="11772432" cy="4702702"/>
          </a:xfrm>
        </p:spPr>
        <p:txBody>
          <a:bodyPr lIns="68587" tIns="34294" rIns="68587" bIns="34294"/>
          <a:lstStyle/>
          <a:p>
            <a:pPr marL="177800" lvl="1"/>
            <a:r>
              <a:rPr lang="en-US" altLang="en-US" sz="3600" dirty="0" smtClean="0"/>
              <a:t>Provide for draft-thubert-6lo-rfc6775-update-reqs</a:t>
            </a:r>
          </a:p>
          <a:p>
            <a:pPr marL="177800" lvl="1"/>
            <a:endParaRPr lang="en-US" altLang="en-US" dirty="0" smtClean="0"/>
          </a:p>
          <a:p>
            <a:pPr marL="633412" lvl="1" indent="-457200">
              <a:buFont typeface="Arial" panose="020B0604020202020204" pitchFamily="34" charset="0"/>
              <a:buChar char="•"/>
            </a:pPr>
            <a:r>
              <a:rPr lang="en-US" altLang="en-US" sz="3600" dirty="0" smtClean="0">
                <a:hlinkClick r:id="rId3"/>
              </a:rPr>
              <a:t>draft-ietf-6lo-rfc6775-update</a:t>
            </a:r>
            <a:r>
              <a:rPr lang="en-US" altLang="en-US" sz="3600" dirty="0" smtClean="0"/>
              <a:t> </a:t>
            </a:r>
          </a:p>
          <a:p>
            <a:pPr marL="1028700" lvl="4" indent="-457200">
              <a:buFont typeface="Arial" panose="020B0604020202020204" pitchFamily="34" charset="0"/>
              <a:buChar char="•"/>
            </a:pPr>
            <a:r>
              <a:rPr lang="en-US" altLang="en-US" sz="3000" dirty="0" smtClean="0"/>
              <a:t>Simplifies the protocol </a:t>
            </a:r>
            <a:r>
              <a:rPr lang="en-US" altLang="en-US" sz="3000" dirty="0"/>
              <a:t>(no DAR/DAC for </a:t>
            </a:r>
            <a:r>
              <a:rPr lang="en-US" altLang="en-US" sz="3000" dirty="0" smtClean="0"/>
              <a:t>LL, no secondary NC)</a:t>
            </a:r>
          </a:p>
          <a:p>
            <a:pPr marL="1028700" lvl="4" indent="-457200">
              <a:buFont typeface="Arial" panose="020B0604020202020204" pitchFamily="34" charset="0"/>
              <a:buChar char="•"/>
            </a:pPr>
            <a:r>
              <a:rPr lang="en-US" altLang="en-US" sz="3000" dirty="0" smtClean="0"/>
              <a:t>Enables </a:t>
            </a:r>
            <a:r>
              <a:rPr lang="en-US" altLang="en-US" sz="3000" dirty="0"/>
              <a:t>proxy registration</a:t>
            </a:r>
          </a:p>
          <a:p>
            <a:pPr marL="633412" lvl="1" indent="-457200">
              <a:buFont typeface="Arial" panose="020B0604020202020204" pitchFamily="34" charset="0"/>
              <a:buChar char="•"/>
            </a:pPr>
            <a:r>
              <a:rPr lang="en-US" altLang="en-US" sz="3600" dirty="0" smtClean="0">
                <a:hlinkClick r:id="rId4"/>
              </a:rPr>
              <a:t>draft-ietf-6lo-ap-nd</a:t>
            </a:r>
            <a:r>
              <a:rPr lang="en-US" altLang="en-US" sz="3600" dirty="0" smtClean="0"/>
              <a:t> </a:t>
            </a:r>
            <a:endParaRPr lang="en-US" altLang="en-US" sz="3600" dirty="0"/>
          </a:p>
          <a:p>
            <a:pPr marL="1028700" lvl="4" indent="-457200">
              <a:buFont typeface="Arial" panose="020B0604020202020204" pitchFamily="34" charset="0"/>
              <a:buChar char="•"/>
            </a:pPr>
            <a:r>
              <a:rPr lang="en-US" altLang="en-US" sz="3000" dirty="0" smtClean="0"/>
              <a:t>Protects addresses against theft (Crypto ID in registration)</a:t>
            </a:r>
          </a:p>
          <a:p>
            <a:pPr marL="633412" lvl="1" indent="-457200">
              <a:buFont typeface="Arial" panose="020B0604020202020204" pitchFamily="34" charset="0"/>
              <a:buChar char="•"/>
            </a:pPr>
            <a:r>
              <a:rPr lang="en-US" altLang="en-US" sz="3400" dirty="0" smtClean="0">
                <a:hlinkClick r:id="rId5"/>
              </a:rPr>
              <a:t>draft-ietf-6lo-backbone-router</a:t>
            </a:r>
            <a:r>
              <a:rPr lang="en-US" altLang="en-US" sz="3400" dirty="0" smtClean="0"/>
              <a:t> </a:t>
            </a:r>
            <a:endParaRPr lang="en-US" altLang="en-US" sz="3400" dirty="0"/>
          </a:p>
          <a:p>
            <a:pPr marL="1028700" lvl="4" indent="-457200">
              <a:buFont typeface="Arial" panose="020B0604020202020204" pitchFamily="34" charset="0"/>
              <a:buChar char="•"/>
            </a:pPr>
            <a:r>
              <a:rPr lang="en-US" altLang="en-US" sz="3200" dirty="0" smtClean="0"/>
              <a:t>Federates 6lo meshes over a high speed backbone</a:t>
            </a:r>
          </a:p>
          <a:p>
            <a:pPr marL="1028700" lvl="4" indent="-457200">
              <a:buFont typeface="Arial" panose="020B0604020202020204" pitchFamily="34" charset="0"/>
              <a:buChar char="•"/>
            </a:pPr>
            <a:r>
              <a:rPr lang="en-US" altLang="en-US" sz="3200" dirty="0" smtClean="0"/>
              <a:t>ND proxy that mimics 802.11 association but at Layer 3</a:t>
            </a:r>
            <a:endParaRPr lang="en-US" altLang="en-US" sz="3200" dirty="0"/>
          </a:p>
          <a:p>
            <a:pPr marL="342900" lvl="2"/>
            <a:endParaRPr lang="en-US" altLang="en-US" sz="3400" dirty="0" smtClean="0"/>
          </a:p>
          <a:p>
            <a:pPr lvl="1"/>
            <a:endParaRPr lang="en-US" altLang="en-US" sz="3600" dirty="0" smtClean="0"/>
          </a:p>
          <a:p>
            <a:pPr marL="0" indent="0">
              <a:buNone/>
            </a:pPr>
            <a:endParaRPr lang="en-US" altLang="en-US" sz="3200" dirty="0" smtClean="0"/>
          </a:p>
          <a:p>
            <a:pPr marL="0" indent="0">
              <a:buNone/>
            </a:pPr>
            <a:endParaRPr lang="en-US" altLang="en-US" sz="3600" dirty="0" smtClean="0"/>
          </a:p>
          <a:p>
            <a:pPr>
              <a:buFont typeface="Symbol"/>
              <a:buChar char="Þ"/>
            </a:pPr>
            <a:endParaRPr lang="en-US" alt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158356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7181" y="1615005"/>
            <a:ext cx="10029714" cy="2513024"/>
          </a:xfrm>
        </p:spPr>
        <p:txBody>
          <a:bodyPr/>
          <a:lstStyle/>
          <a:p>
            <a:pPr lvl="0" algn="ctr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lang="en-US" sz="5400" dirty="0" smtClean="0">
                <a:solidFill>
                  <a:srgbClr val="333333"/>
                </a:solidFill>
              </a:rPr>
              <a:t>draft-ietf-6lo-ap-nd</a:t>
            </a:r>
            <a:endParaRPr sz="1600" i="1" spc="0" dirty="0">
              <a:solidFill>
                <a:srgbClr val="333333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315095" y="4610139"/>
            <a:ext cx="10814050" cy="38417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2713" y="4923137"/>
            <a:ext cx="9307444" cy="421293"/>
          </a:xfrm>
        </p:spPr>
        <p:txBody>
          <a:bodyPr/>
          <a:lstStyle/>
          <a:p>
            <a:r>
              <a:rPr lang="en-US" dirty="0" err="1" smtClean="0">
                <a:solidFill>
                  <a:srgbClr val="4B4B4B"/>
                </a:solidFill>
              </a:rPr>
              <a:t>P.Thubert</a:t>
            </a:r>
            <a:r>
              <a:rPr lang="en-US" dirty="0" smtClean="0">
                <a:solidFill>
                  <a:srgbClr val="4B4B4B"/>
                </a:solidFill>
              </a:rPr>
              <a:t>, B. Sarikaya, M Sethi, (and expecting R. Struik but not there yet)</a:t>
            </a:r>
            <a:endParaRPr lang="en-US" dirty="0">
              <a:solidFill>
                <a:srgbClr val="4B4B4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1852679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Unmet expectations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67184" y="1607106"/>
            <a:ext cx="11577257" cy="5215177"/>
          </a:xfrm>
        </p:spPr>
        <p:txBody>
          <a:bodyPr/>
          <a:lstStyle/>
          <a:p>
            <a:r>
              <a:rPr lang="en-US" sz="2800" dirty="0" smtClean="0"/>
              <a:t>First come first Serve address registration</a:t>
            </a:r>
          </a:p>
          <a:p>
            <a:pPr lvl="1"/>
            <a:r>
              <a:rPr lang="en-US" sz="2400" dirty="0" smtClean="0"/>
              <a:t>First registration for an address owns that address till it releases it</a:t>
            </a:r>
          </a:p>
          <a:p>
            <a:pPr lvl="1"/>
            <a:r>
              <a:rPr lang="en-US" sz="2400" dirty="0" smtClean="0"/>
              <a:t>The network prevents hijacking</a:t>
            </a:r>
          </a:p>
          <a:p>
            <a:r>
              <a:rPr lang="en-US" sz="2800" dirty="0" smtClean="0"/>
              <a:t>Source address validation</a:t>
            </a:r>
          </a:p>
          <a:p>
            <a:pPr lvl="1"/>
            <a:r>
              <a:rPr lang="en-US" sz="2400" dirty="0" smtClean="0"/>
              <a:t>Address must be topologically correct</a:t>
            </a:r>
          </a:p>
          <a:p>
            <a:pPr lvl="1"/>
            <a:r>
              <a:rPr lang="en-US" sz="2400" dirty="0" smtClean="0"/>
              <a:t>Source of the packet owns the source address</a:t>
            </a:r>
          </a:p>
          <a:p>
            <a:r>
              <a:rPr lang="en-US" sz="2800" dirty="0" smtClean="0"/>
              <a:t>First Hop Security only?</a:t>
            </a:r>
          </a:p>
          <a:p>
            <a:pPr lvl="1"/>
            <a:r>
              <a:rPr lang="en-US" sz="2400" dirty="0" smtClean="0"/>
              <a:t>Proxy ownership and routing advertisements not protected yet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41059583"/>
      </p:ext>
    </p:extLst>
  </p:cSld>
  <p:clrMapOvr>
    <a:masterClrMapping/>
  </p:clrMapOvr>
  <p:transition>
    <p:wipe dir="r"/>
  </p:transition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Recent changes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06190" y="1270415"/>
            <a:ext cx="11577257" cy="5215177"/>
          </a:xfrm>
        </p:spPr>
        <p:txBody>
          <a:bodyPr/>
          <a:lstStyle/>
          <a:p>
            <a:r>
              <a:rPr lang="en-US" sz="2800" dirty="0" smtClean="0"/>
              <a:t>Simplified the computation of the Crypto-ID</a:t>
            </a:r>
          </a:p>
          <a:p>
            <a:pPr lvl="1"/>
            <a:r>
              <a:rPr lang="en-US" sz="2400" dirty="0" smtClean="0"/>
              <a:t>Digital </a:t>
            </a:r>
            <a:r>
              <a:rPr lang="en-US" sz="2400" dirty="0"/>
              <a:t>signature (SHA-256 then either NIST P-256 or </a:t>
            </a:r>
            <a:r>
              <a:rPr lang="en-US" sz="2400" dirty="0" err="1"/>
              <a:t>EdDSA</a:t>
            </a:r>
            <a:r>
              <a:rPr lang="en-US" sz="2400" dirty="0"/>
              <a:t>) </a:t>
            </a:r>
            <a:r>
              <a:rPr lang="en-US" sz="2400" dirty="0" smtClean="0"/>
              <a:t>is </a:t>
            </a:r>
            <a:r>
              <a:rPr lang="en-US" sz="2400" dirty="0"/>
              <a:t>executed on the </a:t>
            </a:r>
            <a:r>
              <a:rPr lang="en-US" sz="2400" dirty="0" smtClean="0"/>
              <a:t>concatenation of short modifier and public key</a:t>
            </a:r>
          </a:p>
          <a:p>
            <a:pPr lvl="1"/>
            <a:r>
              <a:rPr lang="en-US" sz="2400" dirty="0" smtClean="0"/>
              <a:t>Modifier </a:t>
            </a:r>
            <a:r>
              <a:rPr lang="en-US" sz="2400" dirty="0"/>
              <a:t>not used to make computation complex as opposed to </a:t>
            </a:r>
            <a:r>
              <a:rPr lang="en-US" sz="2400" dirty="0" smtClean="0"/>
              <a:t>CGA. This simplifies the operation of a constrained node</a:t>
            </a:r>
          </a:p>
          <a:p>
            <a:pPr lvl="1"/>
            <a:r>
              <a:rPr lang="en-US" sz="2400" dirty="0" smtClean="0">
                <a:solidFill>
                  <a:srgbClr val="C00000"/>
                </a:solidFill>
              </a:rPr>
              <a:t>But 64 bits ROVR might not suffice for adequate protection =&gt; Longer ROVR</a:t>
            </a:r>
            <a:endParaRPr lang="en-US" sz="2400" dirty="0">
              <a:solidFill>
                <a:srgbClr val="C00000"/>
              </a:solidFill>
            </a:endParaRPr>
          </a:p>
          <a:p>
            <a:r>
              <a:rPr lang="en-US" sz="2800" dirty="0" smtClean="0"/>
              <a:t>Reuse </a:t>
            </a:r>
            <a:r>
              <a:rPr lang="en-US" sz="2800" dirty="0"/>
              <a:t>options </a:t>
            </a:r>
            <a:r>
              <a:rPr lang="en-US" sz="2800" dirty="0" smtClean="0"/>
              <a:t>defined </a:t>
            </a:r>
            <a:r>
              <a:rPr lang="en-US" sz="2800" dirty="0"/>
              <a:t>in RFC 3971 for SEND</a:t>
            </a:r>
          </a:p>
          <a:p>
            <a:pPr lvl="1"/>
            <a:r>
              <a:rPr lang="en-US" sz="2400" dirty="0" smtClean="0"/>
              <a:t>Crypto-ID </a:t>
            </a:r>
            <a:r>
              <a:rPr lang="en-US" sz="2400" dirty="0"/>
              <a:t>Parameters </a:t>
            </a:r>
            <a:r>
              <a:rPr lang="en-US" sz="2400" dirty="0" smtClean="0"/>
              <a:t>Option</a:t>
            </a:r>
            <a:r>
              <a:rPr lang="en-US" sz="2400" dirty="0"/>
              <a:t>, </a:t>
            </a:r>
            <a:r>
              <a:rPr lang="en-US" sz="2400" dirty="0" smtClean="0"/>
              <a:t>a </a:t>
            </a:r>
            <a:r>
              <a:rPr lang="en-US" sz="2400" dirty="0"/>
              <a:t>variation of the CGA </a:t>
            </a:r>
            <a:r>
              <a:rPr lang="en-US" sz="2400" dirty="0" smtClean="0"/>
              <a:t>Option</a:t>
            </a:r>
          </a:p>
          <a:p>
            <a:pPr lvl="1"/>
            <a:r>
              <a:rPr lang="en-US" sz="2400" dirty="0" smtClean="0"/>
              <a:t>Nonce Option</a:t>
            </a:r>
          </a:p>
          <a:p>
            <a:pPr lvl="1"/>
            <a:r>
              <a:rPr lang="en-US" sz="2400" dirty="0"/>
              <a:t>NDP Signature </a:t>
            </a:r>
            <a:r>
              <a:rPr lang="en-US" sz="2400" dirty="0" smtClean="0"/>
              <a:t>Option, </a:t>
            </a:r>
            <a:r>
              <a:rPr lang="en-US" sz="2400" dirty="0"/>
              <a:t>a variation of the RSA Signature </a:t>
            </a:r>
            <a:r>
              <a:rPr lang="en-US" sz="2400" dirty="0" smtClean="0"/>
              <a:t>Option </a:t>
            </a:r>
          </a:p>
          <a:p>
            <a:pPr lvl="1"/>
            <a:r>
              <a:rPr lang="en-US" sz="2400" dirty="0" smtClean="0"/>
              <a:t>	the </a:t>
            </a:r>
            <a:r>
              <a:rPr lang="en-US" sz="2400" dirty="0"/>
              <a:t>option is extended for non-RSA </a:t>
            </a:r>
            <a:r>
              <a:rPr lang="en-US" sz="2400" dirty="0" smtClean="0"/>
              <a:t>Signatures</a:t>
            </a:r>
          </a:p>
          <a:p>
            <a:pPr lvl="1"/>
            <a:r>
              <a:rPr lang="en-US" sz="2400" dirty="0"/>
              <a:t>	</a:t>
            </a:r>
            <a:r>
              <a:rPr lang="en-US" sz="2400" dirty="0" smtClean="0"/>
              <a:t>this </a:t>
            </a:r>
            <a:r>
              <a:rPr lang="en-US" sz="2400" dirty="0"/>
              <a:t>specification defines an alias to avoid the confusion.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868506359"/>
      </p:ext>
    </p:extLst>
  </p:cSld>
  <p:clrMapOvr>
    <a:masterClrMapping/>
  </p:clrMapOvr>
  <p:transition>
    <p:wipe dir="r"/>
  </p:transition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Security properties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06190" y="1270415"/>
            <a:ext cx="11577257" cy="5215177"/>
          </a:xfrm>
        </p:spPr>
        <p:txBody>
          <a:bodyPr/>
          <a:lstStyle/>
          <a:p>
            <a:r>
              <a:rPr lang="en-US" sz="3600" dirty="0" smtClean="0"/>
              <a:t>We made the size of the ROVR tunable so we can get high security</a:t>
            </a:r>
          </a:p>
          <a:p>
            <a:r>
              <a:rPr lang="en-US" sz="3600" dirty="0" smtClean="0"/>
              <a:t>At the moment a joining 6LN is challenge from the 6LR</a:t>
            </a:r>
          </a:p>
          <a:p>
            <a:pPr lvl="1"/>
            <a:r>
              <a:rPr lang="en-US" sz="3200" dirty="0" smtClean="0"/>
              <a:t>The 6LBR MUST trust the 6LR </a:t>
            </a:r>
          </a:p>
          <a:p>
            <a:pPr lvl="1"/>
            <a:r>
              <a:rPr lang="en-US" sz="3200" dirty="0" smtClean="0"/>
              <a:t>A rogue 6LR may pretend that it represents a 6LN that passed the challenge</a:t>
            </a:r>
          </a:p>
          <a:p>
            <a:pPr lvl="1"/>
            <a:r>
              <a:rPr lang="en-US" sz="3200" dirty="0" smtClean="0"/>
              <a:t>Should we challenge all the way from the 6LBR?</a:t>
            </a:r>
          </a:p>
          <a:p>
            <a:pPr lvl="1"/>
            <a:r>
              <a:rPr lang="en-US" sz="3200" dirty="0" smtClean="0"/>
              <a:t>Can the Crypto-ID be used in routing protocols, how?</a:t>
            </a:r>
          </a:p>
        </p:txBody>
      </p:sp>
    </p:spTree>
    <p:extLst>
      <p:ext uri="{BB962C8B-B14F-4D97-AF65-F5344CB8AC3E}">
        <p14:creationId xmlns:p14="http://schemas.microsoft.com/office/powerpoint/2010/main" val="669548720"/>
      </p:ext>
    </p:extLst>
  </p:cSld>
  <p:clrMapOvr>
    <a:masterClrMapping/>
  </p:clrMapOvr>
  <p:transition>
    <p:wipe dir="r"/>
  </p:transition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AP-ND </a:t>
            </a:r>
            <a:r>
              <a:rPr lang="en-US" dirty="0" smtClean="0"/>
              <a:t>Status, talks with Eric Rescorla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sz="2800" dirty="0" smtClean="0"/>
              <a:t>Quite Stable, not republished since IETF 101</a:t>
            </a:r>
          </a:p>
          <a:p>
            <a:r>
              <a:rPr lang="en-US" sz="2800" dirty="0" smtClean="0"/>
              <a:t>Fixed inconsistency with RFC 6775 update in RFC 6775 update (Eric Rescorla)</a:t>
            </a:r>
          </a:p>
          <a:p>
            <a:r>
              <a:rPr lang="en-US" sz="2800" dirty="0" smtClean="0"/>
              <a:t>Multiple talks to sync with Eric, but then no change done yet. </a:t>
            </a:r>
          </a:p>
          <a:p>
            <a:r>
              <a:rPr lang="en-US" sz="2800" dirty="0" smtClean="0"/>
              <a:t>Need to clarify key encoding</a:t>
            </a:r>
          </a:p>
          <a:p>
            <a:pPr lvl="1"/>
            <a:r>
              <a:rPr lang="en-US" sz="2400" dirty="0" smtClean="0"/>
              <a:t>Draft uses DER. Behcet recommended </a:t>
            </a:r>
            <a:r>
              <a:rPr lang="en-US" sz="2400" dirty="0" err="1" smtClean="0"/>
              <a:t>lihter</a:t>
            </a:r>
            <a:r>
              <a:rPr lang="en-US" sz="2400" dirty="0" smtClean="0"/>
              <a:t> like Jason Web Key.</a:t>
            </a:r>
          </a:p>
          <a:p>
            <a:pPr lvl="1"/>
            <a:r>
              <a:rPr lang="en-US" sz="2400" dirty="0" smtClean="0"/>
              <a:t>Eric: “Aren't </a:t>
            </a:r>
            <a:r>
              <a:rPr lang="en-US" sz="2400" dirty="0"/>
              <a:t>you using EC keys? If so, why do you need *either* encoding</a:t>
            </a:r>
            <a:r>
              <a:rPr lang="en-US" sz="2400" dirty="0" smtClean="0"/>
              <a:t>.” ?</a:t>
            </a:r>
            <a:endParaRPr lang="en-US" sz="2400" dirty="0"/>
          </a:p>
          <a:p>
            <a:r>
              <a:rPr lang="en-US" sz="2800" dirty="0" smtClean="0"/>
              <a:t>Remove text on 64-bits identifiers since ROVR is up to 256 bits</a:t>
            </a:r>
          </a:p>
          <a:p>
            <a:r>
              <a:rPr lang="en-US" sz="2800" dirty="0" smtClean="0"/>
              <a:t>256 bits solves many concerns about security that Eric had.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76704183"/>
      </p:ext>
    </p:extLst>
  </p:cSld>
  <p:clrMapOvr>
    <a:masterClrMapping/>
  </p:clrMapOvr>
  <p:transition>
    <p:wipe dir="r"/>
  </p:transition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082" name="Group 6"/>
          <p:cNvGrpSpPr>
            <a:grpSpLocks/>
          </p:cNvGrpSpPr>
          <p:nvPr/>
        </p:nvGrpSpPr>
        <p:grpSpPr bwMode="auto">
          <a:xfrm>
            <a:off x="7598375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86" name="Group 16"/>
          <p:cNvGrpSpPr>
            <a:grpSpLocks/>
          </p:cNvGrpSpPr>
          <p:nvPr/>
        </p:nvGrpSpPr>
        <p:grpSpPr bwMode="auto">
          <a:xfrm>
            <a:off x="106586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2" name="Straight Arrow Connector 41"/>
          <p:cNvCxnSpPr/>
          <p:nvPr/>
        </p:nvCxnSpPr>
        <p:spPr bwMode="auto">
          <a:xfrm flipV="1">
            <a:off x="1787462" y="4440923"/>
            <a:ext cx="6530393" cy="14945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121" name="TextBox 42"/>
          <p:cNvSpPr txBox="1">
            <a:spLocks noChangeArrowheads="1"/>
          </p:cNvSpPr>
          <p:nvPr/>
        </p:nvSpPr>
        <p:spPr bwMode="auto">
          <a:xfrm>
            <a:off x="2611717" y="4109590"/>
            <a:ext cx="577150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NS (EARO, CIPO*, </a:t>
            </a:r>
            <a:r>
              <a:rPr lang="en-US" altLang="en-US" sz="1800" dirty="0">
                <a:solidFill>
                  <a:srgbClr val="000000"/>
                </a:solidFill>
              </a:rPr>
              <a:t>Nonce and </a:t>
            </a:r>
            <a:r>
              <a:rPr lang="en-US" altLang="en-US" sz="1800" dirty="0" smtClean="0">
                <a:solidFill>
                  <a:srgbClr val="000000"/>
                </a:solidFill>
              </a:rPr>
              <a:t>NDPSO**)</a:t>
            </a:r>
          </a:p>
        </p:txBody>
      </p:sp>
      <p:sp>
        <p:nvSpPr>
          <p:cNvPr id="72" name="Lightning Bolt 71"/>
          <p:cNvSpPr/>
          <p:nvPr/>
        </p:nvSpPr>
        <p:spPr>
          <a:xfrm>
            <a:off x="4441621" y="1472671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4441621" y="1097827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grpSp>
        <p:nvGrpSpPr>
          <p:cNvPr id="65" name="Group 6"/>
          <p:cNvGrpSpPr>
            <a:grpSpLocks/>
          </p:cNvGrpSpPr>
          <p:nvPr/>
        </p:nvGrpSpPr>
        <p:grpSpPr bwMode="auto">
          <a:xfrm>
            <a:off x="7598375" y="529074"/>
            <a:ext cx="1438959" cy="5759450"/>
            <a:chOff x="467544" y="548680"/>
            <a:chExt cx="1080120" cy="5760640"/>
          </a:xfrm>
        </p:grpSpPr>
        <p:sp>
          <p:nvSpPr>
            <p:cNvPr id="66" name="Rectangle 6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7" name="Straight Connector 66"/>
            <p:cNvCxnSpPr>
              <a:stCxn id="66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0" name="Group 16"/>
          <p:cNvGrpSpPr>
            <a:grpSpLocks/>
          </p:cNvGrpSpPr>
          <p:nvPr/>
        </p:nvGrpSpPr>
        <p:grpSpPr bwMode="auto">
          <a:xfrm>
            <a:off x="1065866" y="529074"/>
            <a:ext cx="1441075" cy="5759450"/>
            <a:chOff x="467544" y="548680"/>
            <a:chExt cx="1080120" cy="5760640"/>
          </a:xfrm>
        </p:grpSpPr>
        <p:sp>
          <p:nvSpPr>
            <p:cNvPr id="81" name="Rectangle 80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 smtClean="0">
                  <a:solidFill>
                    <a:srgbClr val="000000"/>
                  </a:solidFill>
                </a:rPr>
                <a:t>6LN</a:t>
              </a:r>
              <a:endParaRPr lang="en-US" dirty="0">
                <a:solidFill>
                  <a:srgbClr val="000000"/>
                </a:solidFill>
              </a:endParaRPr>
            </a:p>
          </p:txBody>
        </p:sp>
        <p:cxnSp>
          <p:nvCxnSpPr>
            <p:cNvPr id="82" name="Straight Connector 81"/>
            <p:cNvCxnSpPr>
              <a:stCxn id="81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1" name="TextBox 90"/>
          <p:cNvSpPr txBox="1"/>
          <p:nvPr/>
        </p:nvSpPr>
        <p:spPr>
          <a:xfrm>
            <a:off x="4152770" y="1746651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AP-ND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  <p:cxnSp>
        <p:nvCxnSpPr>
          <p:cNvPr id="93" name="Straight Arrow Connector 92"/>
          <p:cNvCxnSpPr/>
          <p:nvPr/>
        </p:nvCxnSpPr>
        <p:spPr>
          <a:xfrm flipH="1">
            <a:off x="1787463" y="5239263"/>
            <a:ext cx="6530392" cy="28202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42"/>
          <p:cNvSpPr txBox="1">
            <a:spLocks noChangeArrowheads="1"/>
          </p:cNvSpPr>
          <p:nvPr/>
        </p:nvSpPr>
        <p:spPr bwMode="auto">
          <a:xfrm>
            <a:off x="2312259" y="4884877"/>
            <a:ext cx="5624733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                   NA (EARO(status=0))</a:t>
            </a:r>
          </a:p>
        </p:txBody>
      </p:sp>
      <p:cxnSp>
        <p:nvCxnSpPr>
          <p:cNvPr id="96" name="Straight Arrow Connector 95"/>
          <p:cNvCxnSpPr/>
          <p:nvPr/>
        </p:nvCxnSpPr>
        <p:spPr bwMode="auto">
          <a:xfrm flipV="1">
            <a:off x="1787462" y="2568232"/>
            <a:ext cx="6530393" cy="14945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42"/>
          <p:cNvSpPr txBox="1">
            <a:spLocks noChangeArrowheads="1"/>
          </p:cNvSpPr>
          <p:nvPr/>
        </p:nvSpPr>
        <p:spPr bwMode="auto">
          <a:xfrm>
            <a:off x="2611717" y="2236899"/>
            <a:ext cx="4166035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NS (EARO(ROVR=Crypto-ID))</a:t>
            </a:r>
            <a:endParaRPr lang="en-US" altLang="en-US" sz="1800" dirty="0">
              <a:solidFill>
                <a:srgbClr val="C00000"/>
              </a:solidFill>
            </a:endParaRPr>
          </a:p>
        </p:txBody>
      </p:sp>
      <p:cxnSp>
        <p:nvCxnSpPr>
          <p:cNvPr id="99" name="Straight Arrow Connector 98"/>
          <p:cNvCxnSpPr/>
          <p:nvPr/>
        </p:nvCxnSpPr>
        <p:spPr>
          <a:xfrm flipH="1">
            <a:off x="1787463" y="3366572"/>
            <a:ext cx="6530392" cy="28202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42"/>
          <p:cNvSpPr txBox="1">
            <a:spLocks noChangeArrowheads="1"/>
          </p:cNvSpPr>
          <p:nvPr/>
        </p:nvSpPr>
        <p:spPr bwMode="auto">
          <a:xfrm>
            <a:off x="2312259" y="3012186"/>
            <a:ext cx="5624733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NA (EARO(status=Validation </a:t>
            </a:r>
            <a:r>
              <a:rPr lang="en-US" altLang="en-US" sz="1800" dirty="0">
                <a:solidFill>
                  <a:srgbClr val="000000"/>
                </a:solidFill>
              </a:rPr>
              <a:t>Requested), Nonce)</a:t>
            </a:r>
            <a:endParaRPr lang="en-US" altLang="en-US" sz="1800" dirty="0" smtClean="0">
              <a:solidFill>
                <a:srgbClr val="000000"/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3327566" y="5752210"/>
            <a:ext cx="3390672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rgbClr val="4B4B4B"/>
                </a:solidFill>
              </a:rPr>
              <a:t>*  Crypto-ID </a:t>
            </a:r>
            <a:r>
              <a:rPr lang="en-US" dirty="0">
                <a:solidFill>
                  <a:srgbClr val="4B4B4B"/>
                </a:solidFill>
              </a:rPr>
              <a:t>Parameters Option</a:t>
            </a:r>
          </a:p>
          <a:p>
            <a:r>
              <a:rPr lang="en-US" dirty="0" smtClean="0">
                <a:solidFill>
                  <a:srgbClr val="4B4B4B"/>
                </a:solidFill>
              </a:rPr>
              <a:t>** NDP </a:t>
            </a:r>
            <a:r>
              <a:rPr lang="en-US" dirty="0">
                <a:solidFill>
                  <a:srgbClr val="4B4B4B"/>
                </a:solidFill>
              </a:rPr>
              <a:t>Signature Option</a:t>
            </a:r>
          </a:p>
        </p:txBody>
      </p:sp>
      <p:grpSp>
        <p:nvGrpSpPr>
          <p:cNvPr id="101" name="Group 7"/>
          <p:cNvGrpSpPr>
            <a:grpSpLocks/>
          </p:cNvGrpSpPr>
          <p:nvPr/>
        </p:nvGrpSpPr>
        <p:grpSpPr bwMode="auto">
          <a:xfrm>
            <a:off x="10235547" y="549275"/>
            <a:ext cx="1441075" cy="5759450"/>
            <a:chOff x="467544" y="548680"/>
            <a:chExt cx="1080120" cy="5760640"/>
          </a:xfrm>
        </p:grpSpPr>
        <p:sp>
          <p:nvSpPr>
            <p:cNvPr id="102" name="Rectangle 10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03" name="Straight Connector 102"/>
            <p:cNvCxnSpPr>
              <a:stCxn id="102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4" name="Cloud 103"/>
          <p:cNvSpPr/>
          <p:nvPr/>
        </p:nvSpPr>
        <p:spPr>
          <a:xfrm>
            <a:off x="8769081" y="120491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Radio Mesh</a:t>
            </a:r>
          </a:p>
        </p:txBody>
      </p:sp>
      <p:grpSp>
        <p:nvGrpSpPr>
          <p:cNvPr id="105" name="Group 48"/>
          <p:cNvGrpSpPr>
            <a:grpSpLocks/>
          </p:cNvGrpSpPr>
          <p:nvPr/>
        </p:nvGrpSpPr>
        <p:grpSpPr bwMode="auto">
          <a:xfrm>
            <a:off x="8317855" y="5597923"/>
            <a:ext cx="2639288" cy="368300"/>
            <a:chOff x="2663788" y="1978837"/>
            <a:chExt cx="1944216" cy="369332"/>
          </a:xfrm>
        </p:grpSpPr>
        <p:cxnSp>
          <p:nvCxnSpPr>
            <p:cNvPr id="106" name="Straight Arrow Connector 105"/>
            <p:cNvCxnSpPr/>
            <p:nvPr/>
          </p:nvCxnSpPr>
          <p:spPr>
            <a:xfrm>
              <a:off x="2663788" y="2343393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7" name="TextBox 50"/>
            <p:cNvSpPr txBox="1">
              <a:spLocks noChangeArrowheads="1"/>
            </p:cNvSpPr>
            <p:nvPr/>
          </p:nvSpPr>
          <p:spPr bwMode="auto">
            <a:xfrm>
              <a:off x="2771800" y="197883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EDAR</a:t>
              </a:r>
            </a:p>
          </p:txBody>
        </p:sp>
      </p:grpSp>
      <p:grpSp>
        <p:nvGrpSpPr>
          <p:cNvPr id="110" name="Group 7"/>
          <p:cNvGrpSpPr>
            <a:grpSpLocks/>
          </p:cNvGrpSpPr>
          <p:nvPr/>
        </p:nvGrpSpPr>
        <p:grpSpPr bwMode="auto">
          <a:xfrm>
            <a:off x="10235547" y="529074"/>
            <a:ext cx="1441075" cy="5759450"/>
            <a:chOff x="467544" y="548680"/>
            <a:chExt cx="1080120" cy="5760640"/>
          </a:xfrm>
        </p:grpSpPr>
        <p:sp>
          <p:nvSpPr>
            <p:cNvPr id="111" name="Rectangle 110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12" name="Straight Connector 111"/>
            <p:cNvCxnSpPr>
              <a:stCxn id="111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3" name="TextBox 112"/>
          <p:cNvSpPr txBox="1"/>
          <p:nvPr/>
        </p:nvSpPr>
        <p:spPr>
          <a:xfrm>
            <a:off x="8629416" y="1977095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</p:spTree>
    <p:extLst>
      <p:ext uri="{BB962C8B-B14F-4D97-AF65-F5344CB8AC3E}">
        <p14:creationId xmlns:p14="http://schemas.microsoft.com/office/powerpoint/2010/main" val="3083740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7181" y="1615005"/>
            <a:ext cx="10029714" cy="2513024"/>
          </a:xfrm>
        </p:spPr>
        <p:txBody>
          <a:bodyPr/>
          <a:lstStyle/>
          <a:p>
            <a:pPr lvl="0" algn="ctr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lang="en-US" sz="5400" dirty="0" smtClean="0">
                <a:solidFill>
                  <a:srgbClr val="333333"/>
                </a:solidFill>
              </a:rPr>
              <a:t>draft-ietf-6lo-backbone-router</a:t>
            </a:r>
            <a:endParaRPr sz="1600" i="1" spc="0" dirty="0">
              <a:solidFill>
                <a:srgbClr val="333333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315095" y="4610139"/>
            <a:ext cx="10814050" cy="38417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2713" y="4923137"/>
            <a:ext cx="9307444" cy="421293"/>
          </a:xfrm>
        </p:spPr>
        <p:txBody>
          <a:bodyPr/>
          <a:lstStyle/>
          <a:p>
            <a:r>
              <a:rPr lang="en-US" dirty="0" err="1" smtClean="0">
                <a:solidFill>
                  <a:srgbClr val="4B4B4B"/>
                </a:solidFill>
              </a:rPr>
              <a:t>P.Thubert</a:t>
            </a:r>
            <a:endParaRPr lang="en-US" dirty="0">
              <a:solidFill>
                <a:srgbClr val="4B4B4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224688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Unmet expectations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167184" y="1607106"/>
            <a:ext cx="11577257" cy="5215177"/>
          </a:xfrm>
        </p:spPr>
        <p:txBody>
          <a:bodyPr/>
          <a:lstStyle/>
          <a:p>
            <a:r>
              <a:rPr lang="en-US" sz="3200" dirty="0" smtClean="0"/>
              <a:t>Scale an IOT subnet to the tens of thousands</a:t>
            </a:r>
          </a:p>
          <a:p>
            <a:pPr lvl="1"/>
            <a:r>
              <a:rPr lang="en-US" sz="2800" dirty="0" smtClean="0"/>
              <a:t>With device mobility (no renumbering)</a:t>
            </a:r>
          </a:p>
          <a:p>
            <a:pPr lvl="1"/>
            <a:r>
              <a:rPr lang="en-US" sz="2800" dirty="0" smtClean="0"/>
              <a:t>Controlled Latency and higher Reliability using a backbone</a:t>
            </a:r>
          </a:p>
          <a:p>
            <a:r>
              <a:rPr lang="en-US" sz="3200" dirty="0" smtClean="0"/>
              <a:t>Deterministic Address presence</a:t>
            </a:r>
          </a:p>
          <a:p>
            <a:pPr lvl="1"/>
            <a:r>
              <a:rPr lang="en-US" sz="2800" dirty="0" smtClean="0"/>
              <a:t>Route towards the latest location of an address</a:t>
            </a:r>
          </a:p>
          <a:p>
            <a:pPr lvl="1"/>
            <a:r>
              <a:rPr lang="en-US" sz="2800" dirty="0" smtClean="0"/>
              <a:t>Remove stale addresses</a:t>
            </a:r>
          </a:p>
        </p:txBody>
      </p:sp>
    </p:spTree>
    <p:extLst>
      <p:ext uri="{BB962C8B-B14F-4D97-AF65-F5344CB8AC3E}">
        <p14:creationId xmlns:p14="http://schemas.microsoft.com/office/powerpoint/2010/main" val="2155610147"/>
      </p:ext>
    </p:extLst>
  </p:cSld>
  <p:clrMapOvr>
    <a:masterClrMapping/>
  </p:clrMapOvr>
  <p:transition>
    <p:wipe dir="r"/>
  </p:transition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Recent changes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06190" y="1270415"/>
            <a:ext cx="11577257" cy="5215177"/>
          </a:xfrm>
        </p:spPr>
        <p:txBody>
          <a:bodyPr/>
          <a:lstStyle/>
          <a:p>
            <a:r>
              <a:rPr lang="en-US" sz="3600" dirty="0" smtClean="0"/>
              <a:t>Uses of the ‘R’ flag</a:t>
            </a:r>
          </a:p>
          <a:p>
            <a:pPr lvl="1"/>
            <a:r>
              <a:rPr lang="en-US" sz="3200" dirty="0" smtClean="0"/>
              <a:t>Indicates the need for proxy operation</a:t>
            </a:r>
          </a:p>
          <a:p>
            <a:r>
              <a:rPr lang="en-US" sz="3600" dirty="0" smtClean="0"/>
              <a:t>Clarifications </a:t>
            </a:r>
          </a:p>
          <a:p>
            <a:r>
              <a:rPr lang="en-US" sz="3600" dirty="0" smtClean="0"/>
              <a:t>TBD : RPL Root / 6LBR separation</a:t>
            </a:r>
          </a:p>
          <a:p>
            <a:endParaRPr lang="en-US" sz="2800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82372399"/>
      </p:ext>
    </p:extLst>
  </p:cSld>
  <p:clrMapOvr>
    <a:masterClrMapping/>
  </p:clrMapOvr>
  <p:transition>
    <p:wipe dir="r"/>
  </p:transition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034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035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9" name="Rectangle 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0" name="Straight Connector 9"/>
            <p:cNvCxnSpPr>
              <a:stCxn id="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4036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12" name="Rectangle 1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13" name="Straight Connector 12"/>
            <p:cNvCxnSpPr>
              <a:stCxn id="1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" name="Rectangle 14"/>
          <p:cNvSpPr/>
          <p:nvPr/>
        </p:nvSpPr>
        <p:spPr>
          <a:xfrm>
            <a:off x="9933046" y="549278"/>
            <a:ext cx="1441075" cy="57626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Router/Server</a:t>
            </a:r>
          </a:p>
        </p:txBody>
      </p:sp>
      <p:cxnSp>
        <p:nvCxnSpPr>
          <p:cNvPr id="16" name="Straight Connector 15"/>
          <p:cNvCxnSpPr>
            <a:stCxn id="15" idx="2"/>
          </p:cNvCxnSpPr>
          <p:nvPr/>
        </p:nvCxnSpPr>
        <p:spPr>
          <a:xfrm>
            <a:off x="10654642" y="1125538"/>
            <a:ext cx="0" cy="5183187"/>
          </a:xfrm>
          <a:prstGeom prst="line">
            <a:avLst/>
          </a:prstGeom>
          <a:ln w="31750">
            <a:solidFill>
              <a:schemeClr val="bg2">
                <a:alpha val="42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4039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Cloud 19"/>
          <p:cNvSpPr/>
          <p:nvPr/>
        </p:nvSpPr>
        <p:spPr>
          <a:xfrm>
            <a:off x="3667230" y="163036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RPL</a:t>
            </a:r>
            <a:endParaRPr lang="en-US" sz="1600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44041" name="Group 72"/>
          <p:cNvGrpSpPr>
            <a:grpSpLocks/>
          </p:cNvGrpSpPr>
          <p:nvPr/>
        </p:nvGrpSpPr>
        <p:grpSpPr bwMode="auto">
          <a:xfrm>
            <a:off x="8206298" y="1477963"/>
            <a:ext cx="1919317" cy="1016000"/>
            <a:chOff x="6156176" y="1093388"/>
            <a:chExt cx="1440160" cy="1016496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7235899" y="1541282"/>
              <a:ext cx="360437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6859584" y="1973292"/>
              <a:ext cx="358849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V="1">
              <a:off x="7218433" y="1093388"/>
              <a:ext cx="0" cy="1016496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6850057" y="1280804"/>
              <a:ext cx="360436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6156176" y="1371336"/>
              <a:ext cx="1097189" cy="37006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ea typeface="ＭＳ Ｐゴシック" pitchFamily="34" charset="-128"/>
                </a:rPr>
                <a:t>Ethernet</a:t>
              </a:r>
              <a:endParaRPr lang="en-US" dirty="0">
                <a:solidFill>
                  <a:srgbClr val="000000"/>
                </a:solidFill>
                <a:ea typeface="ＭＳ Ｐゴシック" pitchFamily="34" charset="-128"/>
              </a:endParaRPr>
            </a:p>
          </p:txBody>
        </p:sp>
      </p:grpSp>
      <p:sp>
        <p:nvSpPr>
          <p:cNvPr id="44042" name="TextBox 37"/>
          <p:cNvSpPr txBox="1">
            <a:spLocks noChangeArrowheads="1"/>
          </p:cNvSpPr>
          <p:nvPr/>
        </p:nvSpPr>
        <p:spPr bwMode="auto">
          <a:xfrm>
            <a:off x="8561740" y="5039660"/>
            <a:ext cx="2448346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NA (~O)</a:t>
            </a:r>
          </a:p>
        </p:txBody>
      </p:sp>
      <p:grpSp>
        <p:nvGrpSpPr>
          <p:cNvPr id="44043" name="Group 40"/>
          <p:cNvGrpSpPr>
            <a:grpSpLocks/>
          </p:cNvGrpSpPr>
          <p:nvPr/>
        </p:nvGrpSpPr>
        <p:grpSpPr bwMode="auto">
          <a:xfrm>
            <a:off x="1055942" y="2914650"/>
            <a:ext cx="2207108" cy="369888"/>
            <a:chOff x="1007604" y="1480287"/>
            <a:chExt cx="1656184" cy="369332"/>
          </a:xfrm>
        </p:grpSpPr>
        <p:cxnSp>
          <p:nvCxnSpPr>
            <p:cNvPr id="42" name="Straight Arrow Connector 41"/>
            <p:cNvCxnSpPr/>
            <p:nvPr/>
          </p:nvCxnSpPr>
          <p:spPr>
            <a:xfrm>
              <a:off x="1007604" y="1844863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083" name="TextBox 42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NS (EARO)</a:t>
              </a:r>
            </a:p>
          </p:txBody>
        </p:sp>
      </p:grpSp>
      <p:grpSp>
        <p:nvGrpSpPr>
          <p:cNvPr id="44044" name="Group 43"/>
          <p:cNvGrpSpPr>
            <a:grpSpLocks/>
          </p:cNvGrpSpPr>
          <p:nvPr/>
        </p:nvGrpSpPr>
        <p:grpSpPr bwMode="auto">
          <a:xfrm>
            <a:off x="5855292" y="3490915"/>
            <a:ext cx="2207108" cy="369332"/>
            <a:chOff x="1007604" y="1480287"/>
            <a:chExt cx="1656184" cy="368778"/>
          </a:xfrm>
        </p:grpSpPr>
        <p:cxnSp>
          <p:nvCxnSpPr>
            <p:cNvPr id="45" name="Straight Arrow Connector 44"/>
            <p:cNvCxnSpPr/>
            <p:nvPr/>
          </p:nvCxnSpPr>
          <p:spPr>
            <a:xfrm>
              <a:off x="1007604" y="1844864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081" name="TextBox 45"/>
            <p:cNvSpPr txBox="1">
              <a:spLocks noChangeArrowheads="1"/>
            </p:cNvSpPr>
            <p:nvPr/>
          </p:nvSpPr>
          <p:spPr bwMode="auto">
            <a:xfrm>
              <a:off x="1062201" y="1480287"/>
              <a:ext cx="1565672" cy="36877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Proxy NS (EARO)</a:t>
              </a:r>
            </a:p>
          </p:txBody>
        </p:sp>
      </p:grpSp>
      <p:grpSp>
        <p:nvGrpSpPr>
          <p:cNvPr id="44045" name="Group 48"/>
          <p:cNvGrpSpPr>
            <a:grpSpLocks/>
          </p:cNvGrpSpPr>
          <p:nvPr/>
        </p:nvGrpSpPr>
        <p:grpSpPr bwMode="auto">
          <a:xfrm>
            <a:off x="3263050" y="3203575"/>
            <a:ext cx="2592242" cy="369888"/>
            <a:chOff x="2663788" y="1978837"/>
            <a:chExt cx="1944216" cy="370367"/>
          </a:xfrm>
        </p:grpSpPr>
        <p:cxnSp>
          <p:nvCxnSpPr>
            <p:cNvPr id="50" name="Straight Arrow Connector 49"/>
            <p:cNvCxnSpPr/>
            <p:nvPr/>
          </p:nvCxnSpPr>
          <p:spPr>
            <a:xfrm>
              <a:off x="2663788" y="2342846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079" name="TextBox 50"/>
            <p:cNvSpPr txBox="1">
              <a:spLocks noChangeArrowheads="1"/>
            </p:cNvSpPr>
            <p:nvPr/>
          </p:nvSpPr>
          <p:spPr bwMode="auto">
            <a:xfrm>
              <a:off x="2771800" y="1978837"/>
              <a:ext cx="1835410" cy="37036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RPL DAO</a:t>
              </a:r>
            </a:p>
          </p:txBody>
        </p:sp>
      </p:grpSp>
      <p:grpSp>
        <p:nvGrpSpPr>
          <p:cNvPr id="44046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56" name="Rectangle 5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57" name="Straight Connector 56"/>
            <p:cNvCxnSpPr>
              <a:stCxn id="56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9" name="Rectangle 58"/>
          <p:cNvSpPr/>
          <p:nvPr/>
        </p:nvSpPr>
        <p:spPr>
          <a:xfrm>
            <a:off x="10339340" y="854078"/>
            <a:ext cx="1441075" cy="57626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Router/Server</a:t>
            </a:r>
          </a:p>
        </p:txBody>
      </p:sp>
      <p:cxnSp>
        <p:nvCxnSpPr>
          <p:cNvPr id="60" name="Straight Connector 59"/>
          <p:cNvCxnSpPr>
            <a:stCxn id="59" idx="2"/>
          </p:cNvCxnSpPr>
          <p:nvPr/>
        </p:nvCxnSpPr>
        <p:spPr>
          <a:xfrm>
            <a:off x="11060936" y="1430341"/>
            <a:ext cx="0" cy="5183187"/>
          </a:xfrm>
          <a:prstGeom prst="line">
            <a:avLst/>
          </a:prstGeom>
          <a:ln w="31750">
            <a:solidFill>
              <a:schemeClr val="bg2">
                <a:alpha val="42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/>
          <p:nvPr/>
        </p:nvCxnSpPr>
        <p:spPr>
          <a:xfrm>
            <a:off x="8075097" y="5412286"/>
            <a:ext cx="278269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flipV="1">
            <a:off x="7550300" y="1766888"/>
            <a:ext cx="0" cy="400050"/>
          </a:xfrm>
          <a:prstGeom prst="line">
            <a:avLst/>
          </a:prstGeom>
          <a:ln w="1905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5958412" y="1757363"/>
            <a:ext cx="1787669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Ethernet / Wi-Fi</a:t>
            </a:r>
            <a:endParaRPr lang="en-US" dirty="0">
              <a:solidFill>
                <a:srgbClr val="000000"/>
              </a:solidFill>
              <a:ea typeface="ＭＳ Ｐゴシック" pitchFamily="34" charset="-128"/>
            </a:endParaRPr>
          </a:p>
        </p:txBody>
      </p:sp>
      <p:sp>
        <p:nvSpPr>
          <p:cNvPr id="72" name="Lightning Bolt 71"/>
          <p:cNvSpPr/>
          <p:nvPr/>
        </p:nvSpPr>
        <p:spPr>
          <a:xfrm>
            <a:off x="1242161" y="2174875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208301" y="1757363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cxnSp>
        <p:nvCxnSpPr>
          <p:cNvPr id="54" name="Straight Arrow Connector 53"/>
          <p:cNvCxnSpPr/>
          <p:nvPr/>
        </p:nvCxnSpPr>
        <p:spPr bwMode="auto">
          <a:xfrm>
            <a:off x="5855292" y="3853269"/>
            <a:ext cx="2207108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/>
          <p:cNvSpPr txBox="1"/>
          <p:nvPr/>
        </p:nvSpPr>
        <p:spPr>
          <a:xfrm>
            <a:off x="8301521" y="2422525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Classical ND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3527565" y="2422525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    RFC 6550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1081335" y="2422525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5855292" y="2422525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  <p:cxnSp>
        <p:nvCxnSpPr>
          <p:cNvPr id="65" name="Straight Arrow Connector 64"/>
          <p:cNvCxnSpPr/>
          <p:nvPr/>
        </p:nvCxnSpPr>
        <p:spPr>
          <a:xfrm flipH="1">
            <a:off x="1055942" y="3893170"/>
            <a:ext cx="2207108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4067" name="Group 29"/>
          <p:cNvGrpSpPr>
            <a:grpSpLocks/>
          </p:cNvGrpSpPr>
          <p:nvPr/>
        </p:nvGrpSpPr>
        <p:grpSpPr bwMode="auto">
          <a:xfrm>
            <a:off x="5855294" y="4210050"/>
            <a:ext cx="2213457" cy="376238"/>
            <a:chOff x="4391980" y="3131676"/>
            <a:chExt cx="1661674" cy="375067"/>
          </a:xfrm>
        </p:grpSpPr>
        <p:cxnSp>
          <p:nvCxnSpPr>
            <p:cNvPr id="73" name="Straight Arrow Connector 72"/>
            <p:cNvCxnSpPr/>
            <p:nvPr/>
          </p:nvCxnSpPr>
          <p:spPr>
            <a:xfrm flipH="1">
              <a:off x="4391980" y="3506743"/>
              <a:ext cx="166167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073" name="TextBox 45"/>
            <p:cNvSpPr txBox="1">
              <a:spLocks noChangeArrowheads="1"/>
            </p:cNvSpPr>
            <p:nvPr/>
          </p:nvSpPr>
          <p:spPr bwMode="auto">
            <a:xfrm>
              <a:off x="4788024" y="3131676"/>
              <a:ext cx="1265628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NA (EARO)</a:t>
              </a:r>
            </a:p>
          </p:txBody>
        </p:sp>
      </p:grpSp>
      <p:grpSp>
        <p:nvGrpSpPr>
          <p:cNvPr id="44068" name="Group 30"/>
          <p:cNvGrpSpPr>
            <a:grpSpLocks/>
          </p:cNvGrpSpPr>
          <p:nvPr/>
        </p:nvGrpSpPr>
        <p:grpSpPr bwMode="auto">
          <a:xfrm>
            <a:off x="3263050" y="3934987"/>
            <a:ext cx="2592242" cy="369887"/>
            <a:chOff x="2447764" y="3707740"/>
            <a:chExt cx="1944216" cy="369332"/>
          </a:xfrm>
        </p:grpSpPr>
        <p:cxnSp>
          <p:nvCxnSpPr>
            <p:cNvPr id="77" name="Straight Arrow Connector 76"/>
            <p:cNvCxnSpPr/>
            <p:nvPr/>
          </p:nvCxnSpPr>
          <p:spPr>
            <a:xfrm flipH="1">
              <a:off x="2447764" y="4077072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4071" name="TextBox 50"/>
            <p:cNvSpPr txBox="1">
              <a:spLocks noChangeArrowheads="1"/>
            </p:cNvSpPr>
            <p:nvPr/>
          </p:nvSpPr>
          <p:spPr bwMode="auto">
            <a:xfrm>
              <a:off x="2880028" y="3707740"/>
              <a:ext cx="1476056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DAO-ACK</a:t>
              </a:r>
            </a:p>
          </p:txBody>
        </p:sp>
      </p:grpSp>
      <p:sp>
        <p:nvSpPr>
          <p:cNvPr id="44069" name="TextBox 42"/>
          <p:cNvSpPr txBox="1">
            <a:spLocks noChangeArrowheads="1"/>
          </p:cNvSpPr>
          <p:nvPr/>
        </p:nvSpPr>
        <p:spPr bwMode="auto">
          <a:xfrm>
            <a:off x="1580739" y="3461373"/>
            <a:ext cx="1648453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NA (EARO)</a:t>
            </a:r>
          </a:p>
        </p:txBody>
      </p:sp>
      <p:grpSp>
        <p:nvGrpSpPr>
          <p:cNvPr id="71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75" name="Rectangle 7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76" name="Straight Connector 75"/>
            <p:cNvCxnSpPr>
              <a:stCxn id="75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8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79" name="Rectangle 7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 smtClean="0">
                  <a:solidFill>
                    <a:srgbClr val="000000"/>
                  </a:solidFill>
                </a:rPr>
                <a:t>RPL Root</a:t>
              </a:r>
              <a:endParaRPr lang="en-US" dirty="0">
                <a:solidFill>
                  <a:srgbClr val="000000"/>
                </a:solidFill>
              </a:endParaRPr>
            </a:p>
          </p:txBody>
        </p:sp>
        <p:cxnSp>
          <p:nvCxnSpPr>
            <p:cNvPr id="80" name="Straight Connector 79"/>
            <p:cNvCxnSpPr>
              <a:stCxn id="7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1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82" name="Rectangle 8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83" name="Straight Connector 82"/>
            <p:cNvCxnSpPr>
              <a:stCxn id="8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4" name="Group 13"/>
          <p:cNvGrpSpPr>
            <a:grpSpLocks/>
          </p:cNvGrpSpPr>
          <p:nvPr/>
        </p:nvGrpSpPr>
        <p:grpSpPr bwMode="auto">
          <a:xfrm>
            <a:off x="9933046" y="549275"/>
            <a:ext cx="1441075" cy="5759450"/>
            <a:chOff x="467544" y="548680"/>
            <a:chExt cx="1080120" cy="5760640"/>
          </a:xfrm>
        </p:grpSpPr>
        <p:sp>
          <p:nvSpPr>
            <p:cNvPr id="85" name="Rectangle 8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6" name="Straight Connector 85"/>
            <p:cNvCxnSpPr>
              <a:stCxn id="8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7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88" name="Rectangle 8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89" name="Straight Connector 88"/>
            <p:cNvCxnSpPr>
              <a:stCxn id="8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0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91" name="Rectangle 90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92" name="Straight Connector 91"/>
            <p:cNvCxnSpPr>
              <a:stCxn id="91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93" name="Group 57"/>
          <p:cNvGrpSpPr>
            <a:grpSpLocks/>
          </p:cNvGrpSpPr>
          <p:nvPr/>
        </p:nvGrpSpPr>
        <p:grpSpPr bwMode="auto">
          <a:xfrm>
            <a:off x="10339340" y="854075"/>
            <a:ext cx="1441075" cy="5759450"/>
            <a:chOff x="467544" y="548680"/>
            <a:chExt cx="1080120" cy="5760640"/>
          </a:xfrm>
        </p:grpSpPr>
        <p:sp>
          <p:nvSpPr>
            <p:cNvPr id="94" name="Rectangle 9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95" name="Straight Connector 94"/>
            <p:cNvCxnSpPr>
              <a:stCxn id="94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96" name="Straight Arrow Connector 95"/>
          <p:cNvCxnSpPr/>
          <p:nvPr/>
        </p:nvCxnSpPr>
        <p:spPr>
          <a:xfrm flipH="1">
            <a:off x="8081448" y="4982876"/>
            <a:ext cx="2786923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TextBox 84"/>
          <p:cNvSpPr txBox="1">
            <a:spLocks noChangeArrowheads="1"/>
          </p:cNvSpPr>
          <p:nvPr/>
        </p:nvSpPr>
        <p:spPr bwMode="auto">
          <a:xfrm>
            <a:off x="8532115" y="4642000"/>
            <a:ext cx="2448346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NS lookup</a:t>
            </a:r>
          </a:p>
        </p:txBody>
      </p:sp>
      <p:sp>
        <p:nvSpPr>
          <p:cNvPr id="44055" name="TextBox 84"/>
          <p:cNvSpPr txBox="1">
            <a:spLocks noChangeArrowheads="1"/>
          </p:cNvSpPr>
          <p:nvPr/>
        </p:nvSpPr>
        <p:spPr bwMode="auto">
          <a:xfrm>
            <a:off x="2221190" y="5613780"/>
            <a:ext cx="7252138" cy="369887"/>
          </a:xfrm>
          <a:prstGeom prst="rect">
            <a:avLst/>
          </a:prstGeom>
          <a:solidFill>
            <a:schemeClr val="bg1"/>
          </a:solidFill>
          <a:ln>
            <a:noFill/>
          </a:ln>
          <a:extLst/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ct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Packet             </a:t>
            </a:r>
          </a:p>
        </p:txBody>
      </p:sp>
      <p:cxnSp>
        <p:nvCxnSpPr>
          <p:cNvPr id="61" name="Straight Arrow Connector 60"/>
          <p:cNvCxnSpPr/>
          <p:nvPr/>
        </p:nvCxnSpPr>
        <p:spPr>
          <a:xfrm flipH="1">
            <a:off x="1055942" y="5918304"/>
            <a:ext cx="9812430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0486145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7181" y="1615005"/>
            <a:ext cx="10029714" cy="2513024"/>
          </a:xfrm>
        </p:spPr>
        <p:txBody>
          <a:bodyPr/>
          <a:lstStyle/>
          <a:p>
            <a:pPr lvl="0" algn="ctr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lang="en-US" sz="5400" dirty="0" smtClean="0">
                <a:solidFill>
                  <a:srgbClr val="333333"/>
                </a:solidFill>
              </a:rPr>
              <a:t>RFC 6775 Update</a:t>
            </a:r>
            <a:r>
              <a:rPr lang="en-US" sz="5400" dirty="0">
                <a:solidFill>
                  <a:srgbClr val="333333"/>
                </a:solidFill>
              </a:rPr>
              <a:t/>
            </a:r>
            <a:br>
              <a:rPr lang="en-US" sz="5400" dirty="0">
                <a:solidFill>
                  <a:srgbClr val="333333"/>
                </a:solidFill>
              </a:rPr>
            </a:br>
            <a:endParaRPr sz="1600" i="1" spc="0" dirty="0">
              <a:solidFill>
                <a:srgbClr val="333333"/>
              </a:solidFill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0"/>
          </p:nvPr>
        </p:nvSpPr>
        <p:spPr>
          <a:xfrm>
            <a:off x="315095" y="4610139"/>
            <a:ext cx="10814050" cy="38417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2713" y="4923137"/>
            <a:ext cx="9307444" cy="421293"/>
          </a:xfrm>
        </p:spPr>
        <p:txBody>
          <a:bodyPr/>
          <a:lstStyle/>
          <a:p>
            <a:r>
              <a:rPr lang="en-US" dirty="0" err="1" smtClean="0">
                <a:solidFill>
                  <a:srgbClr val="4B4B4B"/>
                </a:solidFill>
              </a:rPr>
              <a:t>P.Thubert</a:t>
            </a:r>
            <a:r>
              <a:rPr lang="en-US" dirty="0" smtClean="0">
                <a:solidFill>
                  <a:srgbClr val="4B4B4B"/>
                </a:solidFill>
              </a:rPr>
              <a:t>, E</a:t>
            </a:r>
            <a:r>
              <a:rPr lang="en-US" dirty="0">
                <a:solidFill>
                  <a:srgbClr val="4B4B4B"/>
                </a:solidFill>
              </a:rPr>
              <a:t>. </a:t>
            </a:r>
            <a:r>
              <a:rPr lang="en-US" dirty="0" smtClean="0">
                <a:solidFill>
                  <a:srgbClr val="4B4B4B"/>
                </a:solidFill>
              </a:rPr>
              <a:t>Nordmark, S</a:t>
            </a:r>
            <a:r>
              <a:rPr lang="en-US" dirty="0">
                <a:solidFill>
                  <a:srgbClr val="4B4B4B"/>
                </a:solidFill>
              </a:rPr>
              <a:t>. </a:t>
            </a:r>
            <a:r>
              <a:rPr lang="en-US" dirty="0" smtClean="0">
                <a:solidFill>
                  <a:srgbClr val="4B4B4B"/>
                </a:solidFill>
              </a:rPr>
              <a:t>Chakrabarti, C. Perkins </a:t>
            </a:r>
            <a:endParaRPr lang="en-US" dirty="0">
              <a:solidFill>
                <a:srgbClr val="4B4B4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000137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8130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8131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9" name="Rectangle 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0" name="Straight Connector 9"/>
            <p:cNvCxnSpPr>
              <a:stCxn id="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8132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12" name="Rectangle 1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13" name="Straight Connector 12"/>
            <p:cNvCxnSpPr>
              <a:stCxn id="1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5" name="Rectangle 14"/>
          <p:cNvSpPr/>
          <p:nvPr/>
        </p:nvSpPr>
        <p:spPr>
          <a:xfrm>
            <a:off x="9933046" y="549278"/>
            <a:ext cx="1441075" cy="57626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Router/Server</a:t>
            </a:r>
          </a:p>
        </p:txBody>
      </p:sp>
      <p:cxnSp>
        <p:nvCxnSpPr>
          <p:cNvPr id="16" name="Straight Connector 15"/>
          <p:cNvCxnSpPr>
            <a:stCxn id="15" idx="2"/>
          </p:cNvCxnSpPr>
          <p:nvPr/>
        </p:nvCxnSpPr>
        <p:spPr>
          <a:xfrm>
            <a:off x="10654642" y="1125538"/>
            <a:ext cx="0" cy="5183187"/>
          </a:xfrm>
          <a:prstGeom prst="line">
            <a:avLst/>
          </a:prstGeom>
          <a:ln w="31750">
            <a:solidFill>
              <a:schemeClr val="bg2">
                <a:alpha val="42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8135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Cloud 19"/>
          <p:cNvSpPr/>
          <p:nvPr/>
        </p:nvSpPr>
        <p:spPr>
          <a:xfrm>
            <a:off x="3667230" y="120491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RPL</a:t>
            </a:r>
          </a:p>
        </p:txBody>
      </p:sp>
      <p:grpSp>
        <p:nvGrpSpPr>
          <p:cNvPr id="48137" name="Group 72"/>
          <p:cNvGrpSpPr>
            <a:grpSpLocks/>
          </p:cNvGrpSpPr>
          <p:nvPr/>
        </p:nvGrpSpPr>
        <p:grpSpPr bwMode="auto">
          <a:xfrm>
            <a:off x="8206298" y="1052513"/>
            <a:ext cx="1919317" cy="1016000"/>
            <a:chOff x="6156176" y="1093388"/>
            <a:chExt cx="1440160" cy="1016496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7235899" y="1541282"/>
              <a:ext cx="360437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6859584" y="1973292"/>
              <a:ext cx="358849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V="1">
              <a:off x="7218433" y="1093388"/>
              <a:ext cx="0" cy="1016496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6850057" y="1280804"/>
              <a:ext cx="360436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6156176" y="1371336"/>
              <a:ext cx="1097189" cy="37006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ea typeface="ＭＳ Ｐゴシック" pitchFamily="34" charset="-128"/>
                </a:rPr>
                <a:t>Ethernet</a:t>
              </a:r>
              <a:endParaRPr lang="en-US" dirty="0">
                <a:solidFill>
                  <a:srgbClr val="000000"/>
                </a:solidFill>
                <a:ea typeface="ＭＳ Ｐゴシック" pitchFamily="34" charset="-128"/>
              </a:endParaRPr>
            </a:p>
          </p:txBody>
        </p:sp>
      </p:grpSp>
      <p:sp>
        <p:nvSpPr>
          <p:cNvPr id="48138" name="TextBox 37"/>
          <p:cNvSpPr txBox="1">
            <a:spLocks noChangeArrowheads="1"/>
          </p:cNvSpPr>
          <p:nvPr/>
        </p:nvSpPr>
        <p:spPr bwMode="auto">
          <a:xfrm>
            <a:off x="8235921" y="4254500"/>
            <a:ext cx="2448346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NA (~O)</a:t>
            </a:r>
          </a:p>
        </p:txBody>
      </p:sp>
      <p:grpSp>
        <p:nvGrpSpPr>
          <p:cNvPr id="48139" name="Group 40"/>
          <p:cNvGrpSpPr>
            <a:grpSpLocks/>
          </p:cNvGrpSpPr>
          <p:nvPr/>
        </p:nvGrpSpPr>
        <p:grpSpPr bwMode="auto">
          <a:xfrm>
            <a:off x="1055942" y="2035175"/>
            <a:ext cx="2207108" cy="369888"/>
            <a:chOff x="1007604" y="1480287"/>
            <a:chExt cx="1656184" cy="369332"/>
          </a:xfrm>
        </p:grpSpPr>
        <p:cxnSp>
          <p:nvCxnSpPr>
            <p:cNvPr id="42" name="Straight Arrow Connector 41"/>
            <p:cNvCxnSpPr/>
            <p:nvPr/>
          </p:nvCxnSpPr>
          <p:spPr>
            <a:xfrm>
              <a:off x="1007604" y="1844863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166" name="TextBox 42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NS (ARO)</a:t>
              </a:r>
            </a:p>
          </p:txBody>
        </p:sp>
      </p:grpSp>
      <p:grpSp>
        <p:nvGrpSpPr>
          <p:cNvPr id="48140" name="Group 43"/>
          <p:cNvGrpSpPr>
            <a:grpSpLocks/>
          </p:cNvGrpSpPr>
          <p:nvPr/>
        </p:nvGrpSpPr>
        <p:grpSpPr bwMode="auto">
          <a:xfrm>
            <a:off x="5855292" y="3141666"/>
            <a:ext cx="2207108" cy="369887"/>
            <a:chOff x="1007604" y="1480287"/>
            <a:chExt cx="1656184" cy="369332"/>
          </a:xfrm>
        </p:grpSpPr>
        <p:cxnSp>
          <p:nvCxnSpPr>
            <p:cNvPr id="45" name="Straight Arrow Connector 44"/>
            <p:cNvCxnSpPr/>
            <p:nvPr/>
          </p:nvCxnSpPr>
          <p:spPr>
            <a:xfrm>
              <a:off x="1007604" y="1844864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164" name="TextBox 45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NS (ARO)</a:t>
              </a:r>
            </a:p>
          </p:txBody>
        </p:sp>
      </p:grpSp>
      <p:grpSp>
        <p:nvGrpSpPr>
          <p:cNvPr id="48141" name="Group 48"/>
          <p:cNvGrpSpPr>
            <a:grpSpLocks/>
          </p:cNvGrpSpPr>
          <p:nvPr/>
        </p:nvGrpSpPr>
        <p:grpSpPr bwMode="auto">
          <a:xfrm>
            <a:off x="3263050" y="2589213"/>
            <a:ext cx="2592242" cy="368300"/>
            <a:chOff x="2663788" y="1978837"/>
            <a:chExt cx="1944216" cy="369332"/>
          </a:xfrm>
        </p:grpSpPr>
        <p:cxnSp>
          <p:nvCxnSpPr>
            <p:cNvPr id="50" name="Straight Arrow Connector 49"/>
            <p:cNvCxnSpPr/>
            <p:nvPr/>
          </p:nvCxnSpPr>
          <p:spPr>
            <a:xfrm>
              <a:off x="2663788" y="2343393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162" name="TextBox 50"/>
            <p:cNvSpPr txBox="1">
              <a:spLocks noChangeArrowheads="1"/>
            </p:cNvSpPr>
            <p:nvPr/>
          </p:nvSpPr>
          <p:spPr bwMode="auto">
            <a:xfrm>
              <a:off x="2771800" y="197883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RPL DAO </a:t>
              </a:r>
            </a:p>
          </p:txBody>
        </p:sp>
      </p:grpSp>
      <p:grpSp>
        <p:nvGrpSpPr>
          <p:cNvPr id="48142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56" name="Rectangle 5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57" name="Straight Connector 56"/>
            <p:cNvCxnSpPr>
              <a:stCxn id="56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9" name="Rectangle 58"/>
          <p:cNvSpPr/>
          <p:nvPr/>
        </p:nvSpPr>
        <p:spPr>
          <a:xfrm>
            <a:off x="10339340" y="854078"/>
            <a:ext cx="1441075" cy="57626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Router/Server</a:t>
            </a:r>
          </a:p>
        </p:txBody>
      </p:sp>
      <p:cxnSp>
        <p:nvCxnSpPr>
          <p:cNvPr id="60" name="Straight Connector 59"/>
          <p:cNvCxnSpPr>
            <a:stCxn id="59" idx="2"/>
          </p:cNvCxnSpPr>
          <p:nvPr/>
        </p:nvCxnSpPr>
        <p:spPr>
          <a:xfrm>
            <a:off x="11060936" y="1430341"/>
            <a:ext cx="0" cy="5183187"/>
          </a:xfrm>
          <a:prstGeom prst="line">
            <a:avLst/>
          </a:prstGeom>
          <a:ln w="31750">
            <a:solidFill>
              <a:schemeClr val="bg2">
                <a:alpha val="42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Arrow Connector 60"/>
          <p:cNvCxnSpPr/>
          <p:nvPr/>
        </p:nvCxnSpPr>
        <p:spPr>
          <a:xfrm flipH="1">
            <a:off x="8081448" y="4075113"/>
            <a:ext cx="2786923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/>
          <p:nvPr/>
        </p:nvCxnSpPr>
        <p:spPr>
          <a:xfrm>
            <a:off x="8075097" y="4665663"/>
            <a:ext cx="278269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flipV="1">
            <a:off x="7550300" y="1341438"/>
            <a:ext cx="0" cy="400050"/>
          </a:xfrm>
          <a:prstGeom prst="line">
            <a:avLst/>
          </a:prstGeom>
          <a:ln w="1905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6189640" y="1331913"/>
            <a:ext cx="1056700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Ethernet</a:t>
            </a:r>
            <a:endParaRPr lang="en-US" dirty="0">
              <a:solidFill>
                <a:srgbClr val="000000"/>
              </a:solidFill>
              <a:ea typeface="ＭＳ Ｐゴシック" pitchFamily="34" charset="-128"/>
            </a:endParaRPr>
          </a:p>
        </p:txBody>
      </p:sp>
      <p:sp>
        <p:nvSpPr>
          <p:cNvPr id="72" name="Lightning Bolt 71"/>
          <p:cNvSpPr/>
          <p:nvPr/>
        </p:nvSpPr>
        <p:spPr>
          <a:xfrm>
            <a:off x="1242161" y="1749425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208301" y="1331913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sp>
        <p:nvSpPr>
          <p:cNvPr id="48151" name="TextBox 75"/>
          <p:cNvSpPr txBox="1">
            <a:spLocks noChangeArrowheads="1"/>
          </p:cNvSpPr>
          <p:nvPr/>
        </p:nvSpPr>
        <p:spPr bwMode="auto">
          <a:xfrm>
            <a:off x="8081444" y="4770440"/>
            <a:ext cx="1777090" cy="12003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SRC = 6BBR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DST = NS SRC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TLLA = 6LBR</a:t>
            </a:r>
          </a:p>
        </p:txBody>
      </p:sp>
      <p:sp>
        <p:nvSpPr>
          <p:cNvPr id="48152" name="TextBox 76"/>
          <p:cNvSpPr txBox="1">
            <a:spLocks noChangeArrowheads="1"/>
          </p:cNvSpPr>
          <p:nvPr/>
        </p:nvSpPr>
        <p:spPr bwMode="auto">
          <a:xfrm>
            <a:off x="3263052" y="3155950"/>
            <a:ext cx="1967205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6LR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Parent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           or Root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7030A0"/>
                </a:solidFill>
              </a:rPr>
              <a:t>ROVR missing : (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TID included</a:t>
            </a:r>
          </a:p>
        </p:txBody>
      </p:sp>
      <p:sp>
        <p:nvSpPr>
          <p:cNvPr id="48153" name="TextBox 77"/>
          <p:cNvSpPr txBox="1">
            <a:spLocks noChangeArrowheads="1"/>
          </p:cNvSpPr>
          <p:nvPr/>
        </p:nvSpPr>
        <p:spPr bwMode="auto">
          <a:xfrm>
            <a:off x="1055944" y="2582864"/>
            <a:ext cx="1623201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</a:t>
            </a:r>
            <a:r>
              <a:rPr lang="en-US" altLang="en-US" sz="1800" dirty="0" err="1" smtClean="0">
                <a:solidFill>
                  <a:srgbClr val="000000"/>
                </a:solidFill>
              </a:rPr>
              <a:t>LPN_ll</a:t>
            </a:r>
            <a:endParaRPr lang="en-US" altLang="en-US" sz="1800" dirty="0" smtClean="0">
              <a:solidFill>
                <a:srgbClr val="000000"/>
              </a:solidFill>
            </a:endParaRP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6LR_ll 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S</a:t>
            </a:r>
            <a:r>
              <a:rPr lang="en-US" altLang="en-US" sz="1800" dirty="0" smtClean="0">
                <a:solidFill>
                  <a:srgbClr val="C00000"/>
                </a:solidFill>
              </a:rPr>
              <a:t>LLA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TID included</a:t>
            </a:r>
          </a:p>
        </p:txBody>
      </p:sp>
      <p:sp>
        <p:nvSpPr>
          <p:cNvPr id="48154" name="TextBox 78"/>
          <p:cNvSpPr txBox="1">
            <a:spLocks noChangeArrowheads="1"/>
          </p:cNvSpPr>
          <p:nvPr/>
        </p:nvSpPr>
        <p:spPr bwMode="auto">
          <a:xfrm>
            <a:off x="5855294" y="3789364"/>
            <a:ext cx="1563313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6LBR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6BBR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S</a:t>
            </a:r>
            <a:r>
              <a:rPr lang="en-US" altLang="en-US" sz="1800" dirty="0" smtClean="0">
                <a:solidFill>
                  <a:srgbClr val="C00000"/>
                </a:solidFill>
              </a:rPr>
              <a:t>LLA = L6BR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8155" name="TextBox 79"/>
          <p:cNvSpPr txBox="1">
            <a:spLocks noChangeArrowheads="1"/>
          </p:cNvSpPr>
          <p:nvPr/>
        </p:nvSpPr>
        <p:spPr bwMode="auto">
          <a:xfrm>
            <a:off x="3406946" y="5778503"/>
            <a:ext cx="2010310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 Parent in storing mode</a:t>
            </a:r>
          </a:p>
        </p:txBody>
      </p:sp>
      <p:sp>
        <p:nvSpPr>
          <p:cNvPr id="48156" name="TextBox 80"/>
          <p:cNvSpPr txBox="1">
            <a:spLocks noChangeArrowheads="1"/>
          </p:cNvSpPr>
          <p:nvPr/>
        </p:nvSpPr>
        <p:spPr bwMode="auto">
          <a:xfrm>
            <a:off x="5950517" y="5772153"/>
            <a:ext cx="2003962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 From binding state</a:t>
            </a:r>
          </a:p>
        </p:txBody>
      </p:sp>
      <p:sp>
        <p:nvSpPr>
          <p:cNvPr id="48157" name="TextBox 84"/>
          <p:cNvSpPr txBox="1">
            <a:spLocks noChangeArrowheads="1"/>
          </p:cNvSpPr>
          <p:nvPr/>
        </p:nvSpPr>
        <p:spPr bwMode="auto">
          <a:xfrm>
            <a:off x="8206296" y="3695700"/>
            <a:ext cx="2448346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NS lookup</a:t>
            </a:r>
          </a:p>
        </p:txBody>
      </p:sp>
      <p:sp>
        <p:nvSpPr>
          <p:cNvPr id="51" name="5-Point Star 2"/>
          <p:cNvSpPr/>
          <p:nvPr/>
        </p:nvSpPr>
        <p:spPr>
          <a:xfrm>
            <a:off x="775557" y="4439444"/>
            <a:ext cx="2590125" cy="1636713"/>
          </a:xfrm>
          <a:custGeom>
            <a:avLst/>
            <a:gdLst>
              <a:gd name="connsiteX0" fmla="*/ 3 w 2555875"/>
              <a:gd name="connsiteY0" fmla="*/ 811597 h 2124794"/>
              <a:gd name="connsiteX1" fmla="*/ 976263 w 2555875"/>
              <a:gd name="connsiteY1" fmla="*/ 811603 h 2124794"/>
              <a:gd name="connsiteX2" fmla="*/ 1277938 w 2555875"/>
              <a:gd name="connsiteY2" fmla="*/ 0 h 2124794"/>
              <a:gd name="connsiteX3" fmla="*/ 1579612 w 2555875"/>
              <a:gd name="connsiteY3" fmla="*/ 811603 h 2124794"/>
              <a:gd name="connsiteX4" fmla="*/ 2555872 w 2555875"/>
              <a:gd name="connsiteY4" fmla="*/ 811597 h 2124794"/>
              <a:gd name="connsiteX5" fmla="*/ 1766057 w 2555875"/>
              <a:gd name="connsiteY5" fmla="*/ 1313189 h 2124794"/>
              <a:gd name="connsiteX6" fmla="*/ 2067745 w 2555875"/>
              <a:gd name="connsiteY6" fmla="*/ 2124789 h 2124794"/>
              <a:gd name="connsiteX7" fmla="*/ 1277938 w 2555875"/>
              <a:gd name="connsiteY7" fmla="*/ 1623187 h 2124794"/>
              <a:gd name="connsiteX8" fmla="*/ 488130 w 2555875"/>
              <a:gd name="connsiteY8" fmla="*/ 2124789 h 2124794"/>
              <a:gd name="connsiteX9" fmla="*/ 789818 w 2555875"/>
              <a:gd name="connsiteY9" fmla="*/ 1313189 h 2124794"/>
              <a:gd name="connsiteX10" fmla="*/ 3 w 2555875"/>
              <a:gd name="connsiteY10" fmla="*/ 811597 h 2124794"/>
              <a:gd name="connsiteX0" fmla="*/ 0 w 2555869"/>
              <a:gd name="connsiteY0" fmla="*/ 811597 h 2124789"/>
              <a:gd name="connsiteX1" fmla="*/ 820396 w 2555869"/>
              <a:gd name="connsiteY1" fmla="*/ 499875 h 2124789"/>
              <a:gd name="connsiteX2" fmla="*/ 1277935 w 2555869"/>
              <a:gd name="connsiteY2" fmla="*/ 0 h 2124789"/>
              <a:gd name="connsiteX3" fmla="*/ 1579609 w 2555869"/>
              <a:gd name="connsiteY3" fmla="*/ 811603 h 2124789"/>
              <a:gd name="connsiteX4" fmla="*/ 2555869 w 2555869"/>
              <a:gd name="connsiteY4" fmla="*/ 811597 h 2124789"/>
              <a:gd name="connsiteX5" fmla="*/ 1766054 w 2555869"/>
              <a:gd name="connsiteY5" fmla="*/ 1313189 h 2124789"/>
              <a:gd name="connsiteX6" fmla="*/ 2067742 w 2555869"/>
              <a:gd name="connsiteY6" fmla="*/ 2124789 h 2124789"/>
              <a:gd name="connsiteX7" fmla="*/ 1277935 w 2555869"/>
              <a:gd name="connsiteY7" fmla="*/ 1623187 h 2124789"/>
              <a:gd name="connsiteX8" fmla="*/ 488127 w 2555869"/>
              <a:gd name="connsiteY8" fmla="*/ 2124789 h 2124789"/>
              <a:gd name="connsiteX9" fmla="*/ 789815 w 2555869"/>
              <a:gd name="connsiteY9" fmla="*/ 1313189 h 2124789"/>
              <a:gd name="connsiteX10" fmla="*/ 0 w 2555869"/>
              <a:gd name="connsiteY10" fmla="*/ 811597 h 2124789"/>
              <a:gd name="connsiteX0" fmla="*/ 0 w 2555869"/>
              <a:gd name="connsiteY0" fmla="*/ 811597 h 2124789"/>
              <a:gd name="connsiteX1" fmla="*/ 820396 w 2555869"/>
              <a:gd name="connsiteY1" fmla="*/ 499875 h 2124789"/>
              <a:gd name="connsiteX2" fmla="*/ 1277935 w 2555869"/>
              <a:gd name="connsiteY2" fmla="*/ 0 h 2124789"/>
              <a:gd name="connsiteX3" fmla="*/ 1787427 w 2555869"/>
              <a:gd name="connsiteY3" fmla="*/ 479094 h 2124789"/>
              <a:gd name="connsiteX4" fmla="*/ 2555869 w 2555869"/>
              <a:gd name="connsiteY4" fmla="*/ 811597 h 2124789"/>
              <a:gd name="connsiteX5" fmla="*/ 1766054 w 2555869"/>
              <a:gd name="connsiteY5" fmla="*/ 1313189 h 2124789"/>
              <a:gd name="connsiteX6" fmla="*/ 2067742 w 2555869"/>
              <a:gd name="connsiteY6" fmla="*/ 2124789 h 2124789"/>
              <a:gd name="connsiteX7" fmla="*/ 1277935 w 2555869"/>
              <a:gd name="connsiteY7" fmla="*/ 1623187 h 2124789"/>
              <a:gd name="connsiteX8" fmla="*/ 488127 w 2555869"/>
              <a:gd name="connsiteY8" fmla="*/ 2124789 h 2124789"/>
              <a:gd name="connsiteX9" fmla="*/ 789815 w 2555869"/>
              <a:gd name="connsiteY9" fmla="*/ 1313189 h 2124789"/>
              <a:gd name="connsiteX10" fmla="*/ 0 w 2555869"/>
              <a:gd name="connsiteY10" fmla="*/ 811597 h 2124789"/>
              <a:gd name="connsiteX0" fmla="*/ 0 w 2555869"/>
              <a:gd name="connsiteY0" fmla="*/ 811597 h 2124789"/>
              <a:gd name="connsiteX1" fmla="*/ 820396 w 2555869"/>
              <a:gd name="connsiteY1" fmla="*/ 499875 h 2124789"/>
              <a:gd name="connsiteX2" fmla="*/ 1277935 w 2555869"/>
              <a:gd name="connsiteY2" fmla="*/ 0 h 2124789"/>
              <a:gd name="connsiteX3" fmla="*/ 1787427 w 2555869"/>
              <a:gd name="connsiteY3" fmla="*/ 479094 h 2124789"/>
              <a:gd name="connsiteX4" fmla="*/ 2555869 w 2555869"/>
              <a:gd name="connsiteY4" fmla="*/ 811597 h 2124789"/>
              <a:gd name="connsiteX5" fmla="*/ 2056999 w 2555869"/>
              <a:gd name="connsiteY5" fmla="*/ 1541789 h 2124789"/>
              <a:gd name="connsiteX6" fmla="*/ 2067742 w 2555869"/>
              <a:gd name="connsiteY6" fmla="*/ 2124789 h 2124789"/>
              <a:gd name="connsiteX7" fmla="*/ 1277935 w 2555869"/>
              <a:gd name="connsiteY7" fmla="*/ 1623187 h 2124789"/>
              <a:gd name="connsiteX8" fmla="*/ 488127 w 2555869"/>
              <a:gd name="connsiteY8" fmla="*/ 2124789 h 2124789"/>
              <a:gd name="connsiteX9" fmla="*/ 789815 w 2555869"/>
              <a:gd name="connsiteY9" fmla="*/ 1313189 h 2124789"/>
              <a:gd name="connsiteX10" fmla="*/ 0 w 2555869"/>
              <a:gd name="connsiteY10" fmla="*/ 811597 h 2124789"/>
              <a:gd name="connsiteX0" fmla="*/ 0 w 2555869"/>
              <a:gd name="connsiteY0" fmla="*/ 811597 h 2124789"/>
              <a:gd name="connsiteX1" fmla="*/ 820396 w 2555869"/>
              <a:gd name="connsiteY1" fmla="*/ 499875 h 2124789"/>
              <a:gd name="connsiteX2" fmla="*/ 1277935 w 2555869"/>
              <a:gd name="connsiteY2" fmla="*/ 0 h 2124789"/>
              <a:gd name="connsiteX3" fmla="*/ 1787427 w 2555869"/>
              <a:gd name="connsiteY3" fmla="*/ 479094 h 2124789"/>
              <a:gd name="connsiteX4" fmla="*/ 2555869 w 2555869"/>
              <a:gd name="connsiteY4" fmla="*/ 811597 h 2124789"/>
              <a:gd name="connsiteX5" fmla="*/ 2056999 w 2555869"/>
              <a:gd name="connsiteY5" fmla="*/ 1541789 h 2124789"/>
              <a:gd name="connsiteX6" fmla="*/ 2067742 w 2555869"/>
              <a:gd name="connsiteY6" fmla="*/ 2124789 h 2124789"/>
              <a:gd name="connsiteX7" fmla="*/ 1267544 w 2555869"/>
              <a:gd name="connsiteY7" fmla="*/ 1903742 h 2124789"/>
              <a:gd name="connsiteX8" fmla="*/ 488127 w 2555869"/>
              <a:gd name="connsiteY8" fmla="*/ 2124789 h 2124789"/>
              <a:gd name="connsiteX9" fmla="*/ 789815 w 2555869"/>
              <a:gd name="connsiteY9" fmla="*/ 1313189 h 2124789"/>
              <a:gd name="connsiteX10" fmla="*/ 0 w 2555869"/>
              <a:gd name="connsiteY10" fmla="*/ 811597 h 2124789"/>
              <a:gd name="connsiteX0" fmla="*/ 0 w 2555869"/>
              <a:gd name="connsiteY0" fmla="*/ 811597 h 2124789"/>
              <a:gd name="connsiteX1" fmla="*/ 820396 w 2555869"/>
              <a:gd name="connsiteY1" fmla="*/ 499875 h 2124789"/>
              <a:gd name="connsiteX2" fmla="*/ 1277935 w 2555869"/>
              <a:gd name="connsiteY2" fmla="*/ 0 h 2124789"/>
              <a:gd name="connsiteX3" fmla="*/ 1787427 w 2555869"/>
              <a:gd name="connsiteY3" fmla="*/ 479094 h 2124789"/>
              <a:gd name="connsiteX4" fmla="*/ 2555869 w 2555869"/>
              <a:gd name="connsiteY4" fmla="*/ 811597 h 2124789"/>
              <a:gd name="connsiteX5" fmla="*/ 2056999 w 2555869"/>
              <a:gd name="connsiteY5" fmla="*/ 1541789 h 2124789"/>
              <a:gd name="connsiteX6" fmla="*/ 2067742 w 2555869"/>
              <a:gd name="connsiteY6" fmla="*/ 2124789 h 2124789"/>
              <a:gd name="connsiteX7" fmla="*/ 1267544 w 2555869"/>
              <a:gd name="connsiteY7" fmla="*/ 1903742 h 2124789"/>
              <a:gd name="connsiteX8" fmla="*/ 488127 w 2555869"/>
              <a:gd name="connsiteY8" fmla="*/ 2124789 h 2124789"/>
              <a:gd name="connsiteX9" fmla="*/ 561215 w 2555869"/>
              <a:gd name="connsiteY9" fmla="*/ 1313189 h 2124789"/>
              <a:gd name="connsiteX10" fmla="*/ 0 w 2555869"/>
              <a:gd name="connsiteY10" fmla="*/ 811597 h 21247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2555869" h="2124789">
                <a:moveTo>
                  <a:pt x="0" y="811597"/>
                </a:moveTo>
                <a:lnTo>
                  <a:pt x="820396" y="499875"/>
                </a:lnTo>
                <a:lnTo>
                  <a:pt x="1277935" y="0"/>
                </a:lnTo>
                <a:lnTo>
                  <a:pt x="1787427" y="479094"/>
                </a:lnTo>
                <a:lnTo>
                  <a:pt x="2555869" y="811597"/>
                </a:lnTo>
                <a:lnTo>
                  <a:pt x="2056999" y="1541789"/>
                </a:lnTo>
                <a:lnTo>
                  <a:pt x="2067742" y="2124789"/>
                </a:lnTo>
                <a:lnTo>
                  <a:pt x="1267544" y="1903742"/>
                </a:lnTo>
                <a:lnTo>
                  <a:pt x="488127" y="2124789"/>
                </a:lnTo>
                <a:lnTo>
                  <a:pt x="561215" y="1313189"/>
                </a:lnTo>
                <a:lnTo>
                  <a:pt x="0" y="811597"/>
                </a:lnTo>
                <a:close/>
              </a:path>
            </a:pathLst>
          </a:custGeom>
          <a:solidFill>
            <a:srgbClr val="FFC0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RPL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cannot DAD 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for lack</a:t>
            </a:r>
          </a:p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</a:rPr>
              <a:t>of </a:t>
            </a:r>
            <a:r>
              <a:rPr lang="en-US" dirty="0" smtClean="0">
                <a:solidFill>
                  <a:srgbClr val="000000"/>
                </a:solidFill>
              </a:rPr>
              <a:t>ROVR</a:t>
            </a:r>
            <a:endParaRPr lang="en-US" dirty="0">
              <a:solidFill>
                <a:srgbClr val="000000"/>
              </a:solidFill>
            </a:endParaRPr>
          </a:p>
        </p:txBody>
      </p:sp>
      <p:grpSp>
        <p:nvGrpSpPr>
          <p:cNvPr id="52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53" name="Rectangle 52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54" name="Straight Connector 53"/>
            <p:cNvCxnSpPr>
              <a:stCxn id="53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5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58" name="Rectangle 5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63" name="Straight Connector 62"/>
            <p:cNvCxnSpPr>
              <a:stCxn id="5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5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66" name="Rectangle 6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67" name="Straight Connector 66"/>
            <p:cNvCxnSpPr>
              <a:stCxn id="66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9" name="Group 13"/>
          <p:cNvGrpSpPr>
            <a:grpSpLocks/>
          </p:cNvGrpSpPr>
          <p:nvPr/>
        </p:nvGrpSpPr>
        <p:grpSpPr bwMode="auto">
          <a:xfrm>
            <a:off x="9933046" y="549275"/>
            <a:ext cx="1441075" cy="5759450"/>
            <a:chOff x="467544" y="548680"/>
            <a:chExt cx="1080120" cy="5760640"/>
          </a:xfrm>
        </p:grpSpPr>
        <p:sp>
          <p:nvSpPr>
            <p:cNvPr id="70" name="Rectangle 69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71" name="Straight Connector 70"/>
            <p:cNvCxnSpPr>
              <a:stCxn id="70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3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75" name="Rectangle 7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76" name="Straight Connector 75"/>
            <p:cNvCxnSpPr>
              <a:stCxn id="7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7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78" name="Rectangle 7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79" name="Straight Connector 78"/>
            <p:cNvCxnSpPr>
              <a:stCxn id="7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0" name="Group 57"/>
          <p:cNvGrpSpPr>
            <a:grpSpLocks/>
          </p:cNvGrpSpPr>
          <p:nvPr/>
        </p:nvGrpSpPr>
        <p:grpSpPr bwMode="auto">
          <a:xfrm>
            <a:off x="10339340" y="854075"/>
            <a:ext cx="1441075" cy="5759450"/>
            <a:chOff x="467544" y="548680"/>
            <a:chExt cx="1080120" cy="5760640"/>
          </a:xfrm>
        </p:grpSpPr>
        <p:sp>
          <p:nvSpPr>
            <p:cNvPr id="81" name="Rectangle 80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2" name="Straight Connector 81"/>
            <p:cNvCxnSpPr>
              <a:stCxn id="81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72142011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" grpId="0" animBg="1"/>
    </p:bld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6BBR Status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310895" y="1425238"/>
            <a:ext cx="11424907" cy="4884122"/>
          </a:xfrm>
        </p:spPr>
        <p:txBody>
          <a:bodyPr/>
          <a:lstStyle/>
          <a:p>
            <a:r>
              <a:rPr lang="en-US" sz="2800" dirty="0" smtClean="0"/>
              <a:t>Quite Stable, not republished since IETF 101</a:t>
            </a:r>
          </a:p>
          <a:p>
            <a:r>
              <a:rPr lang="en-US" sz="2800" dirty="0" smtClean="0"/>
              <a:t>WGLC?</a:t>
            </a:r>
          </a:p>
        </p:txBody>
      </p:sp>
    </p:spTree>
    <p:extLst>
      <p:ext uri="{BB962C8B-B14F-4D97-AF65-F5344CB8AC3E}">
        <p14:creationId xmlns:p14="http://schemas.microsoft.com/office/powerpoint/2010/main" val="2965749972"/>
      </p:ext>
    </p:extLst>
  </p:cSld>
  <p:clrMapOvr>
    <a:masterClrMapping/>
  </p:clrMapOvr>
  <p:transition>
    <p:wipe dir="r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058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059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9" name="Rectangle 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 smtClean="0">
                  <a:solidFill>
                    <a:srgbClr val="000000"/>
                  </a:solidFill>
                </a:rPr>
                <a:t>6LBR</a:t>
              </a:r>
              <a:endParaRPr lang="en-US" dirty="0">
                <a:solidFill>
                  <a:srgbClr val="000000"/>
                </a:solidFill>
              </a:endParaRPr>
            </a:p>
          </p:txBody>
        </p:sp>
        <p:cxnSp>
          <p:nvCxnSpPr>
            <p:cNvPr id="10" name="Straight Connector 9"/>
            <p:cNvCxnSpPr>
              <a:stCxn id="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060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12" name="Rectangle 1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 smtClean="0">
                  <a:solidFill>
                    <a:srgbClr val="000000"/>
                  </a:solidFill>
                </a:rPr>
                <a:t>6BBR</a:t>
              </a:r>
              <a:endParaRPr lang="en-US" dirty="0">
                <a:solidFill>
                  <a:srgbClr val="000000"/>
                </a:solidFill>
              </a:endParaRPr>
            </a:p>
          </p:txBody>
        </p:sp>
        <p:cxnSp>
          <p:nvCxnSpPr>
            <p:cNvPr id="13" name="Straight Connector 12"/>
            <p:cNvCxnSpPr>
              <a:stCxn id="1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061" name="Group 13"/>
          <p:cNvGrpSpPr>
            <a:grpSpLocks/>
          </p:cNvGrpSpPr>
          <p:nvPr/>
        </p:nvGrpSpPr>
        <p:grpSpPr bwMode="auto">
          <a:xfrm>
            <a:off x="9933046" y="549275"/>
            <a:ext cx="1441075" cy="5759450"/>
            <a:chOff x="467544" y="548680"/>
            <a:chExt cx="1080120" cy="5760640"/>
          </a:xfrm>
        </p:grpSpPr>
        <p:sp>
          <p:nvSpPr>
            <p:cNvPr id="15" name="Rectangle 1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16" name="Straight Connector 15"/>
            <p:cNvCxnSpPr>
              <a:stCxn id="1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062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Cloud 19"/>
          <p:cNvSpPr/>
          <p:nvPr/>
        </p:nvSpPr>
        <p:spPr>
          <a:xfrm>
            <a:off x="3667230" y="120491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Radio Mesh</a:t>
            </a:r>
          </a:p>
        </p:txBody>
      </p:sp>
      <p:grpSp>
        <p:nvGrpSpPr>
          <p:cNvPr id="45064" name="Group 72"/>
          <p:cNvGrpSpPr>
            <a:grpSpLocks/>
          </p:cNvGrpSpPr>
          <p:nvPr/>
        </p:nvGrpSpPr>
        <p:grpSpPr bwMode="auto">
          <a:xfrm>
            <a:off x="8206298" y="1052513"/>
            <a:ext cx="1919317" cy="1016000"/>
            <a:chOff x="6156176" y="1093388"/>
            <a:chExt cx="1440160" cy="1016496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7235899" y="1541282"/>
              <a:ext cx="360437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6859584" y="1973292"/>
              <a:ext cx="358849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V="1">
              <a:off x="7218433" y="1093388"/>
              <a:ext cx="0" cy="1016496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6850057" y="1280804"/>
              <a:ext cx="360436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6156176" y="1371336"/>
              <a:ext cx="1097189" cy="37006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ea typeface="ＭＳ Ｐゴシック" pitchFamily="34" charset="-128"/>
                </a:rPr>
                <a:t>Ethernet</a:t>
              </a:r>
              <a:endParaRPr lang="en-US" dirty="0">
                <a:solidFill>
                  <a:srgbClr val="000000"/>
                </a:solidFill>
                <a:ea typeface="ＭＳ Ｐゴシック" pitchFamily="34" charset="-128"/>
              </a:endParaRPr>
            </a:p>
          </p:txBody>
        </p:sp>
      </p:grpSp>
      <p:cxnSp>
        <p:nvCxnSpPr>
          <p:cNvPr id="42" name="Straight Arrow Connector 41"/>
          <p:cNvCxnSpPr/>
          <p:nvPr/>
        </p:nvCxnSpPr>
        <p:spPr>
          <a:xfrm flipH="1">
            <a:off x="1055942" y="5072063"/>
            <a:ext cx="2207108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066" name="TextBox 42"/>
          <p:cNvSpPr txBox="1">
            <a:spLocks noChangeArrowheads="1"/>
          </p:cNvSpPr>
          <p:nvPr/>
        </p:nvSpPr>
        <p:spPr bwMode="auto">
          <a:xfrm>
            <a:off x="1242160" y="4689475"/>
            <a:ext cx="1987032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RA (unicast)</a:t>
            </a:r>
          </a:p>
        </p:txBody>
      </p:sp>
      <p:cxnSp>
        <p:nvCxnSpPr>
          <p:cNvPr id="45" name="Straight Arrow Connector 44"/>
          <p:cNvCxnSpPr/>
          <p:nvPr/>
        </p:nvCxnSpPr>
        <p:spPr bwMode="auto">
          <a:xfrm flipH="1">
            <a:off x="3263050" y="3271838"/>
            <a:ext cx="2592242" cy="0"/>
          </a:xfrm>
          <a:prstGeom prst="straightConnector1">
            <a:avLst/>
          </a:prstGeom>
          <a:ln w="25400">
            <a:solidFill>
              <a:srgbClr val="333333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097" name="TextBox 45"/>
          <p:cNvSpPr txBox="1">
            <a:spLocks noChangeArrowheads="1"/>
          </p:cNvSpPr>
          <p:nvPr/>
        </p:nvSpPr>
        <p:spPr bwMode="auto">
          <a:xfrm>
            <a:off x="3806056" y="2895600"/>
            <a:ext cx="2049234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RA (</a:t>
            </a:r>
            <a:r>
              <a:rPr lang="en-US" altLang="en-US" sz="1800" dirty="0" err="1" smtClean="0">
                <a:solidFill>
                  <a:srgbClr val="4B4B4B"/>
                </a:solidFill>
              </a:rPr>
              <a:t>u|mcast</a:t>
            </a:r>
            <a:r>
              <a:rPr lang="en-US" altLang="en-US" sz="1800" dirty="0" smtClean="0">
                <a:solidFill>
                  <a:srgbClr val="4B4B4B"/>
                </a:solidFill>
              </a:rPr>
              <a:t>)</a:t>
            </a:r>
          </a:p>
        </p:txBody>
      </p:sp>
      <p:grpSp>
        <p:nvGrpSpPr>
          <p:cNvPr id="45069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56" name="Rectangle 5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57" name="Straight Connector 56"/>
            <p:cNvCxnSpPr>
              <a:stCxn id="56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5070" name="Group 57"/>
          <p:cNvGrpSpPr>
            <a:grpSpLocks/>
          </p:cNvGrpSpPr>
          <p:nvPr/>
        </p:nvGrpSpPr>
        <p:grpSpPr bwMode="auto">
          <a:xfrm>
            <a:off x="10339340" y="854075"/>
            <a:ext cx="1441075" cy="5759450"/>
            <a:chOff x="467544" y="548680"/>
            <a:chExt cx="1080120" cy="5760640"/>
          </a:xfrm>
        </p:grpSpPr>
        <p:sp>
          <p:nvSpPr>
            <p:cNvPr id="59" name="Rectangle 5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60" name="Straight Connector 59"/>
            <p:cNvCxnSpPr>
              <a:stCxn id="5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64" name="Straight Connector 63"/>
          <p:cNvCxnSpPr/>
          <p:nvPr/>
        </p:nvCxnSpPr>
        <p:spPr>
          <a:xfrm flipV="1">
            <a:off x="7550300" y="1341438"/>
            <a:ext cx="0" cy="400050"/>
          </a:xfrm>
          <a:prstGeom prst="line">
            <a:avLst/>
          </a:prstGeom>
          <a:ln w="1905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6189640" y="1331913"/>
            <a:ext cx="1056700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Ethernet</a:t>
            </a:r>
            <a:endParaRPr lang="en-US" dirty="0">
              <a:solidFill>
                <a:srgbClr val="000000"/>
              </a:solidFill>
              <a:ea typeface="ＭＳ Ｐゴシック" pitchFamily="34" charset="-128"/>
            </a:endParaRPr>
          </a:p>
        </p:txBody>
      </p:sp>
      <p:sp>
        <p:nvSpPr>
          <p:cNvPr id="72" name="Lightning Bolt 71"/>
          <p:cNvSpPr/>
          <p:nvPr/>
        </p:nvSpPr>
        <p:spPr>
          <a:xfrm>
            <a:off x="1242161" y="1749425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208301" y="1331913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sp>
        <p:nvSpPr>
          <p:cNvPr id="45075" name="TextBox 76"/>
          <p:cNvSpPr txBox="1">
            <a:spLocks noChangeArrowheads="1"/>
          </p:cNvSpPr>
          <p:nvPr/>
        </p:nvSpPr>
        <p:spPr bwMode="auto">
          <a:xfrm>
            <a:off x="2370167" y="3973514"/>
            <a:ext cx="748988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SLLA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6CIO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en-US" sz="1800" dirty="0" smtClean="0">
              <a:solidFill>
                <a:srgbClr val="000000"/>
              </a:solidFill>
            </a:endParaRPr>
          </a:p>
        </p:txBody>
      </p:sp>
      <p:sp>
        <p:nvSpPr>
          <p:cNvPr id="45076" name="TextBox 77"/>
          <p:cNvSpPr txBox="1">
            <a:spLocks noChangeArrowheads="1"/>
          </p:cNvSpPr>
          <p:nvPr/>
        </p:nvSpPr>
        <p:spPr bwMode="auto">
          <a:xfrm>
            <a:off x="1975454" y="5124452"/>
            <a:ext cx="1287596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PIO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MTU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SLLA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CONTEXT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6CIO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en-US" sz="1800" dirty="0" smtClean="0">
              <a:solidFill>
                <a:srgbClr val="000000"/>
              </a:solidFill>
            </a:endParaRPr>
          </a:p>
        </p:txBody>
      </p:sp>
      <p:sp>
        <p:nvSpPr>
          <p:cNvPr id="45077" name="TextBox 78"/>
          <p:cNvSpPr txBox="1">
            <a:spLocks noChangeArrowheads="1"/>
          </p:cNvSpPr>
          <p:nvPr/>
        </p:nvSpPr>
        <p:spPr bwMode="auto">
          <a:xfrm>
            <a:off x="4559107" y="3351124"/>
            <a:ext cx="1287596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PIO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MTU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SLLA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CONTEXT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4B4B4B"/>
                </a:solidFill>
              </a:rPr>
              <a:t>ABRO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6CIO</a:t>
            </a:r>
          </a:p>
        </p:txBody>
      </p:sp>
      <p:sp>
        <p:nvSpPr>
          <p:cNvPr id="45078" name="TextBox 68"/>
          <p:cNvSpPr txBox="1">
            <a:spLocks noChangeArrowheads="1"/>
          </p:cNvSpPr>
          <p:nvPr/>
        </p:nvSpPr>
        <p:spPr bwMode="auto">
          <a:xfrm>
            <a:off x="8218994" y="2525714"/>
            <a:ext cx="684803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PIO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MTU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en-US" sz="1800" smtClean="0">
              <a:solidFill>
                <a:srgbClr val="000000"/>
              </a:solidFill>
            </a:endParaRPr>
          </a:p>
        </p:txBody>
      </p:sp>
      <p:cxnSp>
        <p:nvCxnSpPr>
          <p:cNvPr id="52" name="Straight Arrow Connector 51"/>
          <p:cNvCxnSpPr/>
          <p:nvPr/>
        </p:nvCxnSpPr>
        <p:spPr>
          <a:xfrm flipH="1">
            <a:off x="8081448" y="2436813"/>
            <a:ext cx="2786923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080" name="TextBox 84"/>
          <p:cNvSpPr txBox="1">
            <a:spLocks noChangeArrowheads="1"/>
          </p:cNvSpPr>
          <p:nvPr/>
        </p:nvSpPr>
        <p:spPr bwMode="auto">
          <a:xfrm>
            <a:off x="8206296" y="2057400"/>
            <a:ext cx="2448346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RA (u|mcast)</a:t>
            </a:r>
          </a:p>
        </p:txBody>
      </p:sp>
      <p:grpSp>
        <p:nvGrpSpPr>
          <p:cNvPr id="45081" name="Group 40"/>
          <p:cNvGrpSpPr>
            <a:grpSpLocks/>
          </p:cNvGrpSpPr>
          <p:nvPr/>
        </p:nvGrpSpPr>
        <p:grpSpPr bwMode="auto">
          <a:xfrm>
            <a:off x="1055942" y="3495675"/>
            <a:ext cx="2207108" cy="369888"/>
            <a:chOff x="1007604" y="1480287"/>
            <a:chExt cx="1656184" cy="369332"/>
          </a:xfrm>
        </p:grpSpPr>
        <p:cxnSp>
          <p:nvCxnSpPr>
            <p:cNvPr id="55" name="Straight Arrow Connector 54"/>
            <p:cNvCxnSpPr/>
            <p:nvPr/>
          </p:nvCxnSpPr>
          <p:spPr>
            <a:xfrm>
              <a:off x="1007604" y="1844863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089" name="TextBox 42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RS (mcast)</a:t>
              </a:r>
            </a:p>
          </p:txBody>
        </p:sp>
      </p:grpSp>
      <p:grpSp>
        <p:nvGrpSpPr>
          <p:cNvPr id="45084" name="Group 29"/>
          <p:cNvGrpSpPr>
            <a:grpSpLocks/>
          </p:cNvGrpSpPr>
          <p:nvPr/>
        </p:nvGrpSpPr>
        <p:grpSpPr bwMode="auto">
          <a:xfrm>
            <a:off x="5855294" y="2557466"/>
            <a:ext cx="2213457" cy="376237"/>
            <a:chOff x="4391980" y="3131676"/>
            <a:chExt cx="1661674" cy="375067"/>
          </a:xfrm>
        </p:grpSpPr>
        <p:cxnSp>
          <p:nvCxnSpPr>
            <p:cNvPr id="61" name="Straight Arrow Connector 60"/>
            <p:cNvCxnSpPr/>
            <p:nvPr/>
          </p:nvCxnSpPr>
          <p:spPr>
            <a:xfrm flipH="1">
              <a:off x="4391980" y="3506743"/>
              <a:ext cx="166167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087" name="TextBox 45"/>
            <p:cNvSpPr txBox="1">
              <a:spLocks noChangeArrowheads="1"/>
            </p:cNvSpPr>
            <p:nvPr/>
          </p:nvSpPr>
          <p:spPr bwMode="auto">
            <a:xfrm>
              <a:off x="4515891" y="3131676"/>
              <a:ext cx="1537762" cy="3681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RA (u|mcast)</a:t>
              </a:r>
            </a:p>
          </p:txBody>
        </p:sp>
      </p:grpSp>
      <p:sp>
        <p:nvSpPr>
          <p:cNvPr id="45085" name="TextBox 78"/>
          <p:cNvSpPr txBox="1">
            <a:spLocks noChangeArrowheads="1"/>
          </p:cNvSpPr>
          <p:nvPr/>
        </p:nvSpPr>
        <p:spPr bwMode="auto">
          <a:xfrm>
            <a:off x="7319826" y="3143252"/>
            <a:ext cx="748923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PIO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MTU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SLLA</a:t>
            </a:r>
          </a:p>
        </p:txBody>
      </p:sp>
      <p:sp>
        <p:nvSpPr>
          <p:cNvPr id="58" name="TextBox 57"/>
          <p:cNvSpPr txBox="1"/>
          <p:nvPr/>
        </p:nvSpPr>
        <p:spPr>
          <a:xfrm>
            <a:off x="8301521" y="1700822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Classical ND</a:t>
            </a:r>
          </a:p>
        </p:txBody>
      </p:sp>
      <p:sp>
        <p:nvSpPr>
          <p:cNvPr id="62" name="TextBox 61"/>
          <p:cNvSpPr txBox="1"/>
          <p:nvPr/>
        </p:nvSpPr>
        <p:spPr>
          <a:xfrm>
            <a:off x="3523474" y="2008703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1137075" y="2160031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5890224" y="1823759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0805670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6082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83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9" name="Rectangle 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0" name="Straight Connector 9"/>
            <p:cNvCxnSpPr>
              <a:stCxn id="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84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12" name="Rectangle 1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13" name="Straight Connector 12"/>
            <p:cNvCxnSpPr>
              <a:stCxn id="1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85" name="Group 13"/>
          <p:cNvGrpSpPr>
            <a:grpSpLocks/>
          </p:cNvGrpSpPr>
          <p:nvPr/>
        </p:nvGrpSpPr>
        <p:grpSpPr bwMode="auto">
          <a:xfrm>
            <a:off x="9933046" y="549275"/>
            <a:ext cx="1441075" cy="5759450"/>
            <a:chOff x="467544" y="548680"/>
            <a:chExt cx="1080120" cy="5760640"/>
          </a:xfrm>
        </p:grpSpPr>
        <p:sp>
          <p:nvSpPr>
            <p:cNvPr id="15" name="Rectangle 1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16" name="Straight Connector 15"/>
            <p:cNvCxnSpPr>
              <a:stCxn id="1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86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Cloud 19"/>
          <p:cNvSpPr/>
          <p:nvPr/>
        </p:nvSpPr>
        <p:spPr>
          <a:xfrm>
            <a:off x="3667230" y="120491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Radio Mesh</a:t>
            </a:r>
          </a:p>
        </p:txBody>
      </p:sp>
      <p:grpSp>
        <p:nvGrpSpPr>
          <p:cNvPr id="46088" name="Group 72"/>
          <p:cNvGrpSpPr>
            <a:grpSpLocks/>
          </p:cNvGrpSpPr>
          <p:nvPr/>
        </p:nvGrpSpPr>
        <p:grpSpPr bwMode="auto">
          <a:xfrm>
            <a:off x="8206298" y="1052513"/>
            <a:ext cx="1919317" cy="1016000"/>
            <a:chOff x="6156176" y="1093388"/>
            <a:chExt cx="1440160" cy="1016496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7235899" y="1541282"/>
              <a:ext cx="360437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6859584" y="1973292"/>
              <a:ext cx="358849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V="1">
              <a:off x="7218433" y="1093388"/>
              <a:ext cx="0" cy="1016496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6850057" y="1280804"/>
              <a:ext cx="360436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6156176" y="1371336"/>
              <a:ext cx="1097189" cy="37006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ea typeface="ＭＳ Ｐゴシック" pitchFamily="34" charset="-128"/>
                </a:rPr>
                <a:t>Ethernet</a:t>
              </a:r>
              <a:endParaRPr lang="en-US" dirty="0">
                <a:solidFill>
                  <a:srgbClr val="000000"/>
                </a:solidFill>
                <a:ea typeface="ＭＳ Ｐゴシック" pitchFamily="34" charset="-128"/>
              </a:endParaRPr>
            </a:p>
          </p:txBody>
        </p:sp>
      </p:grpSp>
      <p:cxnSp>
        <p:nvCxnSpPr>
          <p:cNvPr id="37" name="Straight Arrow Connector 36"/>
          <p:cNvCxnSpPr/>
          <p:nvPr/>
        </p:nvCxnSpPr>
        <p:spPr>
          <a:xfrm>
            <a:off x="8062400" y="4135438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090" name="TextBox 37"/>
          <p:cNvSpPr txBox="1">
            <a:spLocks noChangeArrowheads="1"/>
          </p:cNvSpPr>
          <p:nvPr/>
        </p:nvSpPr>
        <p:spPr bwMode="auto">
          <a:xfrm>
            <a:off x="8206296" y="3770316"/>
            <a:ext cx="2448346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NS DAD (ARO)</a:t>
            </a:r>
          </a:p>
        </p:txBody>
      </p:sp>
      <p:grpSp>
        <p:nvGrpSpPr>
          <p:cNvPr id="46091" name="Group 40"/>
          <p:cNvGrpSpPr>
            <a:grpSpLocks/>
          </p:cNvGrpSpPr>
          <p:nvPr/>
        </p:nvGrpSpPr>
        <p:grpSpPr bwMode="auto">
          <a:xfrm>
            <a:off x="1055942" y="2218052"/>
            <a:ext cx="2207108" cy="369888"/>
            <a:chOff x="1007604" y="1480287"/>
            <a:chExt cx="1656184" cy="369332"/>
          </a:xfrm>
        </p:grpSpPr>
        <p:cxnSp>
          <p:nvCxnSpPr>
            <p:cNvPr id="42" name="Straight Arrow Connector 41"/>
            <p:cNvCxnSpPr/>
            <p:nvPr/>
          </p:nvCxnSpPr>
          <p:spPr>
            <a:xfrm>
              <a:off x="1007604" y="1844863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121" name="TextBox 42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NS (EARO)</a:t>
              </a:r>
            </a:p>
          </p:txBody>
        </p:sp>
      </p:grpSp>
      <p:grpSp>
        <p:nvGrpSpPr>
          <p:cNvPr id="46092" name="Group 43"/>
          <p:cNvGrpSpPr>
            <a:grpSpLocks/>
          </p:cNvGrpSpPr>
          <p:nvPr/>
        </p:nvGrpSpPr>
        <p:grpSpPr bwMode="auto">
          <a:xfrm>
            <a:off x="5855292" y="3141666"/>
            <a:ext cx="2207108" cy="369887"/>
            <a:chOff x="1007604" y="1480287"/>
            <a:chExt cx="1656184" cy="369332"/>
          </a:xfrm>
        </p:grpSpPr>
        <p:cxnSp>
          <p:nvCxnSpPr>
            <p:cNvPr id="45" name="Straight Arrow Connector 44"/>
            <p:cNvCxnSpPr/>
            <p:nvPr/>
          </p:nvCxnSpPr>
          <p:spPr>
            <a:xfrm>
              <a:off x="1007604" y="1844864"/>
              <a:ext cx="165618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119" name="TextBox 45"/>
            <p:cNvSpPr txBox="1">
              <a:spLocks noChangeArrowheads="1"/>
            </p:cNvSpPr>
            <p:nvPr/>
          </p:nvSpPr>
          <p:spPr bwMode="auto">
            <a:xfrm>
              <a:off x="1115616" y="148028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NS (ARO)</a:t>
              </a:r>
            </a:p>
          </p:txBody>
        </p:sp>
      </p:grpSp>
      <p:grpSp>
        <p:nvGrpSpPr>
          <p:cNvPr id="46093" name="Group 48"/>
          <p:cNvGrpSpPr>
            <a:grpSpLocks/>
          </p:cNvGrpSpPr>
          <p:nvPr/>
        </p:nvGrpSpPr>
        <p:grpSpPr bwMode="auto">
          <a:xfrm>
            <a:off x="3263050" y="2748744"/>
            <a:ext cx="2592242" cy="368300"/>
            <a:chOff x="2663788" y="1978837"/>
            <a:chExt cx="1944216" cy="369332"/>
          </a:xfrm>
        </p:grpSpPr>
        <p:cxnSp>
          <p:nvCxnSpPr>
            <p:cNvPr id="50" name="Straight Arrow Connector 49"/>
            <p:cNvCxnSpPr/>
            <p:nvPr/>
          </p:nvCxnSpPr>
          <p:spPr>
            <a:xfrm>
              <a:off x="2663788" y="2343393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117" name="TextBox 50"/>
            <p:cNvSpPr txBox="1">
              <a:spLocks noChangeArrowheads="1"/>
            </p:cNvSpPr>
            <p:nvPr/>
          </p:nvSpPr>
          <p:spPr bwMode="auto">
            <a:xfrm>
              <a:off x="2771800" y="1978837"/>
              <a:ext cx="144016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EDAR</a:t>
              </a:r>
            </a:p>
          </p:txBody>
        </p:sp>
      </p:grpSp>
      <p:grpSp>
        <p:nvGrpSpPr>
          <p:cNvPr id="46094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56" name="Rectangle 5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57" name="Straight Connector 56"/>
            <p:cNvCxnSpPr>
              <a:stCxn id="56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6095" name="Group 57"/>
          <p:cNvGrpSpPr>
            <a:grpSpLocks/>
          </p:cNvGrpSpPr>
          <p:nvPr/>
        </p:nvGrpSpPr>
        <p:grpSpPr bwMode="auto">
          <a:xfrm>
            <a:off x="10339340" y="854075"/>
            <a:ext cx="1441075" cy="5759450"/>
            <a:chOff x="467544" y="548680"/>
            <a:chExt cx="1080120" cy="5760640"/>
          </a:xfrm>
        </p:grpSpPr>
        <p:sp>
          <p:nvSpPr>
            <p:cNvPr id="59" name="Rectangle 5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60" name="Straight Connector 59"/>
            <p:cNvCxnSpPr>
              <a:stCxn id="5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61" name="Straight Arrow Connector 60"/>
          <p:cNvCxnSpPr/>
          <p:nvPr/>
        </p:nvCxnSpPr>
        <p:spPr>
          <a:xfrm>
            <a:off x="8265547" y="4287838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/>
          <p:nvPr/>
        </p:nvCxnSpPr>
        <p:spPr>
          <a:xfrm>
            <a:off x="8468694" y="4440238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flipV="1">
            <a:off x="7550300" y="1341438"/>
            <a:ext cx="0" cy="400050"/>
          </a:xfrm>
          <a:prstGeom prst="line">
            <a:avLst/>
          </a:prstGeom>
          <a:ln w="1905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6189640" y="1331913"/>
            <a:ext cx="1056700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Ethernet</a:t>
            </a:r>
            <a:endParaRPr lang="en-US" dirty="0">
              <a:solidFill>
                <a:srgbClr val="000000"/>
              </a:solidFill>
              <a:ea typeface="ＭＳ Ｐゴシック" pitchFamily="34" charset="-128"/>
            </a:endParaRPr>
          </a:p>
        </p:txBody>
      </p:sp>
      <p:sp>
        <p:nvSpPr>
          <p:cNvPr id="72" name="Lightning Bolt 71"/>
          <p:cNvSpPr/>
          <p:nvPr/>
        </p:nvSpPr>
        <p:spPr>
          <a:xfrm>
            <a:off x="1242161" y="1749425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208301" y="1331913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sp>
        <p:nvSpPr>
          <p:cNvPr id="46102" name="TextBox 75"/>
          <p:cNvSpPr txBox="1">
            <a:spLocks noChangeArrowheads="1"/>
          </p:cNvSpPr>
          <p:nvPr/>
        </p:nvSpPr>
        <p:spPr bwMode="auto">
          <a:xfrm>
            <a:off x="8081447" y="4627563"/>
            <a:ext cx="1896673" cy="14773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SRC = UNSPEC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DST = SNMA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UID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TID included</a:t>
            </a:r>
          </a:p>
        </p:txBody>
      </p:sp>
      <p:sp>
        <p:nvSpPr>
          <p:cNvPr id="46103" name="TextBox 76"/>
          <p:cNvSpPr txBox="1">
            <a:spLocks noChangeArrowheads="1"/>
          </p:cNvSpPr>
          <p:nvPr/>
        </p:nvSpPr>
        <p:spPr bwMode="auto">
          <a:xfrm>
            <a:off x="3263050" y="3155951"/>
            <a:ext cx="1511952" cy="14773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SRC = 6LR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DST = 6LBR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REG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UID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6104" name="TextBox 77"/>
          <p:cNvSpPr txBox="1">
            <a:spLocks noChangeArrowheads="1"/>
          </p:cNvSpPr>
          <p:nvPr/>
        </p:nvSpPr>
        <p:spPr bwMode="auto">
          <a:xfrm>
            <a:off x="1055944" y="2582864"/>
            <a:ext cx="1913729" cy="230832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LPN_LL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6LR_LL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TGT = LPN **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S</a:t>
            </a:r>
            <a:r>
              <a:rPr lang="en-US" altLang="en-US" sz="1800" dirty="0" smtClean="0">
                <a:solidFill>
                  <a:srgbClr val="C00000"/>
                </a:solidFill>
              </a:rPr>
              <a:t>LLA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TID included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en-US" sz="1800" dirty="0" smtClean="0">
              <a:solidFill>
                <a:srgbClr val="000000"/>
              </a:solidFill>
            </a:endParaRP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   opt: AP-ND</a:t>
            </a:r>
          </a:p>
        </p:txBody>
      </p:sp>
      <p:sp>
        <p:nvSpPr>
          <p:cNvPr id="46105" name="TextBox 78"/>
          <p:cNvSpPr txBox="1">
            <a:spLocks noChangeArrowheads="1"/>
          </p:cNvSpPr>
          <p:nvPr/>
        </p:nvSpPr>
        <p:spPr bwMode="auto">
          <a:xfrm>
            <a:off x="5855293" y="3716339"/>
            <a:ext cx="1661673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6LBR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6BBR 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>
                <a:solidFill>
                  <a:srgbClr val="C00000"/>
                </a:solidFill>
              </a:rPr>
              <a:t>S</a:t>
            </a:r>
            <a:r>
              <a:rPr lang="en-US" altLang="en-US" sz="1800" dirty="0" smtClean="0">
                <a:solidFill>
                  <a:srgbClr val="C00000"/>
                </a:solidFill>
              </a:rPr>
              <a:t>LLA = 6LBR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6106" name="TextBox 79"/>
          <p:cNvSpPr txBox="1">
            <a:spLocks noChangeArrowheads="1"/>
          </p:cNvSpPr>
          <p:nvPr/>
        </p:nvSpPr>
        <p:spPr bwMode="auto">
          <a:xfrm>
            <a:off x="3406948" y="5778500"/>
            <a:ext cx="2207109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 Global / ULA</a:t>
            </a:r>
          </a:p>
        </p:txBody>
      </p:sp>
      <p:sp>
        <p:nvSpPr>
          <p:cNvPr id="46107" name="TextBox 80"/>
          <p:cNvSpPr txBox="1">
            <a:spLocks noChangeArrowheads="1"/>
          </p:cNvSpPr>
          <p:nvPr/>
        </p:nvSpPr>
        <p:spPr bwMode="auto">
          <a:xfrm>
            <a:off x="6056324" y="5661028"/>
            <a:ext cx="1675963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 Can be Anycast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5836248" y="2311403"/>
            <a:ext cx="2116115" cy="646113"/>
          </a:xfrm>
          <a:prstGeom prst="rect">
            <a:avLst/>
          </a:prstGeom>
          <a:solidFill>
            <a:schemeClr val="accent1">
              <a:lumMod val="50000"/>
              <a:alpha val="14000"/>
            </a:schemeClr>
          </a:solidFill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a typeface="ＭＳ Ｐゴシック" pitchFamily="34" charset="-128"/>
              </a:rPr>
              <a:t>Create binding state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8068751" y="2865439"/>
            <a:ext cx="2118231" cy="369332"/>
          </a:xfrm>
          <a:prstGeom prst="rect">
            <a:avLst/>
          </a:prstGeom>
          <a:solidFill>
            <a:schemeClr val="accent1">
              <a:lumMod val="50000"/>
              <a:alpha val="14000"/>
            </a:schemeClr>
          </a:solidFill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a typeface="ＭＳ Ｐゴシック" pitchFamily="34" charset="-128"/>
              </a:rPr>
              <a:t>Create proxy state</a:t>
            </a:r>
          </a:p>
        </p:txBody>
      </p:sp>
      <p:sp>
        <p:nvSpPr>
          <p:cNvPr id="46110" name="TextBox 64"/>
          <p:cNvSpPr txBox="1">
            <a:spLocks noChangeArrowheads="1"/>
          </p:cNvSpPr>
          <p:nvPr/>
        </p:nvSpPr>
        <p:spPr bwMode="auto">
          <a:xfrm>
            <a:off x="1015737" y="5445125"/>
            <a:ext cx="2207109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*  link local unique EUI-64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**  ULA or GUA</a:t>
            </a:r>
          </a:p>
        </p:txBody>
      </p:sp>
      <p:grpSp>
        <p:nvGrpSpPr>
          <p:cNvPr id="65" name="Group 6"/>
          <p:cNvGrpSpPr>
            <a:grpSpLocks/>
          </p:cNvGrpSpPr>
          <p:nvPr/>
        </p:nvGrpSpPr>
        <p:grpSpPr bwMode="auto">
          <a:xfrm>
            <a:off x="2543572" y="529074"/>
            <a:ext cx="1438959" cy="5759450"/>
            <a:chOff x="467544" y="548680"/>
            <a:chExt cx="1080120" cy="5760640"/>
          </a:xfrm>
        </p:grpSpPr>
        <p:sp>
          <p:nvSpPr>
            <p:cNvPr id="66" name="Rectangle 6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7" name="Straight Connector 66"/>
            <p:cNvCxnSpPr>
              <a:stCxn id="66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9" name="Group 7"/>
          <p:cNvGrpSpPr>
            <a:grpSpLocks/>
          </p:cNvGrpSpPr>
          <p:nvPr/>
        </p:nvGrpSpPr>
        <p:grpSpPr bwMode="auto">
          <a:xfrm>
            <a:off x="5133696" y="529074"/>
            <a:ext cx="1441075" cy="5759450"/>
            <a:chOff x="467544" y="548680"/>
            <a:chExt cx="1080120" cy="5760640"/>
          </a:xfrm>
        </p:grpSpPr>
        <p:sp>
          <p:nvSpPr>
            <p:cNvPr id="70" name="Rectangle 69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71" name="Straight Connector 70"/>
            <p:cNvCxnSpPr>
              <a:stCxn id="70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3" name="Group 10"/>
          <p:cNvGrpSpPr>
            <a:grpSpLocks/>
          </p:cNvGrpSpPr>
          <p:nvPr/>
        </p:nvGrpSpPr>
        <p:grpSpPr bwMode="auto">
          <a:xfrm>
            <a:off x="7342920" y="529074"/>
            <a:ext cx="1438959" cy="5759450"/>
            <a:chOff x="467544" y="548680"/>
            <a:chExt cx="1080120" cy="5760640"/>
          </a:xfrm>
        </p:grpSpPr>
        <p:sp>
          <p:nvSpPr>
            <p:cNvPr id="75" name="Rectangle 7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76" name="Straight Connector 75"/>
            <p:cNvCxnSpPr>
              <a:stCxn id="75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7" name="Group 13"/>
          <p:cNvGrpSpPr>
            <a:grpSpLocks/>
          </p:cNvGrpSpPr>
          <p:nvPr/>
        </p:nvGrpSpPr>
        <p:grpSpPr bwMode="auto">
          <a:xfrm>
            <a:off x="9933046" y="529074"/>
            <a:ext cx="1441075" cy="5759450"/>
            <a:chOff x="467544" y="548680"/>
            <a:chExt cx="1080120" cy="5760640"/>
          </a:xfrm>
        </p:grpSpPr>
        <p:sp>
          <p:nvSpPr>
            <p:cNvPr id="78" name="Rectangle 7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79" name="Straight Connector 78"/>
            <p:cNvCxnSpPr>
              <a:stCxn id="7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0" name="Group 16"/>
          <p:cNvGrpSpPr>
            <a:grpSpLocks/>
          </p:cNvGrpSpPr>
          <p:nvPr/>
        </p:nvGrpSpPr>
        <p:grpSpPr bwMode="auto">
          <a:xfrm>
            <a:off x="334346" y="529074"/>
            <a:ext cx="1441075" cy="5759450"/>
            <a:chOff x="467544" y="548680"/>
            <a:chExt cx="1080120" cy="5760640"/>
          </a:xfrm>
        </p:grpSpPr>
        <p:sp>
          <p:nvSpPr>
            <p:cNvPr id="81" name="Rectangle 80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82" name="Straight Connector 81"/>
            <p:cNvCxnSpPr>
              <a:stCxn id="81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3" name="Group 54"/>
          <p:cNvGrpSpPr>
            <a:grpSpLocks/>
          </p:cNvGrpSpPr>
          <p:nvPr/>
        </p:nvGrpSpPr>
        <p:grpSpPr bwMode="auto">
          <a:xfrm>
            <a:off x="10136193" y="681474"/>
            <a:ext cx="1441075" cy="5759450"/>
            <a:chOff x="467544" y="548680"/>
            <a:chExt cx="1080120" cy="5760640"/>
          </a:xfrm>
        </p:grpSpPr>
        <p:sp>
          <p:nvSpPr>
            <p:cNvPr id="84" name="Rectangle 8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5" name="Straight Connector 84"/>
            <p:cNvCxnSpPr>
              <a:stCxn id="84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6" name="Group 57"/>
          <p:cNvGrpSpPr>
            <a:grpSpLocks/>
          </p:cNvGrpSpPr>
          <p:nvPr/>
        </p:nvGrpSpPr>
        <p:grpSpPr bwMode="auto">
          <a:xfrm>
            <a:off x="10339340" y="833874"/>
            <a:ext cx="1441075" cy="5759450"/>
            <a:chOff x="467544" y="548680"/>
            <a:chExt cx="1080120" cy="5760640"/>
          </a:xfrm>
        </p:grpSpPr>
        <p:sp>
          <p:nvSpPr>
            <p:cNvPr id="87" name="Rectangle 86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8" name="Straight Connector 87"/>
            <p:cNvCxnSpPr>
              <a:stCxn id="87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9" name="TextBox 88"/>
          <p:cNvSpPr txBox="1"/>
          <p:nvPr/>
        </p:nvSpPr>
        <p:spPr>
          <a:xfrm>
            <a:off x="8301521" y="1700834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Classical ND</a:t>
            </a:r>
          </a:p>
        </p:txBody>
      </p:sp>
      <p:sp>
        <p:nvSpPr>
          <p:cNvPr id="90" name="TextBox 89"/>
          <p:cNvSpPr txBox="1"/>
          <p:nvPr/>
        </p:nvSpPr>
        <p:spPr>
          <a:xfrm>
            <a:off x="3527565" y="1977095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91" name="TextBox 90"/>
          <p:cNvSpPr txBox="1"/>
          <p:nvPr/>
        </p:nvSpPr>
        <p:spPr>
          <a:xfrm>
            <a:off x="1094881" y="1776860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92" name="TextBox 91"/>
          <p:cNvSpPr txBox="1"/>
          <p:nvPr/>
        </p:nvSpPr>
        <p:spPr>
          <a:xfrm>
            <a:off x="5855292" y="1700834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10731594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106" name="Group 6"/>
          <p:cNvGrpSpPr>
            <a:grpSpLocks/>
          </p:cNvGrpSpPr>
          <p:nvPr/>
        </p:nvGrpSpPr>
        <p:grpSpPr bwMode="auto">
          <a:xfrm>
            <a:off x="2543572" y="549275"/>
            <a:ext cx="1438959" cy="5759450"/>
            <a:chOff x="467544" y="548680"/>
            <a:chExt cx="1080120" cy="5760640"/>
          </a:xfrm>
        </p:grpSpPr>
        <p:sp>
          <p:nvSpPr>
            <p:cNvPr id="4" name="Rectangle 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6" name="Straight Connector 5"/>
            <p:cNvCxnSpPr>
              <a:stCxn id="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107" name="Group 7"/>
          <p:cNvGrpSpPr>
            <a:grpSpLocks/>
          </p:cNvGrpSpPr>
          <p:nvPr/>
        </p:nvGrpSpPr>
        <p:grpSpPr bwMode="auto">
          <a:xfrm>
            <a:off x="5133696" y="549275"/>
            <a:ext cx="1441075" cy="5759450"/>
            <a:chOff x="467544" y="548680"/>
            <a:chExt cx="1080120" cy="5760640"/>
          </a:xfrm>
        </p:grpSpPr>
        <p:sp>
          <p:nvSpPr>
            <p:cNvPr id="9" name="Rectangle 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10" name="Straight Connector 9"/>
            <p:cNvCxnSpPr>
              <a:stCxn id="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108" name="Group 10"/>
          <p:cNvGrpSpPr>
            <a:grpSpLocks/>
          </p:cNvGrpSpPr>
          <p:nvPr/>
        </p:nvGrpSpPr>
        <p:grpSpPr bwMode="auto">
          <a:xfrm>
            <a:off x="7342920" y="549275"/>
            <a:ext cx="1438959" cy="5759450"/>
            <a:chOff x="467544" y="548680"/>
            <a:chExt cx="1080120" cy="5760640"/>
          </a:xfrm>
        </p:grpSpPr>
        <p:sp>
          <p:nvSpPr>
            <p:cNvPr id="12" name="Rectangle 11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13" name="Straight Connector 12"/>
            <p:cNvCxnSpPr>
              <a:stCxn id="12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109" name="Group 13"/>
          <p:cNvGrpSpPr>
            <a:grpSpLocks/>
          </p:cNvGrpSpPr>
          <p:nvPr/>
        </p:nvGrpSpPr>
        <p:grpSpPr bwMode="auto">
          <a:xfrm>
            <a:off x="9933046" y="549275"/>
            <a:ext cx="1441075" cy="5759450"/>
            <a:chOff x="467544" y="548680"/>
            <a:chExt cx="1080120" cy="5760640"/>
          </a:xfrm>
        </p:grpSpPr>
        <p:sp>
          <p:nvSpPr>
            <p:cNvPr id="15" name="Rectangle 1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16" name="Straight Connector 15"/>
            <p:cNvCxnSpPr>
              <a:stCxn id="1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110" name="Group 16"/>
          <p:cNvGrpSpPr>
            <a:grpSpLocks/>
          </p:cNvGrpSpPr>
          <p:nvPr/>
        </p:nvGrpSpPr>
        <p:grpSpPr bwMode="auto">
          <a:xfrm>
            <a:off x="334346" y="549275"/>
            <a:ext cx="1441075" cy="5759450"/>
            <a:chOff x="467544" y="548680"/>
            <a:chExt cx="1080120" cy="5760640"/>
          </a:xfrm>
        </p:grpSpPr>
        <p:sp>
          <p:nvSpPr>
            <p:cNvPr id="18" name="Rectangle 17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19" name="Straight Connector 18"/>
            <p:cNvCxnSpPr>
              <a:stCxn id="18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0" name="Cloud 19"/>
          <p:cNvSpPr/>
          <p:nvPr/>
        </p:nvSpPr>
        <p:spPr>
          <a:xfrm>
            <a:off x="3667230" y="1204913"/>
            <a:ext cx="1659035" cy="703262"/>
          </a:xfrm>
          <a:prstGeom prst="cloud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sz="1600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Radio Mesh</a:t>
            </a:r>
          </a:p>
        </p:txBody>
      </p:sp>
      <p:grpSp>
        <p:nvGrpSpPr>
          <p:cNvPr id="47112" name="Group 72"/>
          <p:cNvGrpSpPr>
            <a:grpSpLocks/>
          </p:cNvGrpSpPr>
          <p:nvPr/>
        </p:nvGrpSpPr>
        <p:grpSpPr bwMode="auto">
          <a:xfrm>
            <a:off x="8206298" y="1052513"/>
            <a:ext cx="1919317" cy="1016000"/>
            <a:chOff x="6156176" y="1093388"/>
            <a:chExt cx="1440160" cy="1016496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7235899" y="1541282"/>
              <a:ext cx="360437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6859584" y="1973292"/>
              <a:ext cx="358849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flipV="1">
              <a:off x="7218433" y="1093388"/>
              <a:ext cx="0" cy="1016496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/>
            <p:nvPr/>
          </p:nvCxnSpPr>
          <p:spPr>
            <a:xfrm>
              <a:off x="6850057" y="1280804"/>
              <a:ext cx="360436" cy="0"/>
            </a:xfrm>
            <a:prstGeom prst="line">
              <a:avLst/>
            </a:prstGeom>
            <a:ln w="190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6156176" y="1371336"/>
              <a:ext cx="1097189" cy="370069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ea typeface="ＭＳ Ｐゴシック" pitchFamily="34" charset="-128"/>
                </a:rPr>
                <a:t>Ethernet</a:t>
              </a:r>
              <a:endParaRPr lang="en-US" dirty="0">
                <a:solidFill>
                  <a:srgbClr val="000000"/>
                </a:solidFill>
                <a:ea typeface="ＭＳ Ｐゴシック" pitchFamily="34" charset="-128"/>
              </a:endParaRPr>
            </a:p>
          </p:txBody>
        </p:sp>
      </p:grpSp>
      <p:cxnSp>
        <p:nvCxnSpPr>
          <p:cNvPr id="37" name="Straight Arrow Connector 36"/>
          <p:cNvCxnSpPr/>
          <p:nvPr/>
        </p:nvCxnSpPr>
        <p:spPr>
          <a:xfrm>
            <a:off x="8062400" y="3079750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14" name="TextBox 37"/>
          <p:cNvSpPr txBox="1">
            <a:spLocks noChangeArrowheads="1"/>
          </p:cNvSpPr>
          <p:nvPr/>
        </p:nvSpPr>
        <p:spPr bwMode="auto">
          <a:xfrm>
            <a:off x="8206296" y="2722566"/>
            <a:ext cx="2448346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NA (O)  *</a:t>
            </a:r>
          </a:p>
        </p:txBody>
      </p:sp>
      <p:cxnSp>
        <p:nvCxnSpPr>
          <p:cNvPr id="42" name="Straight Arrow Connector 41"/>
          <p:cNvCxnSpPr/>
          <p:nvPr/>
        </p:nvCxnSpPr>
        <p:spPr>
          <a:xfrm flipH="1">
            <a:off x="1055942" y="4821238"/>
            <a:ext cx="2207108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116" name="TextBox 42"/>
          <p:cNvSpPr txBox="1">
            <a:spLocks noChangeArrowheads="1"/>
          </p:cNvSpPr>
          <p:nvPr/>
        </p:nvSpPr>
        <p:spPr bwMode="auto">
          <a:xfrm>
            <a:off x="1580739" y="4438650"/>
            <a:ext cx="1648453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NA (EARO)</a:t>
            </a:r>
          </a:p>
        </p:txBody>
      </p:sp>
      <p:grpSp>
        <p:nvGrpSpPr>
          <p:cNvPr id="47117" name="Group 29"/>
          <p:cNvGrpSpPr>
            <a:grpSpLocks/>
          </p:cNvGrpSpPr>
          <p:nvPr/>
        </p:nvGrpSpPr>
        <p:grpSpPr bwMode="auto">
          <a:xfrm>
            <a:off x="5855294" y="3298825"/>
            <a:ext cx="2213457" cy="376238"/>
            <a:chOff x="4391980" y="3131676"/>
            <a:chExt cx="1661674" cy="375067"/>
          </a:xfrm>
        </p:grpSpPr>
        <p:cxnSp>
          <p:nvCxnSpPr>
            <p:cNvPr id="45" name="Straight Arrow Connector 44"/>
            <p:cNvCxnSpPr/>
            <p:nvPr/>
          </p:nvCxnSpPr>
          <p:spPr>
            <a:xfrm flipH="1">
              <a:off x="4391980" y="3506743"/>
              <a:ext cx="1661674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141" name="TextBox 45"/>
            <p:cNvSpPr txBox="1">
              <a:spLocks noChangeArrowheads="1"/>
            </p:cNvSpPr>
            <p:nvPr/>
          </p:nvSpPr>
          <p:spPr bwMode="auto">
            <a:xfrm>
              <a:off x="4788024" y="3131676"/>
              <a:ext cx="1265628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smtClean="0">
                  <a:solidFill>
                    <a:srgbClr val="000000"/>
                  </a:solidFill>
                </a:rPr>
                <a:t>NA (ARO)</a:t>
              </a:r>
            </a:p>
          </p:txBody>
        </p:sp>
      </p:grpSp>
      <p:grpSp>
        <p:nvGrpSpPr>
          <p:cNvPr id="47118" name="Group 30"/>
          <p:cNvGrpSpPr>
            <a:grpSpLocks/>
          </p:cNvGrpSpPr>
          <p:nvPr/>
        </p:nvGrpSpPr>
        <p:grpSpPr bwMode="auto">
          <a:xfrm>
            <a:off x="3263050" y="3875091"/>
            <a:ext cx="2592242" cy="369887"/>
            <a:chOff x="2447764" y="3707740"/>
            <a:chExt cx="1944216" cy="369332"/>
          </a:xfrm>
        </p:grpSpPr>
        <p:cxnSp>
          <p:nvCxnSpPr>
            <p:cNvPr id="50" name="Straight Arrow Connector 49"/>
            <p:cNvCxnSpPr/>
            <p:nvPr/>
          </p:nvCxnSpPr>
          <p:spPr>
            <a:xfrm flipH="1">
              <a:off x="2447764" y="4077072"/>
              <a:ext cx="1944216" cy="0"/>
            </a:xfrm>
            <a:prstGeom prst="straightConnector1">
              <a:avLst/>
            </a:prstGeom>
            <a:ln w="25400">
              <a:solidFill>
                <a:schemeClr val="accent1">
                  <a:lumMod val="25000"/>
                </a:schemeClr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139" name="TextBox 50"/>
            <p:cNvSpPr txBox="1">
              <a:spLocks noChangeArrowheads="1"/>
            </p:cNvSpPr>
            <p:nvPr/>
          </p:nvSpPr>
          <p:spPr bwMode="auto">
            <a:xfrm>
              <a:off x="2880028" y="3707740"/>
              <a:ext cx="1476056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Char char="•"/>
                <a:defRPr sz="32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1pPr>
              <a:lvl2pPr marL="742950" indent="-285750" eaLnBrk="0" hangingPunct="0">
                <a:spcBef>
                  <a:spcPct val="20000"/>
                </a:spcBef>
                <a:buChar char="–"/>
                <a:defRPr sz="28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2pPr>
              <a:lvl3pPr marL="1143000" indent="-228600" eaLnBrk="0" hangingPunct="0">
                <a:spcBef>
                  <a:spcPct val="20000"/>
                </a:spcBef>
                <a:buChar char="•"/>
                <a:defRPr sz="24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3pPr>
              <a:lvl4pPr marL="1600200" indent="-228600" eaLnBrk="0" hangingPunct="0">
                <a:spcBef>
                  <a:spcPct val="20000"/>
                </a:spcBef>
                <a:buChar char="–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4pPr>
              <a:lvl5pPr marL="2057400" indent="-228600" eaLnBrk="0" hangingPunct="0">
                <a:spcBef>
                  <a:spcPct val="20000"/>
                </a:spcBef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sz="2000">
                  <a:solidFill>
                    <a:schemeClr val="tx1"/>
                  </a:solidFill>
                  <a:latin typeface="Arial" pitchFamily="34" charset="0"/>
                  <a:ea typeface="ＭＳ Ｐゴシック" pitchFamily="34" charset="-128"/>
                  <a:cs typeface="Arial" pitchFamily="34" charset="0"/>
                </a:defRPr>
              </a:lvl9pPr>
            </a:lstStyle>
            <a:p>
              <a:pPr eaLnBrk="1" fontAlgn="base" hangingPunct="1">
                <a:spcBef>
                  <a:spcPct val="0"/>
                </a:spcBef>
                <a:spcAft>
                  <a:spcPct val="0"/>
                </a:spcAft>
                <a:buFontTx/>
                <a:buNone/>
              </a:pPr>
              <a:r>
                <a:rPr lang="en-US" altLang="en-US" sz="1800" dirty="0" smtClean="0">
                  <a:solidFill>
                    <a:srgbClr val="000000"/>
                  </a:solidFill>
                </a:rPr>
                <a:t>EDAC </a:t>
              </a:r>
            </a:p>
          </p:txBody>
        </p:sp>
      </p:grpSp>
      <p:grpSp>
        <p:nvGrpSpPr>
          <p:cNvPr id="47119" name="Group 54"/>
          <p:cNvGrpSpPr>
            <a:grpSpLocks/>
          </p:cNvGrpSpPr>
          <p:nvPr/>
        </p:nvGrpSpPr>
        <p:grpSpPr bwMode="auto">
          <a:xfrm>
            <a:off x="10136193" y="701675"/>
            <a:ext cx="1441075" cy="5759450"/>
            <a:chOff x="467544" y="548680"/>
            <a:chExt cx="1080120" cy="5760640"/>
          </a:xfrm>
        </p:grpSpPr>
        <p:sp>
          <p:nvSpPr>
            <p:cNvPr id="56" name="Rectangle 55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57" name="Straight Connector 56"/>
            <p:cNvCxnSpPr>
              <a:stCxn id="56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47120" name="Group 57"/>
          <p:cNvGrpSpPr>
            <a:grpSpLocks/>
          </p:cNvGrpSpPr>
          <p:nvPr/>
        </p:nvGrpSpPr>
        <p:grpSpPr bwMode="auto">
          <a:xfrm>
            <a:off x="10339340" y="854075"/>
            <a:ext cx="1441075" cy="5759450"/>
            <a:chOff x="467544" y="548680"/>
            <a:chExt cx="1080120" cy="5760640"/>
          </a:xfrm>
        </p:grpSpPr>
        <p:sp>
          <p:nvSpPr>
            <p:cNvPr id="59" name="Rectangle 5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60" name="Straight Connector 59"/>
            <p:cNvCxnSpPr>
              <a:stCxn id="59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chemeClr val="bg2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61" name="Straight Arrow Connector 60"/>
          <p:cNvCxnSpPr/>
          <p:nvPr/>
        </p:nvCxnSpPr>
        <p:spPr>
          <a:xfrm>
            <a:off x="8265547" y="3232150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/>
          <p:nvPr/>
        </p:nvCxnSpPr>
        <p:spPr>
          <a:xfrm>
            <a:off x="8468694" y="3384550"/>
            <a:ext cx="2592242" cy="0"/>
          </a:xfrm>
          <a:prstGeom prst="straightConnector1">
            <a:avLst/>
          </a:prstGeom>
          <a:ln w="25400">
            <a:solidFill>
              <a:schemeClr val="accent1">
                <a:lumMod val="2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flipV="1">
            <a:off x="7550300" y="1341438"/>
            <a:ext cx="0" cy="400050"/>
          </a:xfrm>
          <a:prstGeom prst="line">
            <a:avLst/>
          </a:prstGeom>
          <a:ln w="1905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TextBox 67"/>
          <p:cNvSpPr txBox="1"/>
          <p:nvPr/>
        </p:nvSpPr>
        <p:spPr>
          <a:xfrm>
            <a:off x="6189640" y="1331913"/>
            <a:ext cx="1056700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Ethernet</a:t>
            </a:r>
            <a:endParaRPr lang="en-US" dirty="0">
              <a:solidFill>
                <a:srgbClr val="000000"/>
              </a:solidFill>
              <a:ea typeface="ＭＳ Ｐゴシック" pitchFamily="34" charset="-128"/>
            </a:endParaRPr>
          </a:p>
        </p:txBody>
      </p:sp>
      <p:sp>
        <p:nvSpPr>
          <p:cNvPr id="72" name="Lightning Bolt 71"/>
          <p:cNvSpPr/>
          <p:nvPr/>
        </p:nvSpPr>
        <p:spPr>
          <a:xfrm>
            <a:off x="1242161" y="1749425"/>
            <a:ext cx="1631524" cy="166688"/>
          </a:xfrm>
          <a:prstGeom prst="lightningBol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FFFFFF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208301" y="1331913"/>
            <a:ext cx="1467068" cy="369332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Radio 1 Hop</a:t>
            </a:r>
          </a:p>
        </p:txBody>
      </p:sp>
      <p:sp>
        <p:nvSpPr>
          <p:cNvPr id="47127" name="TextBox 76"/>
          <p:cNvSpPr txBox="1">
            <a:spLocks noChangeArrowheads="1"/>
          </p:cNvSpPr>
          <p:nvPr/>
        </p:nvSpPr>
        <p:spPr bwMode="auto">
          <a:xfrm>
            <a:off x="4373157" y="4351338"/>
            <a:ext cx="1482136" cy="14773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SRC = 6LR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DST = 6LBR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REG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UID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7128" name="TextBox 77"/>
          <p:cNvSpPr txBox="1">
            <a:spLocks noChangeArrowheads="1"/>
          </p:cNvSpPr>
          <p:nvPr/>
        </p:nvSpPr>
        <p:spPr bwMode="auto">
          <a:xfrm>
            <a:off x="1674155" y="4929189"/>
            <a:ext cx="1588897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6LR_ll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</a:t>
            </a:r>
            <a:r>
              <a:rPr lang="en-US" altLang="en-US" sz="1800" dirty="0" err="1" smtClean="0">
                <a:solidFill>
                  <a:srgbClr val="000000"/>
                </a:solidFill>
              </a:rPr>
              <a:t>LPN_ll</a:t>
            </a:r>
            <a:endParaRPr lang="en-US" altLang="en-US" sz="1800" dirty="0" smtClean="0">
              <a:solidFill>
                <a:srgbClr val="000000"/>
              </a:solidFill>
            </a:endParaRP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TGT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TLLA = LPN</a:t>
            </a:r>
            <a:endParaRPr lang="en-US" altLang="en-US" sz="1800" dirty="0" smtClean="0">
              <a:solidFill>
                <a:srgbClr val="000000"/>
              </a:solidFill>
            </a:endParaRP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7129" name="TextBox 78"/>
          <p:cNvSpPr txBox="1">
            <a:spLocks noChangeArrowheads="1"/>
          </p:cNvSpPr>
          <p:nvPr/>
        </p:nvSpPr>
        <p:spPr bwMode="auto">
          <a:xfrm>
            <a:off x="6505438" y="3884614"/>
            <a:ext cx="1563312" cy="175432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SRC = 6BBR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DST = 6LBR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TGT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TLLA = L6BR</a:t>
            </a:r>
            <a:endParaRPr lang="en-US" altLang="en-US" sz="1800" dirty="0" smtClean="0">
              <a:solidFill>
                <a:srgbClr val="000000"/>
              </a:solidFill>
            </a:endParaRP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000000"/>
                </a:solidFill>
              </a:rPr>
              <a:t>UID = LPN</a:t>
            </a:r>
          </a:p>
          <a:p>
            <a:pPr algn="r"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dirty="0" smtClean="0">
                <a:solidFill>
                  <a:srgbClr val="C00000"/>
                </a:solidFill>
              </a:rPr>
              <a:t>TID included</a:t>
            </a:r>
          </a:p>
        </p:txBody>
      </p:sp>
      <p:sp>
        <p:nvSpPr>
          <p:cNvPr id="47130" name="TextBox 80"/>
          <p:cNvSpPr txBox="1">
            <a:spLocks noChangeArrowheads="1"/>
          </p:cNvSpPr>
          <p:nvPr/>
        </p:nvSpPr>
        <p:spPr bwMode="auto">
          <a:xfrm>
            <a:off x="8218994" y="5362577"/>
            <a:ext cx="2435650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 Omitted in general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** link local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8104722" y="2266950"/>
            <a:ext cx="2116115" cy="369888"/>
          </a:xfrm>
          <a:prstGeom prst="rect">
            <a:avLst/>
          </a:prstGeom>
          <a:solidFill>
            <a:schemeClr val="accent1">
              <a:lumMod val="50000"/>
              <a:alpha val="14000"/>
            </a:schemeClr>
          </a:solidFill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000000"/>
                </a:solidFill>
                <a:ea typeface="ＭＳ Ｐゴシック" pitchFamily="34" charset="-128"/>
              </a:rPr>
              <a:t>DAD time out</a:t>
            </a:r>
          </a:p>
        </p:txBody>
      </p:sp>
      <p:sp>
        <p:nvSpPr>
          <p:cNvPr id="47132" name="TextBox 68"/>
          <p:cNvSpPr txBox="1">
            <a:spLocks noChangeArrowheads="1"/>
          </p:cNvSpPr>
          <p:nvPr/>
        </p:nvSpPr>
        <p:spPr bwMode="auto">
          <a:xfrm>
            <a:off x="8104724" y="3524251"/>
            <a:ext cx="2012089" cy="14773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itchFamily="34" charset="0"/>
                <a:ea typeface="ＭＳ Ｐゴシック" pitchFamily="34" charset="-128"/>
                <a:cs typeface="Arial" pitchFamily="34" charset="0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SRC = 6BBR_ll **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DST = NS SRC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TLLA = L6BR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r>
              <a:rPr lang="en-US" altLang="en-US" sz="1800" smtClean="0">
                <a:solidFill>
                  <a:srgbClr val="000000"/>
                </a:solidFill>
              </a:rPr>
              <a:t>TGT = LPN</a:t>
            </a:r>
          </a:p>
          <a:p>
            <a:pPr eaLnBrk="1" fontAlgn="base" hangingPunct="1">
              <a:spcBef>
                <a:spcPct val="0"/>
              </a:spcBef>
              <a:spcAft>
                <a:spcPct val="0"/>
              </a:spcAft>
              <a:buFontTx/>
              <a:buNone/>
            </a:pPr>
            <a:endParaRPr lang="en-US" altLang="en-US" sz="1800" smtClean="0">
              <a:solidFill>
                <a:srgbClr val="000000"/>
              </a:solidFill>
            </a:endParaRPr>
          </a:p>
        </p:txBody>
      </p:sp>
      <p:grpSp>
        <p:nvGrpSpPr>
          <p:cNvPr id="53" name="Group 6"/>
          <p:cNvGrpSpPr>
            <a:grpSpLocks/>
          </p:cNvGrpSpPr>
          <p:nvPr/>
        </p:nvGrpSpPr>
        <p:grpSpPr bwMode="auto">
          <a:xfrm>
            <a:off x="2543570" y="558434"/>
            <a:ext cx="1438959" cy="5759450"/>
            <a:chOff x="467544" y="548680"/>
            <a:chExt cx="1080120" cy="5760640"/>
          </a:xfrm>
        </p:grpSpPr>
        <p:sp>
          <p:nvSpPr>
            <p:cNvPr id="54" name="Rectangle 53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6LR</a:t>
              </a:r>
            </a:p>
          </p:txBody>
        </p:sp>
        <p:cxnSp>
          <p:nvCxnSpPr>
            <p:cNvPr id="55" name="Straight Connector 54"/>
            <p:cNvCxnSpPr>
              <a:stCxn id="54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8" name="Group 7"/>
          <p:cNvGrpSpPr>
            <a:grpSpLocks/>
          </p:cNvGrpSpPr>
          <p:nvPr/>
        </p:nvGrpSpPr>
        <p:grpSpPr bwMode="auto">
          <a:xfrm>
            <a:off x="5133694" y="558434"/>
            <a:ext cx="1441075" cy="5759450"/>
            <a:chOff x="467544" y="548680"/>
            <a:chExt cx="1080120" cy="5760640"/>
          </a:xfrm>
        </p:grpSpPr>
        <p:sp>
          <p:nvSpPr>
            <p:cNvPr id="65" name="Rectangle 64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6LBR</a:t>
              </a:r>
            </a:p>
          </p:txBody>
        </p:sp>
        <p:cxnSp>
          <p:nvCxnSpPr>
            <p:cNvPr id="66" name="Straight Connector 65"/>
            <p:cNvCxnSpPr>
              <a:stCxn id="65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7" name="Group 10"/>
          <p:cNvGrpSpPr>
            <a:grpSpLocks/>
          </p:cNvGrpSpPr>
          <p:nvPr/>
        </p:nvGrpSpPr>
        <p:grpSpPr bwMode="auto">
          <a:xfrm>
            <a:off x="7342918" y="558434"/>
            <a:ext cx="1438959" cy="5759450"/>
            <a:chOff x="467544" y="548680"/>
            <a:chExt cx="1080120" cy="5760640"/>
          </a:xfrm>
        </p:grpSpPr>
        <p:sp>
          <p:nvSpPr>
            <p:cNvPr id="69" name="Rectangle 68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6BBR</a:t>
              </a:r>
            </a:p>
          </p:txBody>
        </p:sp>
        <p:cxnSp>
          <p:nvCxnSpPr>
            <p:cNvPr id="70" name="Straight Connector 69"/>
            <p:cNvCxnSpPr>
              <a:stCxn id="69" idx="2"/>
            </p:cNvCxnSpPr>
            <p:nvPr/>
          </p:nvCxnSpPr>
          <p:spPr>
            <a:xfrm>
              <a:off x="1007604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1" name="Group 13"/>
          <p:cNvGrpSpPr>
            <a:grpSpLocks/>
          </p:cNvGrpSpPr>
          <p:nvPr/>
        </p:nvGrpSpPr>
        <p:grpSpPr bwMode="auto">
          <a:xfrm>
            <a:off x="9933044" y="558434"/>
            <a:ext cx="1441075" cy="5759450"/>
            <a:chOff x="467544" y="548680"/>
            <a:chExt cx="1080120" cy="5760640"/>
          </a:xfrm>
        </p:grpSpPr>
        <p:sp>
          <p:nvSpPr>
            <p:cNvPr id="73" name="Rectangle 72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75" name="Straight Connector 74"/>
            <p:cNvCxnSpPr>
              <a:stCxn id="73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6" name="Group 16"/>
          <p:cNvGrpSpPr>
            <a:grpSpLocks/>
          </p:cNvGrpSpPr>
          <p:nvPr/>
        </p:nvGrpSpPr>
        <p:grpSpPr bwMode="auto">
          <a:xfrm>
            <a:off x="334344" y="558434"/>
            <a:ext cx="1441075" cy="5759450"/>
            <a:chOff x="467544" y="548680"/>
            <a:chExt cx="1080120" cy="5760640"/>
          </a:xfrm>
        </p:grpSpPr>
        <p:sp>
          <p:nvSpPr>
            <p:cNvPr id="77" name="Rectangle 76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LP Node</a:t>
              </a:r>
            </a:p>
          </p:txBody>
        </p:sp>
        <p:cxnSp>
          <p:nvCxnSpPr>
            <p:cNvPr id="78" name="Straight Connector 77"/>
            <p:cNvCxnSpPr>
              <a:stCxn id="77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9" name="Group 54"/>
          <p:cNvGrpSpPr>
            <a:grpSpLocks/>
          </p:cNvGrpSpPr>
          <p:nvPr/>
        </p:nvGrpSpPr>
        <p:grpSpPr bwMode="auto">
          <a:xfrm>
            <a:off x="10136191" y="710834"/>
            <a:ext cx="1441075" cy="5759450"/>
            <a:chOff x="467544" y="548680"/>
            <a:chExt cx="1080120" cy="5760640"/>
          </a:xfrm>
        </p:grpSpPr>
        <p:sp>
          <p:nvSpPr>
            <p:cNvPr id="80" name="Rectangle 79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1" name="Straight Connector 80"/>
            <p:cNvCxnSpPr>
              <a:stCxn id="80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2" name="Group 57"/>
          <p:cNvGrpSpPr>
            <a:grpSpLocks/>
          </p:cNvGrpSpPr>
          <p:nvPr/>
        </p:nvGrpSpPr>
        <p:grpSpPr bwMode="auto">
          <a:xfrm>
            <a:off x="10339338" y="863234"/>
            <a:ext cx="1441075" cy="5759450"/>
            <a:chOff x="467544" y="548680"/>
            <a:chExt cx="1080120" cy="5760640"/>
          </a:xfrm>
        </p:grpSpPr>
        <p:sp>
          <p:nvSpPr>
            <p:cNvPr id="83" name="Rectangle 82"/>
            <p:cNvSpPr/>
            <p:nvPr/>
          </p:nvSpPr>
          <p:spPr>
            <a:xfrm>
              <a:off x="467544" y="548680"/>
              <a:ext cx="1080120" cy="576382"/>
            </a:xfrm>
            <a:prstGeom prst="rect">
              <a:avLst/>
            </a:prstGeom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base">
                <a:spcBef>
                  <a:spcPct val="0"/>
                </a:spcBef>
                <a:spcAft>
                  <a:spcPct val="0"/>
                </a:spcAft>
                <a:defRPr/>
              </a:pPr>
              <a:r>
                <a:rPr lang="en-US" dirty="0">
                  <a:solidFill>
                    <a:srgbClr val="000000"/>
                  </a:solidFill>
                </a:rPr>
                <a:t>Router/Server</a:t>
              </a:r>
            </a:p>
          </p:txBody>
        </p:sp>
        <p:cxnSp>
          <p:nvCxnSpPr>
            <p:cNvPr id="84" name="Straight Connector 83"/>
            <p:cNvCxnSpPr>
              <a:stCxn id="83" idx="2"/>
            </p:cNvCxnSpPr>
            <p:nvPr/>
          </p:nvCxnSpPr>
          <p:spPr>
            <a:xfrm>
              <a:off x="1008397" y="1125062"/>
              <a:ext cx="0" cy="5184258"/>
            </a:xfrm>
            <a:prstGeom prst="line">
              <a:avLst/>
            </a:prstGeom>
            <a:ln w="31750">
              <a:solidFill>
                <a:srgbClr val="565656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5" name="TextBox 84"/>
          <p:cNvSpPr txBox="1"/>
          <p:nvPr/>
        </p:nvSpPr>
        <p:spPr>
          <a:xfrm>
            <a:off x="8301521" y="1875989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Classical ND</a:t>
            </a:r>
          </a:p>
        </p:txBody>
      </p:sp>
      <p:sp>
        <p:nvSpPr>
          <p:cNvPr id="86" name="TextBox 85"/>
          <p:cNvSpPr txBox="1"/>
          <p:nvPr/>
        </p:nvSpPr>
        <p:spPr>
          <a:xfrm>
            <a:off x="3527565" y="1875989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87" name="TextBox 86"/>
          <p:cNvSpPr txBox="1"/>
          <p:nvPr/>
        </p:nvSpPr>
        <p:spPr>
          <a:xfrm>
            <a:off x="1081335" y="1875989"/>
            <a:ext cx="2209225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</a:p>
        </p:txBody>
      </p:sp>
      <p:sp>
        <p:nvSpPr>
          <p:cNvPr id="88" name="TextBox 87"/>
          <p:cNvSpPr txBox="1"/>
          <p:nvPr/>
        </p:nvSpPr>
        <p:spPr>
          <a:xfrm>
            <a:off x="5855292" y="1875989"/>
            <a:ext cx="2207108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ea typeface="ＭＳ Ｐゴシック" pitchFamily="34" charset="-128"/>
              </a:rPr>
              <a:t>RFC 6775 update</a:t>
            </a:r>
            <a:endParaRPr lang="en-US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ea typeface="ＭＳ Ｐゴシック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3264165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allOve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IESG </a:t>
            </a:r>
            <a:r>
              <a:rPr lang="en-US" dirty="0" smtClean="0">
                <a:solidFill>
                  <a:srgbClr val="000000"/>
                </a:solidFill>
              </a:rPr>
              <a:t>Review (cont.)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>
                <a:solidFill>
                  <a:srgbClr val="333333"/>
                </a:solidFill>
              </a:rPr>
              <a:t>RFC 6775 </a:t>
            </a:r>
            <a:r>
              <a:rPr lang="en-US" dirty="0" smtClean="0">
                <a:solidFill>
                  <a:srgbClr val="333333"/>
                </a:solidFill>
              </a:rPr>
              <a:t>Update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sz="3200" dirty="0" smtClean="0">
                <a:solidFill>
                  <a:srgbClr val="000000"/>
                </a:solidFill>
              </a:rPr>
              <a:t>Draft-…-</a:t>
            </a:r>
            <a:r>
              <a:rPr lang="en-US" sz="3200" dirty="0" smtClean="0">
                <a:solidFill>
                  <a:srgbClr val="000000"/>
                </a:solidFill>
              </a:rPr>
              <a:t>17 </a:t>
            </a:r>
            <a:r>
              <a:rPr lang="en-US" sz="3200" dirty="0" smtClean="0">
                <a:solidFill>
                  <a:srgbClr val="000000"/>
                </a:solidFill>
              </a:rPr>
              <a:t>to </a:t>
            </a:r>
            <a:r>
              <a:rPr lang="en-US" sz="3200" dirty="0" smtClean="0">
                <a:solidFill>
                  <a:srgbClr val="000000"/>
                </a:solidFill>
              </a:rPr>
              <a:t>- 18</a:t>
            </a:r>
            <a:endParaRPr lang="en-US" sz="32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669236"/>
      </p:ext>
    </p:extLst>
  </p:cSld>
  <p:clrMapOvr>
    <a:masterClrMapping/>
  </p:clrMapOvr>
  <p:transition>
    <p:wipe dir="r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Need to vs. MUST on operator </a:t>
            </a:r>
            <a:r>
              <a:rPr lang="en-US" dirty="0" err="1" smtClean="0"/>
              <a:t>behaviour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310895" y="1344168"/>
            <a:ext cx="11520113" cy="4965192"/>
          </a:xfrm>
        </p:spPr>
        <p:txBody>
          <a:bodyPr/>
          <a:lstStyle/>
          <a:p>
            <a:r>
              <a:rPr lang="en-US" sz="2800" dirty="0" smtClean="0"/>
              <a:t>From </a:t>
            </a:r>
            <a:r>
              <a:rPr lang="en-US" sz="2800" dirty="0"/>
              <a:t>Dave </a:t>
            </a:r>
            <a:r>
              <a:rPr lang="en-US" sz="2800" dirty="0" smtClean="0"/>
              <a:t>Thaler (added in 17)</a:t>
            </a:r>
            <a:endParaRPr lang="en-US" sz="2800" dirty="0"/>
          </a:p>
          <a:p>
            <a:pPr lvl="1"/>
            <a:r>
              <a:rPr lang="en-US" sz="2400" dirty="0" smtClean="0"/>
              <a:t>“   In order to deploy this, network administrators MUST ensure that 6LR/6LBRs</a:t>
            </a:r>
          </a:p>
          <a:p>
            <a:pPr lvl="1"/>
            <a:r>
              <a:rPr lang="en-US" sz="2400" dirty="0" smtClean="0"/>
              <a:t>    in their network support the number and type of devices that can register to</a:t>
            </a:r>
          </a:p>
          <a:p>
            <a:pPr lvl="1"/>
            <a:r>
              <a:rPr lang="en-US" sz="2400" dirty="0" smtClean="0"/>
              <a:t>    them, based on the  number of IPv6 addresses that those devices require and</a:t>
            </a:r>
          </a:p>
          <a:p>
            <a:pPr lvl="1"/>
            <a:r>
              <a:rPr lang="en-US" sz="2400" dirty="0" smtClean="0"/>
              <a:t>    their address renewal rate and behavior. “</a:t>
            </a:r>
          </a:p>
          <a:p>
            <a:r>
              <a:rPr lang="en-US" sz="2800" dirty="0" smtClean="0"/>
              <a:t>Final text (since 18, with help from Warren Kumari and Ben Campbell)</a:t>
            </a:r>
          </a:p>
          <a:p>
            <a:pPr lvl="1"/>
            <a:r>
              <a:rPr lang="en-US" sz="2400" dirty="0" smtClean="0"/>
              <a:t>“                                                                                                 Network </a:t>
            </a:r>
          </a:p>
          <a:p>
            <a:pPr lvl="1"/>
            <a:r>
              <a:rPr lang="en-US" sz="2400" dirty="0"/>
              <a:t> </a:t>
            </a:r>
            <a:r>
              <a:rPr lang="en-US" sz="2400" dirty="0" smtClean="0"/>
              <a:t>  administrators </a:t>
            </a:r>
            <a:r>
              <a:rPr lang="en-US" sz="2400" dirty="0"/>
              <a:t>need to ensure that 6LR/6LBRs in their network support</a:t>
            </a:r>
          </a:p>
          <a:p>
            <a:pPr lvl="1"/>
            <a:r>
              <a:rPr lang="en-US" sz="2400" dirty="0"/>
              <a:t>   the number and type of devices that can register to them, based on</a:t>
            </a:r>
          </a:p>
          <a:p>
            <a:pPr lvl="1"/>
            <a:r>
              <a:rPr lang="en-US" sz="2400" dirty="0"/>
              <a:t>   the number of IPv6 addresses that those devices require and their</a:t>
            </a:r>
          </a:p>
          <a:p>
            <a:pPr lvl="1"/>
            <a:r>
              <a:rPr lang="en-US" sz="2400" dirty="0"/>
              <a:t>   address renewal rate and behavior.</a:t>
            </a:r>
            <a:endParaRPr lang="en-US" sz="2400" dirty="0" smtClean="0"/>
          </a:p>
          <a:p>
            <a:pPr lvl="1"/>
            <a:r>
              <a:rPr lang="en-US" sz="2400" dirty="0" smtClean="0"/>
              <a:t>“</a:t>
            </a:r>
          </a:p>
          <a:p>
            <a:pPr lvl="1"/>
            <a:endParaRPr lang="en-US" sz="2400" dirty="0" smtClean="0"/>
          </a:p>
          <a:p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16299607"/>
      </p:ext>
    </p:extLst>
  </p:cSld>
  <p:clrMapOvr>
    <a:masterClrMapping/>
  </p:clrMapOvr>
  <p:transition>
    <p:wipe dir="r"/>
  </p:transition>
</p:sld>
</file>

<file path=ppt/theme/theme1.xml><?xml version="1.0" encoding="utf-8"?>
<a:theme xmlns:a="http://schemas.openxmlformats.org/drawingml/2006/main" name="1_Cisco Arial 16x9 template">
  <a:themeElements>
    <a:clrScheme name="Cisco 2010 Color Palette">
      <a:dk1>
        <a:srgbClr val="0096D6"/>
      </a:dk1>
      <a:lt1>
        <a:srgbClr val="FFFFFF"/>
      </a:lt1>
      <a:dk2>
        <a:srgbClr val="6DB344"/>
      </a:dk2>
      <a:lt2>
        <a:srgbClr val="FFFFFF"/>
      </a:lt2>
      <a:accent1>
        <a:srgbClr val="0096D6"/>
      </a:accent1>
      <a:accent2>
        <a:srgbClr val="6DB344"/>
      </a:accent2>
      <a:accent3>
        <a:srgbClr val="ABDFF0"/>
      </a:accent3>
      <a:accent4>
        <a:srgbClr val="008041"/>
      </a:accent4>
      <a:accent5>
        <a:srgbClr val="B7D333"/>
      </a:accent5>
      <a:accent6>
        <a:srgbClr val="652D89"/>
      </a:accent6>
      <a:hlink>
        <a:srgbClr val="3CBADC"/>
      </a:hlink>
      <a:folHlink>
        <a:srgbClr val="A6A8AB"/>
      </a:folHlink>
    </a:clrScheme>
    <a:fontScheme name="Cisco 2010_Aria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96D6"/>
        </a:solidFill>
        <a:ln>
          <a:noFill/>
        </a:ln>
        <a:effectLst>
          <a:outerShdw blurRad="76200" dist="50800" dir="5400000" algn="ctr" rotWithShape="0">
            <a:srgbClr val="000000">
              <a:alpha val="27000"/>
            </a:srgbClr>
          </a:outerShdw>
        </a:effectLst>
      </a:spPr>
      <a:bodyPr rtlCol="0" anchor="ctr"/>
      <a:lstStyle>
        <a:defPPr algn="ctr">
          <a:defRPr dirty="0" smtClean="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Cisco Arial 16x9 template</Template>
  <TotalTime>12616</TotalTime>
  <Words>2504</Words>
  <Application>Microsoft Office PowerPoint</Application>
  <PresentationFormat>Custom</PresentationFormat>
  <Paragraphs>559</Paragraphs>
  <Slides>41</Slides>
  <Notes>6</Notes>
  <HiddenSlides>6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41</vt:i4>
      </vt:variant>
    </vt:vector>
  </HeadingPairs>
  <TitlesOfParts>
    <vt:vector size="48" baseType="lpstr">
      <vt:lpstr>MS PGothic</vt:lpstr>
      <vt:lpstr>Arial</vt:lpstr>
      <vt:lpstr>Calibri</vt:lpstr>
      <vt:lpstr>Courier New</vt:lpstr>
      <vt:lpstr>Symbol</vt:lpstr>
      <vt:lpstr>Wingdings</vt:lpstr>
      <vt:lpstr>1_Cisco Arial 16x9 template</vt:lpstr>
      <vt:lpstr>RFC 6775 Extension </vt:lpstr>
      <vt:lpstr>Unmet expectations</vt:lpstr>
      <vt:lpstr>What are the 6LoWPAN ND extensions?</vt:lpstr>
      <vt:lpstr>RFC 6775 Update </vt:lpstr>
      <vt:lpstr>PowerPoint Presentation</vt:lpstr>
      <vt:lpstr>PowerPoint Presentation</vt:lpstr>
      <vt:lpstr>PowerPoint Presentation</vt:lpstr>
      <vt:lpstr>IESG Review (cont.)</vt:lpstr>
      <vt:lpstr>Need to vs. MUST on operator behaviour</vt:lpstr>
      <vt:lpstr>Mirja Kühlewind (in -18)</vt:lpstr>
      <vt:lpstr>Benjamin Kaduk (in -18)</vt:lpstr>
      <vt:lpstr>Eric Rescorla (in -18)</vt:lpstr>
      <vt:lpstr>Eric Rescorla (in -18)</vt:lpstr>
      <vt:lpstr>Eric Rescorla (in -18)</vt:lpstr>
      <vt:lpstr>Ben Campbell (in -18)</vt:lpstr>
      <vt:lpstr>Final fixes</vt:lpstr>
      <vt:lpstr>Charlie Perkins</vt:lpstr>
      <vt:lpstr>Issue 1: EDAR / EDAC extensibility</vt:lpstr>
      <vt:lpstr>RFC 6775 update new features: ICMP code split</vt:lpstr>
      <vt:lpstr>RFC 6775 update new features: ICMP code split</vt:lpstr>
      <vt:lpstr>Issue 2: Enabling Other Routing Registrars</vt:lpstr>
      <vt:lpstr>RFC 6775 update new features: the Opaque field</vt:lpstr>
      <vt:lpstr>RFC 6775 update new features: the I field</vt:lpstr>
      <vt:lpstr>IESG Review (past)</vt:lpstr>
      <vt:lpstr>INT-DIR (Tim Chown) =&gt; v-12</vt:lpstr>
      <vt:lpstr>OPS-DIR (Jürgen Schönwälder)  + SEC-DIR (Chris Lonvick) =&gt; v-13</vt:lpstr>
      <vt:lpstr>IOT-DIR (Dave Thaler) =&gt; v-14</vt:lpstr>
      <vt:lpstr>RTG-DIR (Adrian Farrel) =&gt; v-15</vt:lpstr>
      <vt:lpstr>GEN-ART (Peter Yee) =&gt; v-16</vt:lpstr>
      <vt:lpstr>draft-ietf-6lo-ap-nd</vt:lpstr>
      <vt:lpstr>Unmet expectations</vt:lpstr>
      <vt:lpstr>Recent changes</vt:lpstr>
      <vt:lpstr>Security properties</vt:lpstr>
      <vt:lpstr>AP-ND Status, talks with Eric Rescorla</vt:lpstr>
      <vt:lpstr>PowerPoint Presentation</vt:lpstr>
      <vt:lpstr>draft-ietf-6lo-backbone-router</vt:lpstr>
      <vt:lpstr>Unmet expectations</vt:lpstr>
      <vt:lpstr>Recent changes</vt:lpstr>
      <vt:lpstr>PowerPoint Presentation</vt:lpstr>
      <vt:lpstr>PowerPoint Presentation</vt:lpstr>
      <vt:lpstr>6BBR Status</vt:lpstr>
    </vt:vector>
  </TitlesOfParts>
  <Company>Cisco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Slide Must Match Session Title</dc:title>
  <dc:creator>Pascal Thubert;JP Vasseur (jvasseur)</dc:creator>
  <cp:keywords>Deterministic Wireless</cp:keywords>
  <cp:lastModifiedBy>Pascal Thubert (pthubert)</cp:lastModifiedBy>
  <cp:revision>1152</cp:revision>
  <dcterms:created xsi:type="dcterms:W3CDTF">2012-09-20T00:45:54Z</dcterms:created>
  <dcterms:modified xsi:type="dcterms:W3CDTF">2018-07-12T09:50:16Z</dcterms:modified>
</cp:coreProperties>
</file>

<file path=docProps/thumbnail.jpeg>
</file>