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4" r:id="rId3"/>
    <p:sldId id="312" r:id="rId4"/>
    <p:sldId id="314" r:id="rId5"/>
    <p:sldId id="316" r:id="rId6"/>
    <p:sldId id="317" r:id="rId7"/>
    <p:sldId id="304" r:id="rId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urad, Alain" initials="MA" lastIdx="2" clrIdx="0">
    <p:extLst>
      <p:ext uri="{19B8F6BF-5375-455C-9EA6-DF929625EA0E}">
        <p15:presenceInfo xmlns:p15="http://schemas.microsoft.com/office/powerpoint/2012/main" userId="S-1-5-21-1844237615-1580818891-725345543-272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6" autoAdjust="0"/>
    <p:restoredTop sz="86364" autoAdjust="0"/>
  </p:normalViewPr>
  <p:slideViewPr>
    <p:cSldViewPr snapToGrid="0" snapToObjects="1" showGuides="1">
      <p:cViewPr varScale="1">
        <p:scale>
          <a:sx n="98" d="100"/>
          <a:sy n="98" d="100"/>
        </p:scale>
        <p:origin x="2175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B0F40-B773-41AA-85BD-AD461586AFF3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64C18-F25F-4994-AFF2-2708C562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2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2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9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15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57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28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9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B3CC-D0F5-44D6-9100-C3140CD4CA2D}" type="datetime1">
              <a:rPr lang="es-ES" smtClean="0"/>
              <a:t>10/07/2018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s-ES"/>
              <a:t>draft-irtf-nfvrg-gaps-network-virtualization-03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3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BB89-59AE-40E7-90D3-DD533B61E1E5}" type="datetime1">
              <a:rPr lang="es-ES" smtClean="0"/>
              <a:t>10/07/2018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2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18F0-3F82-44E3-BF88-45C17774BF75}" type="datetime1">
              <a:rPr lang="es-ES" smtClean="0"/>
              <a:t>10/07/2018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A6EA7E20-63B3-4E0E-AE97-0DF49013717A}" type="datetime1">
              <a:rPr lang="es-ES" kern="0" smtClean="0">
                <a:solidFill>
                  <a:srgbClr val="898989"/>
                </a:solidFill>
              </a:rPr>
              <a:t>10/07/2018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18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91954-9E18-489B-992A-6B81413C50A2}" type="datetime1">
              <a:rPr lang="es-ES" smtClean="0"/>
              <a:t>10/07/2018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4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ABC9-D785-45F6-9645-100C9EF96CAF}" type="datetime1">
              <a:rPr lang="es-ES" smtClean="0"/>
              <a:t>10/07/2018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7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7ADE-D59F-41FD-B567-DABEB8A7933A}" type="datetime1">
              <a:rPr lang="es-ES" smtClean="0"/>
              <a:t>10/07/2018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3AFB-857D-4464-A148-6D1F4DE795B4}" type="datetime1">
              <a:rPr lang="es-ES" smtClean="0"/>
              <a:t>10/07/2018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9C4E-CE78-4D23-8D6A-75F3F21C1317}" type="datetime1">
              <a:rPr lang="es-ES" smtClean="0"/>
              <a:t>10/07/2018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2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B90C-E28A-4C41-8E1C-B1DCC7AB365B}" type="datetime1">
              <a:rPr lang="es-ES" smtClean="0"/>
              <a:t>10/07/2018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7654-E817-430A-A003-DAFB636B9B27}" type="datetime1">
              <a:rPr lang="es-ES" smtClean="0"/>
              <a:t>10/07/2018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B5D7D-3E4D-4C09-87B9-D4B22F634710}" type="datetime1">
              <a:rPr lang="es-ES" kern="0" smtClean="0">
                <a:solidFill>
                  <a:srgbClr val="898989"/>
                </a:solidFill>
              </a:rPr>
              <a:t>10/07/2018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tools.ietf.org/html/draft-purkayastha-bier-multicast-http-response-0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purkayastha-bier-multicast-http-00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ools.ietf.org/html/draft-ietf-bier-use-cases-06#section-3.1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308" y="2130425"/>
            <a:ext cx="8559384" cy="147002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BIER Multicast Overlay for HTTP Response              </a:t>
            </a:r>
            <a:br>
              <a:rPr lang="en-US" sz="2400" dirty="0"/>
            </a:br>
            <a:br>
              <a:rPr lang="en-US" sz="2400" dirty="0"/>
            </a:br>
            <a:r>
              <a:rPr lang="en-US" sz="2200" dirty="0">
                <a:hlinkClick r:id="rId2"/>
              </a:rPr>
              <a:t>https://tools.ietf.org/html/draft-purkayastha-bier-multicast-http-response-00</a:t>
            </a:r>
            <a:br>
              <a:rPr lang="en-US" sz="2200" dirty="0"/>
            </a:br>
            <a:br>
              <a:rPr lang="en-US" sz="2200" dirty="0"/>
            </a:br>
            <a:endParaRPr lang="en-GB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24656" y="3886199"/>
            <a:ext cx="8094688" cy="258955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s-ES" sz="2400" u="sng" dirty="0"/>
              <a:t>Debashish Purkayastha</a:t>
            </a:r>
            <a:r>
              <a:rPr lang="es-ES" sz="2400" dirty="0"/>
              <a:t>, Dirk Trossen, Akbar Rahman, </a:t>
            </a:r>
          </a:p>
          <a:p>
            <a:pPr lvl="0"/>
            <a:r>
              <a:rPr lang="es-ES" sz="2400" dirty="0"/>
              <a:t>Toerless Eckert </a:t>
            </a:r>
            <a:endParaRPr lang="en-US" sz="2400" dirty="0"/>
          </a:p>
          <a:p>
            <a:pPr lvl="0"/>
            <a:endParaRPr lang="en-US" sz="2400" dirty="0"/>
          </a:p>
          <a:p>
            <a:r>
              <a:rPr lang="es-ES_tradnl" sz="2800" kern="0" dirty="0">
                <a:solidFill>
                  <a:srgbClr val="898989"/>
                </a:solidFill>
              </a:rPr>
              <a:t>IETF-102, BIER WG, </a:t>
            </a:r>
            <a:r>
              <a:rPr lang="es-ES_tradnl" sz="2800" kern="0" dirty="0" err="1">
                <a:solidFill>
                  <a:srgbClr val="898989"/>
                </a:solidFill>
              </a:rPr>
              <a:t>July</a:t>
            </a:r>
            <a:r>
              <a:rPr lang="es-ES_tradnl" sz="2800" kern="0" dirty="0">
                <a:solidFill>
                  <a:srgbClr val="898989"/>
                </a:solidFill>
              </a:rPr>
              <a:t> 2018</a:t>
            </a:r>
            <a:endParaRPr lang="es-ES" sz="2800" kern="0" dirty="0">
              <a:solidFill>
                <a:srgbClr val="898989"/>
              </a:solidFill>
            </a:endParaRPr>
          </a:p>
          <a:p>
            <a:pPr lvl="0"/>
            <a:endParaRPr lang="es-ES" sz="2400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50" y="207963"/>
            <a:ext cx="3075700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70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Recap : Multicast HTTP using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Draft </a:t>
            </a:r>
            <a:r>
              <a:rPr lang="en-US" dirty="0"/>
              <a:t>“Multicast HTTP using BIER”</a:t>
            </a:r>
            <a:r>
              <a:rPr lang="en-US" sz="3600" dirty="0"/>
              <a:t>              </a:t>
            </a:r>
            <a:r>
              <a:rPr lang="en-US" sz="1700" dirty="0"/>
              <a:t>(</a:t>
            </a:r>
            <a:r>
              <a:rPr lang="en-US" sz="1700" dirty="0">
                <a:hlinkClick r:id="rId3"/>
              </a:rPr>
              <a:t>https://tools.ietf.org/html/draft-purkayastha-bier-multicast-http-00.html</a:t>
            </a:r>
            <a:r>
              <a:rPr lang="en-US" sz="1700" dirty="0"/>
              <a:t>) </a:t>
            </a:r>
            <a:r>
              <a:rPr lang="en-US" dirty="0"/>
              <a:t>describes:</a:t>
            </a:r>
            <a:endParaRPr lang="en-US" dirty="0"/>
          </a:p>
          <a:p>
            <a:pPr lvl="1"/>
            <a:r>
              <a:rPr lang="en-US" dirty="0"/>
              <a:t>Example realization of the use case (</a:t>
            </a:r>
            <a:r>
              <a:rPr lang="en-US" sz="2000" u="sng" dirty="0">
                <a:hlinkClick r:id="rId4"/>
              </a:rPr>
              <a:t>https://tools.ietf.org/html/draft-ietf-bier-use-cases-06#section-3.10</a:t>
            </a:r>
            <a:r>
              <a:rPr lang="en-US" sz="2000" dirty="0"/>
              <a:t> 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Few requirements</a:t>
            </a:r>
          </a:p>
          <a:p>
            <a:r>
              <a:rPr lang="en-US" dirty="0"/>
              <a:t>Operational details were described</a:t>
            </a:r>
          </a:p>
          <a:p>
            <a:pPr lvl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Required Functional elements</a:t>
            </a:r>
          </a:p>
          <a:p>
            <a:pPr lvl="2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PCE  </a:t>
            </a:r>
          </a:p>
          <a:p>
            <a:pPr lvl="2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Service Router</a:t>
            </a:r>
          </a:p>
          <a:p>
            <a:pPr lvl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Suggested Protocols</a:t>
            </a:r>
          </a:p>
          <a:p>
            <a:pPr lvl="2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Between Service Routers and PCE, Registration with PCE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2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102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021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Reference Architecture over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937760"/>
            <a:ext cx="8229600" cy="14439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The multicast overlay is formed by the BFIR and BFER of the BIER layer and the additional SR (Service Handler) and PCE (Path Computation Element) elements</a:t>
            </a:r>
            <a:r>
              <a:rPr lang="en-US" sz="2400" dirty="0"/>
              <a:t> 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3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102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draft-purkayastha-bier-multicast-http-response-00</a:t>
            </a:r>
            <a:endParaRPr lang="es-E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691" y="1062112"/>
            <a:ext cx="5862917" cy="38296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3200" y="1021404"/>
            <a:ext cx="1318098" cy="787941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4639" y="2428672"/>
            <a:ext cx="1318098" cy="1063558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43199" y="3484125"/>
            <a:ext cx="1464013" cy="630676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22769" y="2439994"/>
            <a:ext cx="1108953" cy="787941"/>
          </a:xfrm>
          <a:prstGeom prst="rect">
            <a:avLst/>
          </a:prstGeom>
          <a:solidFill>
            <a:srgbClr val="92D05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55C078-7E33-4E06-A9F8-08732328AF09}"/>
              </a:ext>
            </a:extLst>
          </p:cNvPr>
          <p:cNvSpPr/>
          <p:nvPr/>
        </p:nvSpPr>
        <p:spPr>
          <a:xfrm>
            <a:off x="1500691" y="3380335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62613A-4E7E-4396-A6E0-C8032690F814}"/>
              </a:ext>
            </a:extLst>
          </p:cNvPr>
          <p:cNvSpPr/>
          <p:nvPr/>
        </p:nvSpPr>
        <p:spPr>
          <a:xfrm>
            <a:off x="1524000" y="1039683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7E9342-43A4-495C-8718-C950928A1673}"/>
              </a:ext>
            </a:extLst>
          </p:cNvPr>
          <p:cNvSpPr/>
          <p:nvPr/>
        </p:nvSpPr>
        <p:spPr>
          <a:xfrm>
            <a:off x="6144639" y="3650669"/>
            <a:ext cx="1267451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3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Realization over IPMC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sz="2800" dirty="0"/>
              <a:t>“HTTP Response Multicast” maybe realized over IP Multicast (IPMC)</a:t>
            </a:r>
          </a:p>
          <a:p>
            <a:pPr lvl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sz="2400" dirty="0"/>
              <a:t>Require support for group formation, maintain group state and IGMP signaling to join a group</a:t>
            </a:r>
          </a:p>
          <a:p>
            <a:pPr marL="0" indent="0" hangingPunct="0">
              <a:buNone/>
            </a:pPr>
            <a:endParaRPr lang="en-US" sz="2800" dirty="0"/>
          </a:p>
          <a:p>
            <a:pPr hangingPunct="0"/>
            <a:r>
              <a:rPr lang="en-US" sz="2800" dirty="0"/>
              <a:t>For fewer receivers</a:t>
            </a:r>
          </a:p>
          <a:p>
            <a:pPr lvl="1" hangingPunct="0"/>
            <a:r>
              <a:rPr lang="en-US" sz="2400" dirty="0"/>
              <a:t>Many of the bitrates may not be required and dropped by the CNAP</a:t>
            </a:r>
          </a:p>
          <a:p>
            <a:pPr lvl="1" hangingPunct="0"/>
            <a:r>
              <a:rPr lang="en-US" sz="2400" dirty="0"/>
              <a:t>Extremely high and undesirable amount of IP multicast signaling protocol activity (PIM/IGMP)</a:t>
            </a:r>
          </a:p>
          <a:p>
            <a:pPr lvl="1" hangingPunct="0"/>
            <a:endParaRPr lang="en-US" sz="2400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4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102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7005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Realization over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sz="3500" dirty="0"/>
              <a:t>Components</a:t>
            </a:r>
          </a:p>
          <a:p>
            <a:pPr lvl="1" hangingPunct="0"/>
            <a:r>
              <a:rPr lang="en-US" b="1" dirty="0"/>
              <a:t>SR</a:t>
            </a:r>
            <a:r>
              <a:rPr lang="en-US" dirty="0"/>
              <a:t> : terminates application level protocols, extracts the URI to determine the PATH ID via PCE request</a:t>
            </a:r>
          </a:p>
          <a:p>
            <a:pPr lvl="1" hangingPunct="0"/>
            <a:r>
              <a:rPr lang="en-US" b="1" dirty="0"/>
              <a:t>PCE</a:t>
            </a:r>
            <a:r>
              <a:rPr lang="en-US" dirty="0"/>
              <a:t> : keeps track of all service execution end points and how to reach them. (can be part of BIER-TE)</a:t>
            </a:r>
          </a:p>
          <a:p>
            <a:pPr lvl="1" hangingPunct="0"/>
            <a:r>
              <a:rPr lang="en-US" dirty="0"/>
              <a:t>Interface functions to BFIR where the PATH ID is mapped to BIER header</a:t>
            </a:r>
            <a:r>
              <a:rPr lang="en-US" sz="2200" dirty="0"/>
              <a:t> </a:t>
            </a:r>
          </a:p>
          <a:p>
            <a:pPr hangingPunct="0"/>
            <a:r>
              <a:rPr lang="en-US" sz="3500" dirty="0"/>
              <a:t>Achieving Multicast</a:t>
            </a:r>
          </a:p>
          <a:p>
            <a:pPr lvl="1" hangingPunct="0"/>
            <a:r>
              <a:rPr lang="en-US" dirty="0"/>
              <a:t>SNAP simply coalesces the forwarded HTTP requests from the CNAP, and determines for every requested block the set of CNAPs requesting it </a:t>
            </a:r>
          </a:p>
          <a:p>
            <a:pPr lvl="1" hangingPunct="0"/>
            <a:r>
              <a:rPr lang="en-US" dirty="0"/>
              <a:t>A set of CNAPs corresponds to a set of bits in the BIER-</a:t>
            </a:r>
            <a:r>
              <a:rPr lang="en-US" dirty="0" err="1"/>
              <a:t>bitstring</a:t>
            </a:r>
            <a:r>
              <a:rPr lang="en-US" dirty="0"/>
              <a:t>, one bit per CNAP </a:t>
            </a:r>
          </a:p>
          <a:p>
            <a:pPr lvl="1" hangingPunct="0"/>
            <a:r>
              <a:rPr lang="en-US" dirty="0"/>
              <a:t>The SNAP then sends the block into BIER with the appropriate </a:t>
            </a:r>
            <a:r>
              <a:rPr lang="en-US" dirty="0" err="1"/>
              <a:t>bitstring</a:t>
            </a:r>
            <a:r>
              <a:rPr lang="en-US" dirty="0"/>
              <a:t> set</a:t>
            </a:r>
            <a:endParaRPr lang="en-US" sz="3300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5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102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2999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Advantages of Realization over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 lnSpcReduction="10000"/>
          </a:bodyPr>
          <a:lstStyle/>
          <a:p>
            <a:pPr hangingPunct="0"/>
            <a:r>
              <a:rPr lang="en-US" dirty="0"/>
              <a:t>Eliminates any dynamic multicast signaling between CNAP and SNAP </a:t>
            </a:r>
          </a:p>
          <a:p>
            <a:pPr hangingPunct="0"/>
            <a:r>
              <a:rPr lang="en-US" dirty="0"/>
              <a:t>Avoid sending of any unnecessary data block, which in the IP multicast solution is pretty much unavoidable</a:t>
            </a:r>
          </a:p>
          <a:p>
            <a:r>
              <a:rPr lang="en-US" dirty="0"/>
              <a:t>SNAP can also easily control how long to delay sending of blocks </a:t>
            </a:r>
          </a:p>
          <a:p>
            <a:pPr lvl="1"/>
            <a:r>
              <a:rPr lang="en-US" dirty="0"/>
              <a:t>For example, it may wait for some percentage of the time of a block (</a:t>
            </a:r>
            <a:r>
              <a:rPr lang="en-US" dirty="0" err="1"/>
              <a:t>e.g</a:t>
            </a:r>
            <a:r>
              <a:rPr lang="en-US" dirty="0"/>
              <a:t>, 50% = 1 second), ensuring that it is coalescing as many requests into one BIER multicast answer as possible</a:t>
            </a:r>
            <a:endParaRPr lang="en-US" sz="5600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6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102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6379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Next steps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We suggest to include an additional Applicability Statement documenting “How BIER can be applied to aggregate HTTP responses over a BIER infrastructure”</a:t>
            </a:r>
          </a:p>
          <a:p>
            <a:pPr lvl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The draft will elaborate on the solution to support the applicability statement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7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102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draft-purkayastha-bier-multicast-http-response-00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7630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15449</TotalTime>
  <Words>482</Words>
  <Application>Microsoft Office PowerPoint</Application>
  <PresentationFormat>On-screen Show (4:3)</PresentationFormat>
  <Paragraphs>72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BIER Multicast Overlay for HTTP Response                https://tools.ietf.org/html/draft-purkayastha-bier-multicast-http-response-00  </vt:lpstr>
      <vt:lpstr>Recap : Multicast HTTP using BIER</vt:lpstr>
      <vt:lpstr>Reference Architecture over BIER</vt:lpstr>
      <vt:lpstr>Realization over IPMC</vt:lpstr>
      <vt:lpstr>Realization over BIER</vt:lpstr>
      <vt:lpstr>Advantages of Realization over BIER</vt:lpstr>
      <vt:lpstr>Next steps</vt:lpstr>
    </vt:vector>
  </TitlesOfParts>
  <Company>InterDigital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slides-IETF99-sfc-use-case-service-indirection-00</dc:title>
  <dc:creator>Debashish.Purkayastha@InterDigital.com</dc:creator>
  <cp:lastModifiedBy>Purkayastha, Debashish</cp:lastModifiedBy>
  <cp:revision>194</cp:revision>
  <dcterms:created xsi:type="dcterms:W3CDTF">2015-07-17T11:09:18Z</dcterms:created>
  <dcterms:modified xsi:type="dcterms:W3CDTF">2018-07-10T15:14:00Z</dcterms:modified>
</cp:coreProperties>
</file>