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0"/>
  </p:notesMasterIdLst>
  <p:sldIdLst>
    <p:sldId id="256" r:id="rId2"/>
    <p:sldId id="318" r:id="rId3"/>
    <p:sldId id="321" r:id="rId4"/>
    <p:sldId id="320" r:id="rId5"/>
    <p:sldId id="322" r:id="rId6"/>
    <p:sldId id="319" r:id="rId7"/>
    <p:sldId id="323" r:id="rId8"/>
    <p:sldId id="324" r:id="rId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A021"/>
    <a:srgbClr val="E9D0B5"/>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118" d="100"/>
          <a:sy n="118" d="100"/>
        </p:scale>
        <p:origin x="140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1945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946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1946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E6507BF4-70F0-4074-B4B8-F4F8D328682C}" type="slidenum">
              <a:rPr lang="en-US"/>
              <a:pPr>
                <a:defRPr/>
              </a:pPr>
              <a:t>‹#›</a:t>
            </a:fld>
            <a:endParaRPr lang="en-US"/>
          </a:p>
        </p:txBody>
      </p:sp>
    </p:spTree>
    <p:extLst>
      <p:ext uri="{BB962C8B-B14F-4D97-AF65-F5344CB8AC3E}">
        <p14:creationId xmlns:p14="http://schemas.microsoft.com/office/powerpoint/2010/main" val="9218507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9" charset="0"/>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Arial" pitchFamily="-109" charset="0"/>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Arial" pitchFamily="-109" charset="0"/>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Arial" pitchFamily="-109" charset="0"/>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Arial" pitchFamily="-109" charset="0"/>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CE144D20-68EA-4034-9060-D4BFA0379176}" type="slidenum">
              <a:rPr lang="en-US" smtClean="0"/>
              <a:pPr/>
              <a:t>1</a:t>
            </a:fld>
            <a:endParaRPr lang="en-US"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smtClean="0">
              <a:latin typeface="Arial" charset="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nl-NL"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303A05B-33E0-4527-B093-E2CD88306C3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E8201F-DDAA-4674-A96B-927E7748F15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nl-NL"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D4203C-7738-45B4-B9CD-E203CC3ABFA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Content Placeholder 2"/>
          <p:cNvSpPr>
            <a:spLocks noGrp="1"/>
          </p:cNvSpPr>
          <p:nvPr>
            <p:ph idx="1"/>
          </p:nvPr>
        </p:nvSpPr>
        <p:spPr/>
        <p:txBody>
          <a:bodyPr/>
          <a:lstStyle/>
          <a:p>
            <a:pPr lvl="0"/>
            <a:r>
              <a:rPr lang="nl-NL" dirty="0" smtClean="0"/>
              <a:t>Click to edit Master text styles</a:t>
            </a:r>
          </a:p>
          <a:p>
            <a:pPr lvl="1"/>
            <a:r>
              <a:rPr lang="nl-NL" dirty="0" smtClean="0"/>
              <a:t>Second level</a:t>
            </a:r>
          </a:p>
          <a:p>
            <a:pPr lvl="2"/>
            <a:r>
              <a:rPr lang="nl-NL" dirty="0" smtClean="0"/>
              <a:t>Third level</a:t>
            </a:r>
          </a:p>
          <a:p>
            <a:pPr lvl="3"/>
            <a:r>
              <a:rPr lang="nl-NL" dirty="0" smtClean="0"/>
              <a:t>Fourth level</a:t>
            </a:r>
          </a:p>
          <a:p>
            <a:pPr lvl="4"/>
            <a:r>
              <a:rPr lang="nl-NL"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ADF755B9-8011-4C06-82B3-26DD405FA266}"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NL"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839E30-A105-48D6-AA6C-FB407016287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5A4187C-977A-486A-9403-F188A67B75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nl-NL"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E40BE2B-A688-4408-A730-8526319AC32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DA2B1FB-8F48-4E29-A9F5-DD611A5833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9650FAC-9EB8-4599-A49E-2CE4E8635D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NL"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E6F6D28-40EB-4C95-87D5-211C61B0FE5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nl-NL"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FD0B004-2E2F-4230-9D61-E9A07307D60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109" charset="0"/>
                <a:ea typeface="ＭＳ Ｐゴシック" pitchFamily="-109" charset="-128"/>
                <a:cs typeface="ＭＳ Ｐゴシック" pitchFamily="-109" charset="-128"/>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109" charset="0"/>
                <a:ea typeface="ＭＳ Ｐゴシック" pitchFamily="-109" charset="-128"/>
                <a:cs typeface="ＭＳ Ｐゴシック" pitchFamily="-109" charset="-128"/>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6BE6BA53-0390-419D-BB70-1366B18D74D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2pPr>
      <a:lvl3pPr algn="ctr" rtl="0" eaLnBrk="0" fontAlgn="base" hangingPunct="0">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3pPr>
      <a:lvl4pPr algn="ctr" rtl="0" eaLnBrk="0" fontAlgn="base" hangingPunct="0">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4pPr>
      <a:lvl5pPr algn="ctr" rtl="0" eaLnBrk="0" fontAlgn="base" hangingPunct="0">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5pPr>
      <a:lvl6pPr marL="457200" algn="ctr" rtl="0" fontAlgn="base">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6pPr>
      <a:lvl7pPr marL="914400" algn="ctr" rtl="0" fontAlgn="base">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7pPr>
      <a:lvl8pPr marL="1371600" algn="ctr" rtl="0" fontAlgn="base">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8pPr>
      <a:lvl9pPr marL="1828800" algn="ctr" rtl="0" fontAlgn="base">
        <a:spcBef>
          <a:spcPct val="0"/>
        </a:spcBef>
        <a:spcAft>
          <a:spcPct val="0"/>
        </a:spcAft>
        <a:defRPr sz="4400">
          <a:solidFill>
            <a:schemeClr val="tx2"/>
          </a:solidFill>
          <a:latin typeface="Arial" pitchFamily="-109" charset="0"/>
          <a:ea typeface="ＭＳ Ｐゴシック" pitchFamily="-109" charset="-128"/>
          <a:cs typeface="ＭＳ Ｐゴシック" pitchFamily="-109"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990600"/>
            <a:ext cx="7772400" cy="1143000"/>
          </a:xfrm>
        </p:spPr>
        <p:txBody>
          <a:bodyPr/>
          <a:lstStyle/>
          <a:p>
            <a:r>
              <a:rPr lang="en-US" b="1" dirty="0"/>
              <a:t/>
            </a:r>
            <a:br>
              <a:rPr lang="en-US" b="1" dirty="0"/>
            </a:br>
            <a:r>
              <a:rPr lang="en-US" b="1" dirty="0" smtClean="0"/>
              <a:t>draft-venaas-bier-mtud-01</a:t>
            </a:r>
            <a:r>
              <a:rPr lang="en-US" b="1" dirty="0"/>
              <a:t/>
            </a:r>
            <a:br>
              <a:rPr lang="en-US" b="1" dirty="0"/>
            </a:br>
            <a:r>
              <a:rPr lang="en-US" dirty="0" smtClean="0"/>
              <a:t/>
            </a:r>
            <a:br>
              <a:rPr lang="en-US" dirty="0" smtClean="0"/>
            </a:br>
            <a:endParaRPr lang="en-US" dirty="0" smtClean="0"/>
          </a:p>
        </p:txBody>
      </p:sp>
      <p:sp>
        <p:nvSpPr>
          <p:cNvPr id="2051" name="Rectangle 3"/>
          <p:cNvSpPr>
            <a:spLocks noGrp="1" noChangeArrowheads="1"/>
          </p:cNvSpPr>
          <p:nvPr>
            <p:ph type="subTitle" idx="1"/>
          </p:nvPr>
        </p:nvSpPr>
        <p:spPr>
          <a:xfrm>
            <a:off x="685800" y="3352800"/>
            <a:ext cx="8229600" cy="2514600"/>
          </a:xfrm>
        </p:spPr>
        <p:txBody>
          <a:bodyPr/>
          <a:lstStyle/>
          <a:p>
            <a:r>
              <a:rPr lang="en-US" sz="2800" i="1" dirty="0" smtClean="0"/>
              <a:t>Stig </a:t>
            </a:r>
            <a:r>
              <a:rPr lang="en-US" sz="2800" i="1" dirty="0"/>
              <a:t>Venaas, stig@cisco.com</a:t>
            </a:r>
          </a:p>
          <a:p>
            <a:r>
              <a:rPr lang="en-US" sz="2800" i="1" dirty="0"/>
              <a:t>Mahesh </a:t>
            </a:r>
            <a:r>
              <a:rPr lang="en-US" sz="2800" i="1" dirty="0" smtClean="0"/>
              <a:t>Sivakumar</a:t>
            </a:r>
          </a:p>
          <a:p>
            <a:r>
              <a:rPr lang="en-US" sz="2800" dirty="0"/>
              <a:t>IJsbrand </a:t>
            </a:r>
            <a:r>
              <a:rPr lang="en-US" sz="2800" dirty="0" smtClean="0"/>
              <a:t>Wijnands, ice@cisco.com</a:t>
            </a:r>
          </a:p>
          <a:p>
            <a:r>
              <a:rPr lang="en-US" sz="2800" dirty="0" smtClean="0"/>
              <a:t>Les Ginsberg, ginsberg@cisco.com</a:t>
            </a:r>
          </a:p>
        </p:txBody>
      </p:sp>
      <p:sp>
        <p:nvSpPr>
          <p:cNvPr id="2052" name="Rectangle 4"/>
          <p:cNvSpPr>
            <a:spLocks noChangeArrowheads="1"/>
          </p:cNvSpPr>
          <p:nvPr/>
        </p:nvSpPr>
        <p:spPr bwMode="auto">
          <a:xfrm>
            <a:off x="228600" y="2362200"/>
            <a:ext cx="8686800" cy="990600"/>
          </a:xfrm>
          <a:prstGeom prst="rect">
            <a:avLst/>
          </a:prstGeom>
          <a:noFill/>
          <a:ln w="9525">
            <a:noFill/>
            <a:miter lim="800000"/>
            <a:headEnd/>
            <a:tailEnd/>
          </a:ln>
        </p:spPr>
        <p:txBody>
          <a:bodyPr/>
          <a:lstStyle/>
          <a:p>
            <a:pPr algn="ctr"/>
            <a:endParaRPr lang="en-US" sz="32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smtClean="0"/>
              <a:t>BIER MTU discovery</a:t>
            </a:r>
            <a:endParaRPr lang="en-US" b="1" dirty="0"/>
          </a:p>
        </p:txBody>
      </p:sp>
      <p:sp>
        <p:nvSpPr>
          <p:cNvPr id="13315" name="Rectangle 3"/>
          <p:cNvSpPr>
            <a:spLocks noGrp="1" noChangeArrowheads="1"/>
          </p:cNvSpPr>
          <p:nvPr>
            <p:ph type="body" idx="1"/>
          </p:nvPr>
        </p:nvSpPr>
        <p:spPr>
          <a:xfrm>
            <a:off x="685800" y="1981200"/>
            <a:ext cx="8077200" cy="4495800"/>
          </a:xfrm>
        </p:spPr>
        <p:txBody>
          <a:bodyPr>
            <a:noAutofit/>
          </a:bodyPr>
          <a:lstStyle/>
          <a:p>
            <a:r>
              <a:rPr lang="en-US" sz="1800" dirty="0" smtClean="0"/>
              <a:t>MTU</a:t>
            </a:r>
            <a:r>
              <a:rPr lang="en-US" sz="1800" dirty="0"/>
              <a:t> </a:t>
            </a:r>
            <a:r>
              <a:rPr lang="en-US" sz="1800" dirty="0" smtClean="0"/>
              <a:t>basics</a:t>
            </a:r>
            <a:endParaRPr lang="en-US" sz="1800" dirty="0"/>
          </a:p>
          <a:p>
            <a:r>
              <a:rPr lang="en-US" sz="1800" dirty="0" smtClean="0"/>
              <a:t>MTU</a:t>
            </a:r>
            <a:r>
              <a:rPr lang="en-US" sz="1800" dirty="0"/>
              <a:t> </a:t>
            </a:r>
            <a:r>
              <a:rPr lang="en-US" sz="1800" dirty="0" smtClean="0"/>
              <a:t>discovery</a:t>
            </a:r>
          </a:p>
          <a:p>
            <a:r>
              <a:rPr lang="en-US" sz="1600" dirty="0" smtClean="0"/>
              <a:t>What discovery options do we have?</a:t>
            </a:r>
          </a:p>
          <a:p>
            <a:pPr lvl="1"/>
            <a:endParaRPr lang="en-US" sz="1800" dirty="0"/>
          </a:p>
          <a:p>
            <a:r>
              <a:rPr lang="en-US" sz="1800" dirty="0" smtClean="0"/>
              <a:t>draft-</a:t>
            </a:r>
            <a:r>
              <a:rPr lang="en-US" sz="1800" dirty="0" err="1" smtClean="0"/>
              <a:t>ietf</a:t>
            </a:r>
            <a:r>
              <a:rPr lang="en-US" sz="1800" dirty="0" smtClean="0"/>
              <a:t>-bier-path-</a:t>
            </a:r>
            <a:r>
              <a:rPr lang="en-US" sz="1800" dirty="0" err="1" smtClean="0"/>
              <a:t>mtu</a:t>
            </a:r>
            <a:r>
              <a:rPr lang="en-US" sz="1800" dirty="0" smtClean="0"/>
              <a:t>-discovery provides MTU discovery</a:t>
            </a:r>
          </a:p>
          <a:p>
            <a:pPr lvl="1"/>
            <a:r>
              <a:rPr lang="en-US" sz="1600" dirty="0" smtClean="0"/>
              <a:t>But probe based and only gives MTU for current receiver set and paths</a:t>
            </a:r>
          </a:p>
          <a:p>
            <a:pPr lvl="1"/>
            <a:r>
              <a:rPr lang="en-US" sz="1600" dirty="0" smtClean="0"/>
              <a:t>If anything changes, need new probe to find new MTU</a:t>
            </a:r>
          </a:p>
          <a:p>
            <a:pPr lvl="1"/>
            <a:endParaRPr lang="en-US" sz="1800" dirty="0"/>
          </a:p>
          <a:p>
            <a:r>
              <a:rPr lang="en-US" sz="1800" dirty="0" smtClean="0"/>
              <a:t>Idea is to find an MTU value that is mostly stable and can be used for all BIER packets in a sub-domain, rather than finding the optimal MTU per receiver set and path</a:t>
            </a:r>
            <a:endParaRPr lang="en-US" sz="1800" dirty="0"/>
          </a:p>
          <a:p>
            <a:endParaRPr lang="en-US" sz="1800" dirty="0" smtClean="0"/>
          </a:p>
        </p:txBody>
      </p:sp>
      <p:sp>
        <p:nvSpPr>
          <p:cNvPr id="2" name="Slide Number Placeholder 1"/>
          <p:cNvSpPr>
            <a:spLocks noGrp="1"/>
          </p:cNvSpPr>
          <p:nvPr>
            <p:ph type="sldNum" sz="quarter" idx="12"/>
          </p:nvPr>
        </p:nvSpPr>
        <p:spPr/>
        <p:txBody>
          <a:bodyPr/>
          <a:lstStyle/>
          <a:p>
            <a:pPr>
              <a:defRPr/>
            </a:pPr>
            <a:fld id="{ADF755B9-8011-4C06-82B3-26DD405FA266}" type="slidenum">
              <a:rPr lang="en-US" smtClean="0"/>
              <a:pPr>
                <a:defRPr/>
              </a:pPr>
              <a:t>2</a:t>
            </a:fld>
            <a:endParaRPr lang="en-US" dirty="0"/>
          </a:p>
        </p:txBody>
      </p:sp>
    </p:spTree>
    <p:extLst>
      <p:ext uri="{BB962C8B-B14F-4D97-AF65-F5344CB8AC3E}">
        <p14:creationId xmlns:p14="http://schemas.microsoft.com/office/powerpoint/2010/main" val="30425585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smtClean="0"/>
              <a:t>MTU basics</a:t>
            </a:r>
            <a:endParaRPr lang="en-US" b="1" dirty="0"/>
          </a:p>
        </p:txBody>
      </p:sp>
      <p:sp>
        <p:nvSpPr>
          <p:cNvPr id="13315" name="Rectangle 3"/>
          <p:cNvSpPr>
            <a:spLocks noGrp="1" noChangeArrowheads="1"/>
          </p:cNvSpPr>
          <p:nvPr>
            <p:ph type="body" idx="1"/>
          </p:nvPr>
        </p:nvSpPr>
        <p:spPr>
          <a:xfrm>
            <a:off x="685800" y="1981200"/>
            <a:ext cx="8077200" cy="4495800"/>
          </a:xfrm>
        </p:spPr>
        <p:txBody>
          <a:bodyPr>
            <a:noAutofit/>
          </a:bodyPr>
          <a:lstStyle/>
          <a:p>
            <a:r>
              <a:rPr lang="en-US" sz="1800" dirty="0" smtClean="0"/>
              <a:t>For an IP packet to reach its destination it must be small enough to traverse all the links to the destination.</a:t>
            </a:r>
          </a:p>
          <a:p>
            <a:pPr lvl="1"/>
            <a:r>
              <a:rPr lang="en-US" sz="1400" dirty="0" smtClean="0"/>
              <a:t>The size must not exceed the IP MTU of any of the links on the path</a:t>
            </a:r>
            <a:endParaRPr lang="en-US" sz="1400" dirty="0"/>
          </a:p>
          <a:p>
            <a:r>
              <a:rPr lang="en-US" sz="1800" dirty="0" smtClean="0"/>
              <a:t>Fragmentation by routers (</a:t>
            </a:r>
            <a:r>
              <a:rPr lang="en-US" sz="1800" dirty="0"/>
              <a:t>i</a:t>
            </a:r>
            <a:r>
              <a:rPr lang="en-US" sz="1800" dirty="0" smtClean="0"/>
              <a:t>n-flight fragmentation)</a:t>
            </a:r>
          </a:p>
          <a:p>
            <a:pPr lvl="1"/>
            <a:r>
              <a:rPr lang="en-US" sz="1400" dirty="0" smtClean="0"/>
              <a:t>An IPv4 packet without DF (Don’t Fragment) set is fragmented as needed</a:t>
            </a:r>
          </a:p>
          <a:p>
            <a:pPr lvl="1"/>
            <a:r>
              <a:rPr lang="en-US" sz="1400" dirty="0" smtClean="0"/>
              <a:t>If a router determines it is too big for the out-going interface, it fragments the packet</a:t>
            </a:r>
          </a:p>
          <a:p>
            <a:r>
              <a:rPr lang="en-US" sz="1800" dirty="0" smtClean="0"/>
              <a:t>Fragmentation by hosts (and routers when originating packets)</a:t>
            </a:r>
          </a:p>
          <a:p>
            <a:pPr lvl="1"/>
            <a:r>
              <a:rPr lang="en-US" sz="1400" dirty="0" smtClean="0"/>
              <a:t>IPv6 packets and IPv4 packet with DF are not fragmented when being forwarded</a:t>
            </a:r>
          </a:p>
          <a:p>
            <a:pPr lvl="2"/>
            <a:r>
              <a:rPr lang="en-US" sz="1000" dirty="0" smtClean="0"/>
              <a:t>Link layer may provide fragmentation though (including tunneling)</a:t>
            </a:r>
          </a:p>
          <a:p>
            <a:pPr lvl="1"/>
            <a:r>
              <a:rPr lang="en-US" sz="1400" dirty="0" smtClean="0"/>
              <a:t>Originator needs to ensure packet is small enough</a:t>
            </a:r>
          </a:p>
          <a:p>
            <a:r>
              <a:rPr lang="en-US" sz="1800" dirty="0" smtClean="0"/>
              <a:t>For IPv6 and IPv4 DF, originator can ensure the datagram is small enough</a:t>
            </a:r>
          </a:p>
          <a:p>
            <a:pPr lvl="1"/>
            <a:r>
              <a:rPr lang="en-US" sz="1400" dirty="0" smtClean="0"/>
              <a:t>Applications can be configured with a safe size, or use e.g., a socket option</a:t>
            </a:r>
          </a:p>
          <a:p>
            <a:pPr lvl="1"/>
            <a:r>
              <a:rPr lang="en-US" sz="1400" dirty="0" smtClean="0"/>
              <a:t>TCP can also adjust, but we are interested in multicast here.</a:t>
            </a:r>
            <a:endParaRPr lang="en-US" sz="1600" dirty="0"/>
          </a:p>
          <a:p>
            <a:r>
              <a:rPr lang="en-US" sz="1800" dirty="0" smtClean="0"/>
              <a:t>What size is small enough?</a:t>
            </a:r>
          </a:p>
          <a:p>
            <a:pPr lvl="1"/>
            <a:r>
              <a:rPr lang="en-US" sz="1400" dirty="0" smtClean="0"/>
              <a:t>Use a safe minimum? 1500, 1280, or less? Use MTU recommended by network admin?</a:t>
            </a:r>
          </a:p>
          <a:p>
            <a:pPr lvl="1"/>
            <a:r>
              <a:rPr lang="en-US" sz="1400" dirty="0" smtClean="0"/>
              <a:t>Use MTU of the host interfaces, assuming no link on the path has a smaller MTU?</a:t>
            </a:r>
          </a:p>
          <a:p>
            <a:pPr lvl="1"/>
            <a:r>
              <a:rPr lang="en-US" sz="1400" dirty="0" smtClean="0"/>
              <a:t>MTU discovery?</a:t>
            </a:r>
          </a:p>
          <a:p>
            <a:pPr lvl="1"/>
            <a:endParaRPr lang="en-US" sz="1800" dirty="0" smtClean="0"/>
          </a:p>
        </p:txBody>
      </p:sp>
      <p:sp>
        <p:nvSpPr>
          <p:cNvPr id="2" name="Slide Number Placeholder 1"/>
          <p:cNvSpPr>
            <a:spLocks noGrp="1"/>
          </p:cNvSpPr>
          <p:nvPr>
            <p:ph type="sldNum" sz="quarter" idx="12"/>
          </p:nvPr>
        </p:nvSpPr>
        <p:spPr/>
        <p:txBody>
          <a:bodyPr/>
          <a:lstStyle/>
          <a:p>
            <a:pPr>
              <a:defRPr/>
            </a:pPr>
            <a:fld id="{ADF755B9-8011-4C06-82B3-26DD405FA266}" type="slidenum">
              <a:rPr lang="en-US" smtClean="0"/>
              <a:pPr>
                <a:defRPr/>
              </a:pPr>
              <a:t>3</a:t>
            </a:fld>
            <a:endParaRPr lang="en-US" dirty="0"/>
          </a:p>
        </p:txBody>
      </p:sp>
    </p:spTree>
    <p:extLst>
      <p:ext uri="{BB962C8B-B14F-4D97-AF65-F5344CB8AC3E}">
        <p14:creationId xmlns:p14="http://schemas.microsoft.com/office/powerpoint/2010/main" val="34408858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smtClean="0"/>
              <a:t>MTU discovery and BIER</a:t>
            </a:r>
            <a:endParaRPr lang="en-US" b="1" dirty="0"/>
          </a:p>
        </p:txBody>
      </p:sp>
      <p:sp>
        <p:nvSpPr>
          <p:cNvPr id="13315" name="Rectangle 3"/>
          <p:cNvSpPr>
            <a:spLocks noGrp="1" noChangeArrowheads="1"/>
          </p:cNvSpPr>
          <p:nvPr>
            <p:ph type="body" idx="1"/>
          </p:nvPr>
        </p:nvSpPr>
        <p:spPr>
          <a:xfrm>
            <a:off x="685800" y="1981200"/>
            <a:ext cx="8077200" cy="4495800"/>
          </a:xfrm>
        </p:spPr>
        <p:txBody>
          <a:bodyPr>
            <a:noAutofit/>
          </a:bodyPr>
          <a:lstStyle/>
          <a:p>
            <a:r>
              <a:rPr lang="en-US" sz="1800" dirty="0" smtClean="0"/>
              <a:t>MTU discovery allows originator to send packets at an optimal size</a:t>
            </a:r>
          </a:p>
          <a:p>
            <a:pPr lvl="1"/>
            <a:r>
              <a:rPr lang="en-US" sz="1200" dirty="0" smtClean="0"/>
              <a:t>Application/TCP can send packets at the optimal size, no fragmentation</a:t>
            </a:r>
          </a:p>
          <a:p>
            <a:pPr lvl="1"/>
            <a:r>
              <a:rPr lang="en-US" sz="1200" dirty="0" smtClean="0"/>
              <a:t>Fragmented packets can be split in the fewest possible number of fragments</a:t>
            </a:r>
          </a:p>
          <a:p>
            <a:pPr lvl="1"/>
            <a:r>
              <a:rPr lang="en-US" sz="1200" dirty="0" smtClean="0"/>
              <a:t>Optimal size means less packets originated and forwarded</a:t>
            </a:r>
          </a:p>
          <a:p>
            <a:pPr lvl="1"/>
            <a:r>
              <a:rPr lang="en-US" sz="1200" dirty="0" smtClean="0"/>
              <a:t>With BIER </a:t>
            </a:r>
            <a:r>
              <a:rPr lang="en-US" sz="1200" dirty="0" err="1" smtClean="0"/>
              <a:t>pim</a:t>
            </a:r>
            <a:r>
              <a:rPr lang="en-US" sz="1200" dirty="0" smtClean="0"/>
              <a:t>/</a:t>
            </a:r>
            <a:r>
              <a:rPr lang="en-US" sz="1200" dirty="0" err="1" smtClean="0"/>
              <a:t>igmp</a:t>
            </a:r>
            <a:r>
              <a:rPr lang="en-US" sz="1200" dirty="0" smtClean="0"/>
              <a:t> overlays we want to maximize </a:t>
            </a:r>
            <a:r>
              <a:rPr lang="en-US" sz="1200" dirty="0" err="1" smtClean="0"/>
              <a:t>pim</a:t>
            </a:r>
            <a:r>
              <a:rPr lang="en-US" sz="1200" dirty="0" smtClean="0"/>
              <a:t> J/P and </a:t>
            </a:r>
            <a:r>
              <a:rPr lang="en-US" sz="1200" dirty="0" err="1" smtClean="0"/>
              <a:t>igmp</a:t>
            </a:r>
            <a:r>
              <a:rPr lang="en-US" sz="1200" dirty="0" smtClean="0"/>
              <a:t> reports (many groups in each)</a:t>
            </a:r>
            <a:endParaRPr lang="en-US" sz="1800" dirty="0"/>
          </a:p>
          <a:p>
            <a:r>
              <a:rPr lang="en-US" sz="1800" dirty="0" smtClean="0"/>
              <a:t>IP Path MTU discovery</a:t>
            </a:r>
          </a:p>
          <a:p>
            <a:pPr lvl="1"/>
            <a:r>
              <a:rPr lang="en-US" sz="1200" dirty="0" smtClean="0"/>
              <a:t>IPv6 usually performs PMTUD (unless assuming max 1280), optional for IPv4 (use of DF)</a:t>
            </a:r>
          </a:p>
          <a:p>
            <a:pPr lvl="1"/>
            <a:r>
              <a:rPr lang="en-US" sz="1200" dirty="0" smtClean="0"/>
              <a:t>When a router determines packet too big for the outgoing interface, it sends an ICMP message to the IP source address with the max allowed value</a:t>
            </a:r>
          </a:p>
          <a:p>
            <a:pPr lvl="1"/>
            <a:r>
              <a:rPr lang="en-US" sz="1200" dirty="0" smtClean="0"/>
              <a:t>This might happen multiple times along the path, and when the path changes.</a:t>
            </a:r>
          </a:p>
          <a:p>
            <a:pPr lvl="1"/>
            <a:r>
              <a:rPr lang="en-US" sz="1200" dirty="0" smtClean="0"/>
              <a:t>Host stack starts with a default MTU for a destination and adjusts it based on ICMP responses</a:t>
            </a:r>
          </a:p>
          <a:p>
            <a:r>
              <a:rPr lang="en-US" sz="1600" dirty="0" smtClean="0"/>
              <a:t>BIER In-flight fragmentation a bad idea</a:t>
            </a:r>
          </a:p>
          <a:p>
            <a:pPr lvl="1"/>
            <a:r>
              <a:rPr lang="en-US" sz="1200" dirty="0" smtClean="0"/>
              <a:t>With BIER it would require </a:t>
            </a:r>
            <a:r>
              <a:rPr lang="en-US" sz="1200" dirty="0" err="1" smtClean="0"/>
              <a:t>decap</a:t>
            </a:r>
            <a:r>
              <a:rPr lang="en-US" sz="1200" dirty="0" smtClean="0"/>
              <a:t>, IP fragmentation, </a:t>
            </a:r>
            <a:r>
              <a:rPr lang="en-US" sz="1200" dirty="0" err="1" smtClean="0"/>
              <a:t>reencap</a:t>
            </a:r>
            <a:r>
              <a:rPr lang="en-US" sz="1200" dirty="0" smtClean="0"/>
              <a:t> </a:t>
            </a:r>
            <a:r>
              <a:rPr lang="en-US" sz="1200" dirty="0" err="1" smtClean="0"/>
              <a:t>etc</a:t>
            </a:r>
            <a:r>
              <a:rPr lang="en-US" sz="1200" dirty="0" smtClean="0"/>
              <a:t>, or BIER fragments</a:t>
            </a:r>
          </a:p>
          <a:p>
            <a:r>
              <a:rPr lang="en-US" sz="1600" dirty="0" smtClean="0"/>
              <a:t>MTU discovery and BIER</a:t>
            </a:r>
            <a:endParaRPr lang="en-US" sz="1600" dirty="0"/>
          </a:p>
          <a:p>
            <a:pPr lvl="1"/>
            <a:r>
              <a:rPr lang="en-US" sz="1400" dirty="0" smtClean="0"/>
              <a:t>Can do IP PMTUD where BFR sends ICMP response to the source.</a:t>
            </a:r>
          </a:p>
          <a:p>
            <a:pPr lvl="2"/>
            <a:r>
              <a:rPr lang="en-US" sz="1000" dirty="0" smtClean="0"/>
              <a:t>Requires </a:t>
            </a:r>
            <a:r>
              <a:rPr lang="en-US" sz="1000" dirty="0" err="1" smtClean="0"/>
              <a:t>decapsulation</a:t>
            </a:r>
            <a:r>
              <a:rPr lang="en-US" sz="1000" dirty="0" smtClean="0"/>
              <a:t> and reachability to the source. Possibly relay message via BFIR</a:t>
            </a:r>
          </a:p>
          <a:p>
            <a:pPr lvl="1"/>
            <a:r>
              <a:rPr lang="en-US" sz="1400" dirty="0" smtClean="0"/>
              <a:t>If BFIR knows what MTU is safe across the BIER domain for the specified receiver set, it can send ICMP to the source</a:t>
            </a:r>
          </a:p>
          <a:p>
            <a:pPr lvl="1"/>
            <a:r>
              <a:rPr lang="en-US" sz="1400" dirty="0" smtClean="0"/>
              <a:t>If BFIR/BFER knows the BIER MTU, it can use it for </a:t>
            </a:r>
            <a:r>
              <a:rPr lang="en-US" sz="1400" dirty="0" err="1" smtClean="0"/>
              <a:t>pim</a:t>
            </a:r>
            <a:r>
              <a:rPr lang="en-US" sz="1400" dirty="0" smtClean="0"/>
              <a:t>/IGMP overlay (j/p report size)</a:t>
            </a:r>
          </a:p>
          <a:p>
            <a:pPr lvl="2"/>
            <a:endParaRPr lang="en-US" sz="100" dirty="0"/>
          </a:p>
        </p:txBody>
      </p:sp>
      <p:sp>
        <p:nvSpPr>
          <p:cNvPr id="2" name="Slide Number Placeholder 1"/>
          <p:cNvSpPr>
            <a:spLocks noGrp="1"/>
          </p:cNvSpPr>
          <p:nvPr>
            <p:ph type="sldNum" sz="quarter" idx="12"/>
          </p:nvPr>
        </p:nvSpPr>
        <p:spPr/>
        <p:txBody>
          <a:bodyPr/>
          <a:lstStyle/>
          <a:p>
            <a:pPr>
              <a:defRPr/>
            </a:pPr>
            <a:fld id="{ADF755B9-8011-4C06-82B3-26DD405FA266}" type="slidenum">
              <a:rPr lang="en-US" smtClean="0"/>
              <a:pPr>
                <a:defRPr/>
              </a:pPr>
              <a:t>4</a:t>
            </a:fld>
            <a:endParaRPr lang="en-US" dirty="0"/>
          </a:p>
        </p:txBody>
      </p:sp>
    </p:spTree>
    <p:extLst>
      <p:ext uri="{BB962C8B-B14F-4D97-AF65-F5344CB8AC3E}">
        <p14:creationId xmlns:p14="http://schemas.microsoft.com/office/powerpoint/2010/main" val="1370754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smtClean="0"/>
              <a:t>BIER MTUD solutions</a:t>
            </a:r>
            <a:endParaRPr lang="en-US" b="1" dirty="0"/>
          </a:p>
        </p:txBody>
      </p:sp>
      <p:sp>
        <p:nvSpPr>
          <p:cNvPr id="13315" name="Rectangle 3"/>
          <p:cNvSpPr>
            <a:spLocks noGrp="1" noChangeArrowheads="1"/>
          </p:cNvSpPr>
          <p:nvPr>
            <p:ph type="body" idx="1"/>
          </p:nvPr>
        </p:nvSpPr>
        <p:spPr>
          <a:xfrm>
            <a:off x="685800" y="1981200"/>
            <a:ext cx="8077200" cy="4495800"/>
          </a:xfrm>
        </p:spPr>
        <p:txBody>
          <a:bodyPr>
            <a:noAutofit/>
          </a:bodyPr>
          <a:lstStyle/>
          <a:p>
            <a:r>
              <a:rPr lang="en-US" sz="2200" dirty="0" smtClean="0"/>
              <a:t>How can a BFIR know/learn the MTU that can be used?</a:t>
            </a:r>
          </a:p>
          <a:p>
            <a:pPr lvl="1"/>
            <a:r>
              <a:rPr lang="en-US" sz="1800" dirty="0" smtClean="0"/>
              <a:t>For a given flow the exact BIER path MTU depends on the path/tree, which depends on the receiver set and entropy</a:t>
            </a:r>
          </a:p>
          <a:p>
            <a:r>
              <a:rPr lang="en-US" sz="2200" dirty="0" smtClean="0"/>
              <a:t>Configuration of safe value, all BIER links have same MTU?</a:t>
            </a:r>
          </a:p>
          <a:p>
            <a:r>
              <a:rPr lang="en-US" sz="2200" dirty="0" smtClean="0"/>
              <a:t>PMTUD similar to IP (no current proposal)</a:t>
            </a:r>
          </a:p>
          <a:p>
            <a:pPr lvl="1"/>
            <a:r>
              <a:rPr lang="en-US" sz="1800" dirty="0"/>
              <a:t>A</a:t>
            </a:r>
            <a:r>
              <a:rPr lang="en-US" sz="1800" dirty="0" smtClean="0"/>
              <a:t> BFR signals BFIR (source) when data packet is too big for an OIF</a:t>
            </a:r>
          </a:p>
          <a:p>
            <a:pPr lvl="2"/>
            <a:r>
              <a:rPr lang="en-US" sz="1400" dirty="0" smtClean="0"/>
              <a:t>New BIER message, BIER encapsulated ICMP message?</a:t>
            </a:r>
          </a:p>
          <a:p>
            <a:r>
              <a:rPr lang="en-US" sz="2200" dirty="0" smtClean="0"/>
              <a:t>PMTUD based on probing</a:t>
            </a:r>
            <a:endParaRPr lang="en-US" sz="1800" dirty="0"/>
          </a:p>
          <a:p>
            <a:pPr lvl="1"/>
            <a:r>
              <a:rPr lang="en-US" sz="1400" dirty="0" smtClean="0"/>
              <a:t>draft-</a:t>
            </a:r>
            <a:r>
              <a:rPr lang="en-US" sz="1400" dirty="0" err="1" smtClean="0"/>
              <a:t>ietf</a:t>
            </a:r>
            <a:r>
              <a:rPr lang="en-US" sz="1400" dirty="0" smtClean="0"/>
              <a:t>-bier-path-</a:t>
            </a:r>
            <a:r>
              <a:rPr lang="en-US" sz="1400" dirty="0" err="1" smtClean="0"/>
              <a:t>mtu</a:t>
            </a:r>
            <a:r>
              <a:rPr lang="en-US" sz="1400" dirty="0" smtClean="0"/>
              <a:t>-discovery</a:t>
            </a:r>
          </a:p>
          <a:p>
            <a:pPr lvl="1"/>
            <a:r>
              <a:rPr lang="en-US" sz="1400" dirty="0" smtClean="0"/>
              <a:t>Relies on probes following same path as the data</a:t>
            </a:r>
          </a:p>
          <a:p>
            <a:pPr lvl="1"/>
            <a:r>
              <a:rPr lang="en-US" sz="1400" dirty="0" smtClean="0"/>
              <a:t>Potentially slower recovery than the above when topology changes</a:t>
            </a:r>
            <a:endParaRPr lang="en-US" sz="1800" dirty="0"/>
          </a:p>
          <a:p>
            <a:r>
              <a:rPr lang="en-US" sz="1800" dirty="0" smtClean="0"/>
              <a:t>Sub-domain MTUD (this draft)</a:t>
            </a:r>
            <a:endParaRPr lang="en-US" sz="1800" dirty="0"/>
          </a:p>
          <a:p>
            <a:pPr lvl="1"/>
            <a:r>
              <a:rPr lang="en-US" sz="1400" dirty="0" smtClean="0"/>
              <a:t>A compromise. Not optimal. “Weakest link” (the link with the smallest MTU) in the sub-domain determines the MTU.</a:t>
            </a:r>
          </a:p>
        </p:txBody>
      </p:sp>
      <p:sp>
        <p:nvSpPr>
          <p:cNvPr id="2" name="Slide Number Placeholder 1"/>
          <p:cNvSpPr>
            <a:spLocks noGrp="1"/>
          </p:cNvSpPr>
          <p:nvPr>
            <p:ph type="sldNum" sz="quarter" idx="12"/>
          </p:nvPr>
        </p:nvSpPr>
        <p:spPr/>
        <p:txBody>
          <a:bodyPr/>
          <a:lstStyle/>
          <a:p>
            <a:pPr>
              <a:defRPr/>
            </a:pPr>
            <a:fld id="{ADF755B9-8011-4C06-82B3-26DD405FA266}" type="slidenum">
              <a:rPr lang="en-US" smtClean="0"/>
              <a:pPr>
                <a:defRPr/>
              </a:pPr>
              <a:t>5</a:t>
            </a:fld>
            <a:endParaRPr lang="en-US" dirty="0"/>
          </a:p>
        </p:txBody>
      </p:sp>
    </p:spTree>
    <p:extLst>
      <p:ext uri="{BB962C8B-B14F-4D97-AF65-F5344CB8AC3E}">
        <p14:creationId xmlns:p14="http://schemas.microsoft.com/office/powerpoint/2010/main" val="3608147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smtClean="0"/>
              <a:t>BIER Sub-domain MTUD</a:t>
            </a:r>
            <a:endParaRPr lang="en-US" b="1" dirty="0"/>
          </a:p>
        </p:txBody>
      </p:sp>
      <p:sp>
        <p:nvSpPr>
          <p:cNvPr id="13315" name="Rectangle 3"/>
          <p:cNvSpPr>
            <a:spLocks noGrp="1" noChangeArrowheads="1"/>
          </p:cNvSpPr>
          <p:nvPr>
            <p:ph type="body" idx="1"/>
          </p:nvPr>
        </p:nvSpPr>
        <p:spPr>
          <a:xfrm>
            <a:off x="685800" y="1981200"/>
            <a:ext cx="8077200" cy="4495800"/>
          </a:xfrm>
        </p:spPr>
        <p:txBody>
          <a:bodyPr>
            <a:normAutofit/>
          </a:bodyPr>
          <a:lstStyle/>
          <a:p>
            <a:r>
              <a:rPr lang="en-US" sz="1800" dirty="0" smtClean="0"/>
              <a:t>“Weakest </a:t>
            </a:r>
            <a:r>
              <a:rPr lang="en-US" sz="1800" dirty="0"/>
              <a:t>link” </a:t>
            </a:r>
            <a:r>
              <a:rPr lang="en-US" sz="1800" dirty="0" smtClean="0"/>
              <a:t>(thinnest) in </a:t>
            </a:r>
            <a:r>
              <a:rPr lang="en-US" sz="1800" dirty="0"/>
              <a:t>the sub-domain determines the </a:t>
            </a:r>
            <a:r>
              <a:rPr lang="en-US" sz="1800" dirty="0" smtClean="0"/>
              <a:t>MTU</a:t>
            </a:r>
          </a:p>
          <a:p>
            <a:r>
              <a:rPr lang="en-US" sz="1800" dirty="0" smtClean="0"/>
              <a:t>MTU will often not be optimal, but better than a safe default</a:t>
            </a:r>
          </a:p>
          <a:p>
            <a:pPr lvl="1"/>
            <a:r>
              <a:rPr lang="en-US" sz="1400" dirty="0" smtClean="0"/>
              <a:t>An admin could potentially configure the same with full knowledge of the topology, but would also need to reconfigure all routers if the weakest link MTU changes.</a:t>
            </a:r>
          </a:p>
          <a:p>
            <a:r>
              <a:rPr lang="en-US" sz="1800" dirty="0" smtClean="0"/>
              <a:t>No probing or data triggered signaling</a:t>
            </a:r>
          </a:p>
          <a:p>
            <a:r>
              <a:rPr lang="en-US" sz="1800" dirty="0" smtClean="0"/>
              <a:t>No new message types, instead  a new IGP sub-TLV</a:t>
            </a:r>
          </a:p>
          <a:p>
            <a:r>
              <a:rPr lang="en-US" sz="1800" dirty="0" smtClean="0"/>
              <a:t>Independent of which BIER links a flow traverses</a:t>
            </a:r>
          </a:p>
          <a:p>
            <a:pPr lvl="1"/>
            <a:r>
              <a:rPr lang="en-US" sz="1400" dirty="0" smtClean="0"/>
              <a:t>Robust, not impacted by receiver set changes or most routing/topology changes*</a:t>
            </a:r>
          </a:p>
          <a:p>
            <a:pPr lvl="1"/>
            <a:r>
              <a:rPr lang="en-US" sz="1400" dirty="0" smtClean="0"/>
              <a:t>Less per flow state</a:t>
            </a:r>
          </a:p>
          <a:p>
            <a:r>
              <a:rPr lang="en-US" sz="1800" dirty="0" smtClean="0"/>
              <a:t>Only possible topology change impact is if the “weakest link” goes down</a:t>
            </a:r>
          </a:p>
          <a:p>
            <a:pPr lvl="1"/>
            <a:r>
              <a:rPr lang="en-US" sz="1400" dirty="0" smtClean="0"/>
              <a:t>This may cause the sub-domain MTU to increase</a:t>
            </a:r>
          </a:p>
          <a:p>
            <a:pPr lvl="1"/>
            <a:r>
              <a:rPr lang="en-US" sz="1400" dirty="0" smtClean="0"/>
              <a:t>Draft proposes dampening, it is not urgent to learn the bigger MTU</a:t>
            </a:r>
          </a:p>
          <a:p>
            <a:pPr lvl="2"/>
            <a:r>
              <a:rPr lang="en-US" sz="1000" dirty="0" smtClean="0"/>
              <a:t>Avoids MTU updates if the link is flapping</a:t>
            </a:r>
          </a:p>
          <a:p>
            <a:r>
              <a:rPr lang="en-US" sz="1800" dirty="0" smtClean="0"/>
              <a:t>May be combined with BIER PMTUD solutions</a:t>
            </a:r>
          </a:p>
          <a:p>
            <a:pPr lvl="1"/>
            <a:r>
              <a:rPr lang="en-US" sz="1400" dirty="0" smtClean="0"/>
              <a:t>One may use this MTU as an initial value, but for selected flows increase the MTU based on PMTUD</a:t>
            </a:r>
          </a:p>
          <a:p>
            <a:pPr lvl="1"/>
            <a:endParaRPr lang="en-US" sz="1400" dirty="0"/>
          </a:p>
        </p:txBody>
      </p:sp>
      <p:sp>
        <p:nvSpPr>
          <p:cNvPr id="2" name="Slide Number Placeholder 1"/>
          <p:cNvSpPr>
            <a:spLocks noGrp="1"/>
          </p:cNvSpPr>
          <p:nvPr>
            <p:ph type="sldNum" sz="quarter" idx="12"/>
          </p:nvPr>
        </p:nvSpPr>
        <p:spPr/>
        <p:txBody>
          <a:bodyPr/>
          <a:lstStyle/>
          <a:p>
            <a:pPr>
              <a:defRPr/>
            </a:pPr>
            <a:fld id="{ADF755B9-8011-4C06-82B3-26DD405FA266}" type="slidenum">
              <a:rPr lang="en-US" smtClean="0"/>
              <a:pPr>
                <a:defRPr/>
              </a:pPr>
              <a:t>6</a:t>
            </a:fld>
            <a:endParaRPr lang="en-US" dirty="0"/>
          </a:p>
        </p:txBody>
      </p:sp>
    </p:spTree>
    <p:extLst>
      <p:ext uri="{BB962C8B-B14F-4D97-AF65-F5344CB8AC3E}">
        <p14:creationId xmlns:p14="http://schemas.microsoft.com/office/powerpoint/2010/main" val="3392026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smtClean="0"/>
              <a:t>BIER MTUD issue 1</a:t>
            </a:r>
            <a:endParaRPr lang="en-US" b="1" dirty="0"/>
          </a:p>
        </p:txBody>
      </p:sp>
      <p:sp>
        <p:nvSpPr>
          <p:cNvPr id="13315" name="Rectangle 3"/>
          <p:cNvSpPr>
            <a:spLocks noGrp="1" noChangeArrowheads="1"/>
          </p:cNvSpPr>
          <p:nvPr>
            <p:ph type="body" idx="1"/>
          </p:nvPr>
        </p:nvSpPr>
        <p:spPr>
          <a:xfrm>
            <a:off x="685800" y="1981200"/>
            <a:ext cx="8077200" cy="4495800"/>
          </a:xfrm>
        </p:spPr>
        <p:txBody>
          <a:bodyPr>
            <a:normAutofit lnSpcReduction="10000"/>
          </a:bodyPr>
          <a:lstStyle/>
          <a:p>
            <a:r>
              <a:rPr lang="en-US" sz="1800" dirty="0" smtClean="0"/>
              <a:t>What MTU should be advertised?</a:t>
            </a:r>
          </a:p>
          <a:p>
            <a:pPr lvl="1"/>
            <a:r>
              <a:rPr lang="en-US" sz="1400" dirty="0" smtClean="0"/>
              <a:t>It appears the text in the draft may be ambiguous</a:t>
            </a:r>
          </a:p>
          <a:p>
            <a:pPr lvl="1"/>
            <a:endParaRPr lang="en-US" sz="1400" dirty="0" smtClean="0"/>
          </a:p>
          <a:p>
            <a:r>
              <a:rPr lang="en-US" sz="1800" dirty="0" smtClean="0"/>
              <a:t>Draft </a:t>
            </a:r>
            <a:r>
              <a:rPr lang="en-US" sz="1800" dirty="0" smtClean="0"/>
              <a:t>tries to say </a:t>
            </a:r>
            <a:r>
              <a:rPr lang="en-US" sz="1800" dirty="0" smtClean="0"/>
              <a:t>that routers advertise BIER payload MTU (option 1)</a:t>
            </a:r>
          </a:p>
          <a:p>
            <a:pPr lvl="1"/>
            <a:r>
              <a:rPr lang="en-US" sz="1400" dirty="0" smtClean="0"/>
              <a:t>That is, how big an IP packet can be encapsulated</a:t>
            </a:r>
          </a:p>
          <a:p>
            <a:r>
              <a:rPr lang="en-US" sz="1800" dirty="0" smtClean="0"/>
              <a:t>Should it be the largest possible BIER packet? (option 2)</a:t>
            </a:r>
          </a:p>
          <a:p>
            <a:pPr lvl="1"/>
            <a:r>
              <a:rPr lang="en-US" sz="1400" dirty="0" smtClean="0"/>
              <a:t>Size of IP packet plus BIER </a:t>
            </a:r>
            <a:r>
              <a:rPr lang="en-US" sz="1400" dirty="0" smtClean="0"/>
              <a:t>encapsulation, size after encapsulation.</a:t>
            </a:r>
            <a:endParaRPr lang="en-US" sz="1400" dirty="0"/>
          </a:p>
          <a:p>
            <a:r>
              <a:rPr lang="en-US" sz="1800" dirty="0" smtClean="0"/>
              <a:t>We need BFIR to learn the BIER payload MTU</a:t>
            </a:r>
          </a:p>
          <a:p>
            <a:pPr lvl="1"/>
            <a:r>
              <a:rPr lang="en-US" sz="1400" dirty="0" smtClean="0"/>
              <a:t>With option 1, BFIR uses the smallest advertised value. Each BFR considers which encapsulations are used on the different links (or to different neighbors) to determine what to announce</a:t>
            </a:r>
          </a:p>
          <a:p>
            <a:pPr lvl="1"/>
            <a:r>
              <a:rPr lang="en-US" sz="1400" dirty="0" smtClean="0"/>
              <a:t>With option 2, BFIR can subtract the max encapsulation overhead for all BIER encapsulations (all defined, or all known to be deployed in the domain)</a:t>
            </a:r>
          </a:p>
          <a:p>
            <a:pPr lvl="1"/>
            <a:r>
              <a:rPr lang="en-US" sz="1400" dirty="0" smtClean="0"/>
              <a:t>Option 2 likely simpler. But it may depend on how multiple encapsulations may be used. Can we have multiple encapsulations in a BIER domain, in an IGP  area, on a single link? Can the encapsulation change as a packet is forwarded?</a:t>
            </a:r>
          </a:p>
          <a:p>
            <a:r>
              <a:rPr lang="en-US" sz="1800" dirty="0" smtClean="0"/>
              <a:t>Encapsulation needs to be considered by all MTU discovery mechanism</a:t>
            </a:r>
          </a:p>
          <a:p>
            <a:endParaRPr lang="en-US" sz="1800" dirty="0" smtClean="0"/>
          </a:p>
        </p:txBody>
      </p:sp>
      <p:sp>
        <p:nvSpPr>
          <p:cNvPr id="2" name="Slide Number Placeholder 1"/>
          <p:cNvSpPr>
            <a:spLocks noGrp="1"/>
          </p:cNvSpPr>
          <p:nvPr>
            <p:ph type="sldNum" sz="quarter" idx="12"/>
          </p:nvPr>
        </p:nvSpPr>
        <p:spPr/>
        <p:txBody>
          <a:bodyPr/>
          <a:lstStyle/>
          <a:p>
            <a:pPr>
              <a:defRPr/>
            </a:pPr>
            <a:fld id="{ADF755B9-8011-4C06-82B3-26DD405FA266}" type="slidenum">
              <a:rPr lang="en-US" smtClean="0"/>
              <a:pPr>
                <a:defRPr/>
              </a:pPr>
              <a:t>7</a:t>
            </a:fld>
            <a:endParaRPr lang="en-US" dirty="0"/>
          </a:p>
        </p:txBody>
      </p:sp>
    </p:spTree>
    <p:extLst>
      <p:ext uri="{BB962C8B-B14F-4D97-AF65-F5344CB8AC3E}">
        <p14:creationId xmlns:p14="http://schemas.microsoft.com/office/powerpoint/2010/main" val="3325250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smtClean="0"/>
              <a:t>BIER MTUD issue 2</a:t>
            </a:r>
            <a:endParaRPr lang="en-US" b="1" dirty="0"/>
          </a:p>
        </p:txBody>
      </p:sp>
      <p:sp>
        <p:nvSpPr>
          <p:cNvPr id="13315" name="Rectangle 3"/>
          <p:cNvSpPr>
            <a:spLocks noGrp="1" noChangeArrowheads="1"/>
          </p:cNvSpPr>
          <p:nvPr>
            <p:ph type="body" idx="1"/>
          </p:nvPr>
        </p:nvSpPr>
        <p:spPr>
          <a:xfrm>
            <a:off x="685800" y="1981200"/>
            <a:ext cx="8077200" cy="4495800"/>
          </a:xfrm>
        </p:spPr>
        <p:txBody>
          <a:bodyPr>
            <a:normAutofit/>
          </a:bodyPr>
          <a:lstStyle/>
          <a:p>
            <a:r>
              <a:rPr lang="en-US" sz="1800" dirty="0" smtClean="0"/>
              <a:t>How to handle tunneling or repair-paths that require additional </a:t>
            </a:r>
            <a:r>
              <a:rPr lang="en-US" sz="1800" dirty="0" err="1" smtClean="0"/>
              <a:t>encap</a:t>
            </a:r>
            <a:r>
              <a:rPr lang="en-US" sz="1800" dirty="0" smtClean="0"/>
              <a:t>?</a:t>
            </a:r>
          </a:p>
          <a:p>
            <a:endParaRPr lang="en-US" sz="1800" dirty="0"/>
          </a:p>
          <a:p>
            <a:r>
              <a:rPr lang="en-US" sz="1800" dirty="0" smtClean="0"/>
              <a:t>Have not given this much thought yet. Also applies to other discovery mechanisms.</a:t>
            </a:r>
          </a:p>
          <a:p>
            <a:r>
              <a:rPr lang="en-US" sz="1800" dirty="0" smtClean="0"/>
              <a:t>If a neighbor is known to be reachable only via tunneling, then that affects what is the biggest BIER payload that can be sent to that neighbor, so this is already taken care of in the draft.</a:t>
            </a:r>
          </a:p>
          <a:p>
            <a:r>
              <a:rPr lang="en-US" sz="1800" dirty="0" smtClean="0"/>
              <a:t>Not sure how to handle a dynamic event such as a repair path</a:t>
            </a:r>
          </a:p>
          <a:p>
            <a:pPr lvl="1"/>
            <a:r>
              <a:rPr lang="en-US" sz="1000" dirty="0" smtClean="0"/>
              <a:t>Could potentially announce a new smaller MTU when repair is in place, but the goal is to have a fairly static MTU value. Hence a router supporting use of repair paths should probably announce an MTU that allows for reaching the neighbors via a repair path.</a:t>
            </a:r>
            <a:endParaRPr lang="en-US" sz="1000" dirty="0"/>
          </a:p>
          <a:p>
            <a:pPr marL="0" indent="0">
              <a:buNone/>
            </a:pPr>
            <a:endParaRPr lang="en-US" sz="1800" dirty="0" smtClean="0"/>
          </a:p>
        </p:txBody>
      </p:sp>
      <p:sp>
        <p:nvSpPr>
          <p:cNvPr id="2" name="Slide Number Placeholder 1"/>
          <p:cNvSpPr>
            <a:spLocks noGrp="1"/>
          </p:cNvSpPr>
          <p:nvPr>
            <p:ph type="sldNum" sz="quarter" idx="12"/>
          </p:nvPr>
        </p:nvSpPr>
        <p:spPr/>
        <p:txBody>
          <a:bodyPr/>
          <a:lstStyle/>
          <a:p>
            <a:pPr>
              <a:defRPr/>
            </a:pPr>
            <a:fld id="{ADF755B9-8011-4C06-82B3-26DD405FA266}" type="slidenum">
              <a:rPr lang="en-US" smtClean="0"/>
              <a:pPr>
                <a:defRPr/>
              </a:pPr>
              <a:t>8</a:t>
            </a:fld>
            <a:endParaRPr lang="en-US" dirty="0"/>
          </a:p>
        </p:txBody>
      </p:sp>
    </p:spTree>
    <p:extLst>
      <p:ext uri="{BB962C8B-B14F-4D97-AF65-F5344CB8AC3E}">
        <p14:creationId xmlns:p14="http://schemas.microsoft.com/office/powerpoint/2010/main" val="542392919"/>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9" charset="0"/>
            <a:ea typeface="ＭＳ Ｐゴシック" pitchFamily="-109" charset="-128"/>
            <a:cs typeface="ＭＳ Ｐゴシック" pitchFamily="-10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9" charset="0"/>
            <a:ea typeface="ＭＳ Ｐゴシック" pitchFamily="-109" charset="-128"/>
            <a:cs typeface="ＭＳ Ｐゴシック" pitchFamily="-109"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6093</TotalTime>
  <Words>1183</Words>
  <Application>Microsoft Office PowerPoint</Application>
  <PresentationFormat>On-screen Show (4:3)</PresentationFormat>
  <Paragraphs>106</Paragraphs>
  <Slides>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ＭＳ Ｐゴシック</vt:lpstr>
      <vt:lpstr>Arial</vt:lpstr>
      <vt:lpstr>Blank Presentation</vt:lpstr>
      <vt:lpstr> draft-venaas-bier-mtud-01  </vt:lpstr>
      <vt:lpstr>BIER MTU discovery</vt:lpstr>
      <vt:lpstr>MTU basics</vt:lpstr>
      <vt:lpstr>MTU discovery and BIER</vt:lpstr>
      <vt:lpstr>BIER MTUD solutions</vt:lpstr>
      <vt:lpstr>BIER Sub-domain MTUD</vt:lpstr>
      <vt:lpstr>BIER MTUD issue 1</vt:lpstr>
      <vt:lpstr>BIER MTUD issue 2</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BIER mtud</dc:title>
  <dc:creator>Stig Venaas</dc:creator>
  <cp:lastModifiedBy>svenaas@cisco.com</cp:lastModifiedBy>
  <cp:revision>145</cp:revision>
  <dcterms:created xsi:type="dcterms:W3CDTF">2010-07-26T09:53:15Z</dcterms:created>
  <dcterms:modified xsi:type="dcterms:W3CDTF">2018-07-13T21:44:25Z</dcterms:modified>
</cp:coreProperties>
</file>