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>
          <p15:clr>
            <a:srgbClr val="A4A3A4"/>
          </p15:clr>
        </p15:guide>
        <p15:guide id="2" pos="28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A0E"/>
    <a:srgbClr val="EAF3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715"/>
  </p:normalViewPr>
  <p:slideViewPr>
    <p:cSldViewPr>
      <p:cViewPr varScale="1">
        <p:scale>
          <a:sx n="117" d="100"/>
          <a:sy n="117" d="100"/>
        </p:scale>
        <p:origin x="184" y="176"/>
      </p:cViewPr>
      <p:guideLst>
        <p:guide orient="horz" pos="2137"/>
        <p:guide pos="284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A1DD1F-6309-4DAF-8E7D-7B3103CE7F0B}" type="datetimeFigureOut">
              <a:rPr lang="zh-CN" altLang="en-US" smtClean="0"/>
              <a:t>18/7/17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614F4-95F4-4CD5-A19B-8D5B55230C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AEB19-D442-4040-BA76-5E1EA8CBF6C4}" type="datetimeFigureOut">
              <a:rPr lang="en-US" smtClean="0"/>
              <a:t>7/17/18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BBA80-3907-5E47-B632-74CA9245A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D649-78E3-E242-84C9-8BDF6DD432B7}" type="datetime1">
              <a:rPr lang="en-US" altLang="zh-CN" smtClean="0"/>
              <a:t>7/17/18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A8F7F-4CB9-6844-AE5E-C572D5FD22B2}" type="datetime1">
              <a:rPr lang="en-US" altLang="zh-CN" smtClean="0"/>
              <a:t>7/17/18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36CBF-C453-F24F-8147-D6EBDA2C251E}" type="datetime1">
              <a:rPr lang="en-US" altLang="zh-CN" smtClean="0"/>
              <a:t>7/17/18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70A67-C006-E245-89BC-B816D49A3F5C}" type="datetime1">
              <a:rPr lang="en-US" altLang="zh-CN" smtClean="0"/>
              <a:t>7/17/18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2F39-A475-EA4A-87EC-E78881908FD1}" type="datetime1">
              <a:rPr lang="en-US" altLang="zh-CN" smtClean="0"/>
              <a:t>7/17/18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7541D-3399-4E44-AC5F-D69125DBDB65}" type="datetime1">
              <a:rPr lang="en-US" altLang="zh-CN" smtClean="0"/>
              <a:t>7/17/18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A5435-DAF1-404F-85EF-134A69224E29}" type="datetime1">
              <a:rPr lang="en-US" altLang="zh-CN" smtClean="0"/>
              <a:t>7/17/18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40A6-1552-644F-A10E-974013376373}" type="datetime1">
              <a:rPr lang="en-US" altLang="zh-CN" smtClean="0"/>
              <a:t>7/17/18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7FC2-F82E-8841-951C-401CBB41E047}" type="datetime1">
              <a:rPr lang="en-US" altLang="zh-CN" smtClean="0"/>
              <a:t>7/17/18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0F7F6-8363-4649-B9E6-72B3C5A0B5C4}" type="datetime1">
              <a:rPr lang="en-US" altLang="zh-CN" smtClean="0"/>
              <a:t>7/17/18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9C3EC-A410-B348-AC69-D6FBE8B707BE}" type="datetime1">
              <a:rPr lang="en-US" altLang="zh-CN" smtClean="0"/>
              <a:t>7/17/18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ED1AB-0035-534E-A058-C5A20406F062}" type="datetime1">
              <a:rPr lang="en-US" altLang="zh-CN" smtClean="0"/>
              <a:t>7/17/18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0AF81-40B2-4135-8C8B-005D448675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BIER Brownfield Migration Frameworks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3100" dirty="0" smtClean="0"/>
              <a:t> </a:t>
            </a:r>
            <a:r>
              <a:rPr lang="en-US" sz="3200" b="1" dirty="0" smtClean="0"/>
              <a:t>draft-</a:t>
            </a:r>
            <a:r>
              <a:rPr lang="en-US" sz="3200" b="1" dirty="0" err="1" smtClean="0"/>
              <a:t>przygienda</a:t>
            </a:r>
            <a:r>
              <a:rPr lang="en-US" sz="3200" b="1" dirty="0" smtClean="0"/>
              <a:t>-bier-migration-options</a:t>
            </a:r>
            <a:endParaRPr lang="zh-CN" altLang="en-US" sz="31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59632" y="3357751"/>
            <a:ext cx="6400800" cy="1224136"/>
          </a:xfrm>
        </p:spPr>
        <p:txBody>
          <a:bodyPr>
            <a:normAutofit fontScale="77500" lnSpcReduction="20000"/>
          </a:bodyPr>
          <a:lstStyle/>
          <a:p>
            <a:endParaRPr lang="en-US" altLang="zh-CN" dirty="0" smtClean="0"/>
          </a:p>
          <a:p>
            <a:r>
              <a:rPr lang="en-US" altLang="zh-CN" dirty="0" smtClean="0"/>
              <a:t>BIER </a:t>
            </a:r>
            <a:r>
              <a:rPr lang="en-US" altLang="zh-CN" dirty="0" smtClean="0"/>
              <a:t>WG</a:t>
            </a:r>
          </a:p>
          <a:p>
            <a:r>
              <a:rPr lang="en-US" altLang="zh-CN" dirty="0" smtClean="0"/>
              <a:t>IETF102# Montreal</a:t>
            </a:r>
            <a:endParaRPr lang="en-US" altLang="zh-CN" dirty="0" smtClean="0"/>
          </a:p>
        </p:txBody>
      </p:sp>
      <p:sp>
        <p:nvSpPr>
          <p:cNvPr id="4" name="副标题 2"/>
          <p:cNvSpPr txBox="1"/>
          <p:nvPr/>
        </p:nvSpPr>
        <p:spPr>
          <a:xfrm>
            <a:off x="3491880" y="5157192"/>
            <a:ext cx="4600600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Tony</a:t>
            </a:r>
            <a:r>
              <a:rPr kumimoji="0" lang="en-US" altLang="zh-CN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Przygienda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baseline="0" dirty="0" smtClean="0">
                <a:solidFill>
                  <a:schemeClr val="tx1">
                    <a:tint val="75000"/>
                  </a:schemeClr>
                </a:solidFill>
              </a:rPr>
              <a:t>Jeffrey</a:t>
            </a:r>
            <a:r>
              <a:rPr lang="en-US" altLang="zh-CN" dirty="0" smtClean="0">
                <a:solidFill>
                  <a:schemeClr val="tx1">
                    <a:tint val="75000"/>
                  </a:schemeClr>
                </a:solidFill>
              </a:rPr>
              <a:t> Zhang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Juniper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BIER moved from “will it happen?” to “how do I brownfield BIER” </a:t>
            </a:r>
          </a:p>
          <a:p>
            <a:r>
              <a:rPr lang="en-US" dirty="0" smtClean="0"/>
              <a:t>We don’t have the luxury of greenfield deployments but that should not be a surprise</a:t>
            </a:r>
          </a:p>
          <a:p>
            <a:r>
              <a:rPr lang="en-US" dirty="0" smtClean="0"/>
              <a:t>Customers have different technology mixes in their networks and different comfort levels, timelines to introduce new ones</a:t>
            </a:r>
          </a:p>
          <a:p>
            <a:r>
              <a:rPr lang="en-US" dirty="0" smtClean="0"/>
              <a:t>This draft allows a “guided” framework what “brownfield” options are available and their properties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404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Draft holding possible frameworks to brownfield BIER layer with</a:t>
            </a:r>
          </a:p>
          <a:p>
            <a:pPr lvl="1"/>
            <a:r>
              <a:rPr lang="en-US" dirty="0" smtClean="0"/>
              <a:t>IGP underlay</a:t>
            </a:r>
          </a:p>
          <a:p>
            <a:pPr lvl="1"/>
            <a:r>
              <a:rPr lang="en-US" dirty="0" smtClean="0"/>
              <a:t>Controller “underlay”</a:t>
            </a:r>
          </a:p>
          <a:p>
            <a:r>
              <a:rPr lang="en-US" dirty="0" smtClean="0"/>
              <a:t>Different solutions to get “around” or “through” non-BFRs  </a:t>
            </a:r>
          </a:p>
          <a:p>
            <a:r>
              <a:rPr lang="en-US" dirty="0" smtClean="0"/>
              <a:t>BIER overlay is not in scope of this draft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098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4</a:t>
            </a:fld>
            <a:endParaRPr lang="zh-CN" altLang="en-US"/>
          </a:p>
        </p:txBody>
      </p:sp>
      <p:grpSp>
        <p:nvGrpSpPr>
          <p:cNvPr id="6" name="Group 5"/>
          <p:cNvGrpSpPr/>
          <p:nvPr/>
        </p:nvGrpSpPr>
        <p:grpSpPr>
          <a:xfrm>
            <a:off x="899592" y="1391675"/>
            <a:ext cx="7344816" cy="4752528"/>
            <a:chOff x="2051891" y="1690688"/>
            <a:chExt cx="4142827" cy="2645893"/>
          </a:xfrm>
        </p:grpSpPr>
        <p:sp>
          <p:nvSpPr>
            <p:cNvPr id="7" name="Freeform 6"/>
            <p:cNvSpPr/>
            <p:nvPr/>
          </p:nvSpPr>
          <p:spPr>
            <a:xfrm>
              <a:off x="2051891" y="2395144"/>
              <a:ext cx="1523098" cy="1267276"/>
            </a:xfrm>
            <a:custGeom>
              <a:avLst/>
              <a:gdLst>
                <a:gd name="connsiteX0" fmla="*/ 0 w 1216152"/>
                <a:gd name="connsiteY0" fmla="*/ 522000 h 1043999"/>
                <a:gd name="connsiteX1" fmla="*/ 261000 w 1216152"/>
                <a:gd name="connsiteY1" fmla="*/ 0 h 1043999"/>
                <a:gd name="connsiteX2" fmla="*/ 955152 w 1216152"/>
                <a:gd name="connsiteY2" fmla="*/ 0 h 1043999"/>
                <a:gd name="connsiteX3" fmla="*/ 1216152 w 1216152"/>
                <a:gd name="connsiteY3" fmla="*/ 522000 h 1043999"/>
                <a:gd name="connsiteX4" fmla="*/ 955152 w 1216152"/>
                <a:gd name="connsiteY4" fmla="*/ 1043999 h 1043999"/>
                <a:gd name="connsiteX5" fmla="*/ 261000 w 1216152"/>
                <a:gd name="connsiteY5" fmla="*/ 1043999 h 1043999"/>
                <a:gd name="connsiteX6" fmla="*/ 0 w 1216152"/>
                <a:gd name="connsiteY6" fmla="*/ 522000 h 104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6152" h="1043999">
                  <a:moveTo>
                    <a:pt x="0" y="522000"/>
                  </a:moveTo>
                  <a:lnTo>
                    <a:pt x="261000" y="0"/>
                  </a:lnTo>
                  <a:lnTo>
                    <a:pt x="955152" y="0"/>
                  </a:lnTo>
                  <a:lnTo>
                    <a:pt x="1216152" y="522000"/>
                  </a:lnTo>
                  <a:lnTo>
                    <a:pt x="955152" y="1043999"/>
                  </a:lnTo>
                  <a:lnTo>
                    <a:pt x="261000" y="1043999"/>
                  </a:lnTo>
                  <a:lnTo>
                    <a:pt x="0" y="522000"/>
                  </a:lnTo>
                  <a:close/>
                </a:path>
              </a:pathLst>
            </a:custGeom>
            <a:solidFill>
              <a:srgbClr val="7030A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8346" tIns="173115" rIns="188346" bIns="1731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 dirty="0" smtClean="0"/>
                <a:t>IGP Multi-Topology Only</a:t>
              </a:r>
              <a:endParaRPr lang="en-US" sz="1100" b="1" kern="1200" dirty="0"/>
            </a:p>
          </p:txBody>
        </p:sp>
        <p:sp>
          <p:nvSpPr>
            <p:cNvPr id="8" name="Hexagon 7"/>
            <p:cNvSpPr/>
            <p:nvPr/>
          </p:nvSpPr>
          <p:spPr>
            <a:xfrm>
              <a:off x="3094010" y="2439055"/>
              <a:ext cx="177428" cy="148435"/>
            </a:xfrm>
            <a:prstGeom prst="hexagon">
              <a:avLst>
                <a:gd name="adj" fmla="val 25000"/>
                <a:gd name="vf" fmla="val 115470"/>
              </a:avLst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Hexagon 8"/>
            <p:cNvSpPr/>
            <p:nvPr/>
          </p:nvSpPr>
          <p:spPr>
            <a:xfrm>
              <a:off x="3362289" y="1690688"/>
              <a:ext cx="1523098" cy="126727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0070C0">
                <a:alpha val="90000"/>
              </a:srgbClr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 defTabSz="400050">
                <a:lnSpc>
                  <a:spcPct val="90000"/>
                </a:lnSpc>
                <a:spcAft>
                  <a:spcPct val="35000"/>
                </a:spcAft>
              </a:pPr>
              <a:r>
                <a:rPr lang="en-US" sz="1100" b="1" dirty="0" smtClean="0">
                  <a:solidFill>
                    <a:schemeClr val="lt1"/>
                  </a:solidFill>
                </a:rPr>
                <a:t>IGP RFC 8279 Section 6.9</a:t>
              </a:r>
              <a:endParaRPr lang="en-US" sz="1100" b="1" dirty="0">
                <a:solidFill>
                  <a:schemeClr val="lt1"/>
                </a:solidFill>
              </a:endParaRPr>
            </a:p>
          </p:txBody>
        </p:sp>
        <p:sp>
          <p:nvSpPr>
            <p:cNvPr id="10" name="Hexagon 9"/>
            <p:cNvSpPr/>
            <p:nvPr/>
          </p:nvSpPr>
          <p:spPr>
            <a:xfrm>
              <a:off x="3405044" y="2252273"/>
              <a:ext cx="177428" cy="148435"/>
            </a:xfrm>
            <a:prstGeom prst="hexagon">
              <a:avLst>
                <a:gd name="adj" fmla="val 25000"/>
                <a:gd name="vf" fmla="val 115470"/>
              </a:avLst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4671620" y="2392670"/>
              <a:ext cx="1523098" cy="1267276"/>
            </a:xfrm>
            <a:custGeom>
              <a:avLst/>
              <a:gdLst>
                <a:gd name="connsiteX0" fmla="*/ 0 w 1216152"/>
                <a:gd name="connsiteY0" fmla="*/ 522000 h 1043999"/>
                <a:gd name="connsiteX1" fmla="*/ 261000 w 1216152"/>
                <a:gd name="connsiteY1" fmla="*/ 0 h 1043999"/>
                <a:gd name="connsiteX2" fmla="*/ 955152 w 1216152"/>
                <a:gd name="connsiteY2" fmla="*/ 0 h 1043999"/>
                <a:gd name="connsiteX3" fmla="*/ 1216152 w 1216152"/>
                <a:gd name="connsiteY3" fmla="*/ 522000 h 1043999"/>
                <a:gd name="connsiteX4" fmla="*/ 955152 w 1216152"/>
                <a:gd name="connsiteY4" fmla="*/ 1043999 h 1043999"/>
                <a:gd name="connsiteX5" fmla="*/ 261000 w 1216152"/>
                <a:gd name="connsiteY5" fmla="*/ 1043999 h 1043999"/>
                <a:gd name="connsiteX6" fmla="*/ 0 w 1216152"/>
                <a:gd name="connsiteY6" fmla="*/ 522000 h 104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6152" h="1043999">
                  <a:moveTo>
                    <a:pt x="0" y="522000"/>
                  </a:moveTo>
                  <a:lnTo>
                    <a:pt x="261000" y="0"/>
                  </a:lnTo>
                  <a:lnTo>
                    <a:pt x="955152" y="0"/>
                  </a:lnTo>
                  <a:lnTo>
                    <a:pt x="1216152" y="522000"/>
                  </a:lnTo>
                  <a:lnTo>
                    <a:pt x="955152" y="1043999"/>
                  </a:lnTo>
                  <a:lnTo>
                    <a:pt x="261000" y="1043999"/>
                  </a:lnTo>
                  <a:lnTo>
                    <a:pt x="0" y="5220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8346" tIns="173115" rIns="188346" bIns="1731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 kern="1200" dirty="0" smtClean="0"/>
                <a:t>BIER Specifi</a:t>
              </a:r>
              <a:r>
                <a:rPr lang="en-US" sz="1100" b="1" dirty="0" smtClean="0"/>
                <a:t>c Algorithm (</a:t>
              </a:r>
              <a:r>
                <a:rPr lang="en-US" sz="1100" b="1" kern="1200" dirty="0" smtClean="0"/>
                <a:t>BAR) </a:t>
              </a:r>
              <a:endParaRPr lang="en-US" sz="1100" b="1" kern="1200" dirty="0"/>
            </a:p>
          </p:txBody>
        </p:sp>
        <p:sp>
          <p:nvSpPr>
            <p:cNvPr id="12" name="Hexagon 11"/>
            <p:cNvSpPr/>
            <p:nvPr/>
          </p:nvSpPr>
          <p:spPr>
            <a:xfrm>
              <a:off x="5706813" y="2439055"/>
              <a:ext cx="177428" cy="148435"/>
            </a:xfrm>
            <a:prstGeom prst="hexagon">
              <a:avLst>
                <a:gd name="adj" fmla="val 25000"/>
                <a:gd name="vf" fmla="val 115470"/>
              </a:avLst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3369773" y="3069305"/>
              <a:ext cx="1523098" cy="1267276"/>
            </a:xfrm>
            <a:custGeom>
              <a:avLst/>
              <a:gdLst>
                <a:gd name="connsiteX0" fmla="*/ 0 w 1216152"/>
                <a:gd name="connsiteY0" fmla="*/ 522000 h 1043999"/>
                <a:gd name="connsiteX1" fmla="*/ 261000 w 1216152"/>
                <a:gd name="connsiteY1" fmla="*/ 0 h 1043999"/>
                <a:gd name="connsiteX2" fmla="*/ 955152 w 1216152"/>
                <a:gd name="connsiteY2" fmla="*/ 0 h 1043999"/>
                <a:gd name="connsiteX3" fmla="*/ 1216152 w 1216152"/>
                <a:gd name="connsiteY3" fmla="*/ 522000 h 1043999"/>
                <a:gd name="connsiteX4" fmla="*/ 955152 w 1216152"/>
                <a:gd name="connsiteY4" fmla="*/ 1043999 h 1043999"/>
                <a:gd name="connsiteX5" fmla="*/ 261000 w 1216152"/>
                <a:gd name="connsiteY5" fmla="*/ 1043999 h 1043999"/>
                <a:gd name="connsiteX6" fmla="*/ 0 w 1216152"/>
                <a:gd name="connsiteY6" fmla="*/ 522000 h 104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6152" h="1043999">
                  <a:moveTo>
                    <a:pt x="0" y="522000"/>
                  </a:moveTo>
                  <a:lnTo>
                    <a:pt x="261000" y="0"/>
                  </a:lnTo>
                  <a:lnTo>
                    <a:pt x="955152" y="0"/>
                  </a:lnTo>
                  <a:lnTo>
                    <a:pt x="1216152" y="522000"/>
                  </a:lnTo>
                  <a:lnTo>
                    <a:pt x="955152" y="1043999"/>
                  </a:lnTo>
                  <a:lnTo>
                    <a:pt x="261000" y="1043999"/>
                  </a:lnTo>
                  <a:lnTo>
                    <a:pt x="0" y="522000"/>
                  </a:lnTo>
                  <a:close/>
                </a:path>
              </a:pathLst>
            </a:custGeom>
            <a:solidFill>
              <a:srgbClr val="00B05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8346" tIns="173115" rIns="188346" bIns="1731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 kern="1200" dirty="0" smtClean="0"/>
                <a:t>Controller</a:t>
              </a:r>
              <a:endParaRPr lang="en-US" sz="1100" b="1" kern="1200" dirty="0"/>
            </a:p>
          </p:txBody>
        </p:sp>
        <p:sp>
          <p:nvSpPr>
            <p:cNvPr id="19" name="Hexagon 18"/>
            <p:cNvSpPr/>
            <p:nvPr/>
          </p:nvSpPr>
          <p:spPr>
            <a:xfrm>
              <a:off x="3686858" y="4151858"/>
              <a:ext cx="177428" cy="148435"/>
            </a:xfrm>
            <a:prstGeom prst="hexagon">
              <a:avLst>
                <a:gd name="adj" fmla="val 25000"/>
                <a:gd name="vf" fmla="val 115470"/>
              </a:avLst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316886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Topology Only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/>
              <a:t>Confine BFRs in own on multi-topology</a:t>
            </a:r>
          </a:p>
          <a:p>
            <a:r>
              <a:rPr lang="en-US" sz="2400" dirty="0" smtClean="0"/>
              <a:t>Properties</a:t>
            </a:r>
          </a:p>
          <a:p>
            <a:pPr lvl="1"/>
            <a:r>
              <a:rPr lang="en-US" sz="2000" dirty="0" smtClean="0"/>
              <a:t>Needs MT deployed </a:t>
            </a:r>
          </a:p>
          <a:p>
            <a:pPr lvl="2"/>
            <a:r>
              <a:rPr lang="en-US" sz="1600" dirty="0" smtClean="0"/>
              <a:t>MT has been around for different purposes since many years</a:t>
            </a:r>
          </a:p>
          <a:p>
            <a:pPr lvl="1"/>
            <a:r>
              <a:rPr lang="en-US" sz="2000" dirty="0" smtClean="0"/>
              <a:t>MT can be connected by any tunnel that looks like L3</a:t>
            </a:r>
          </a:p>
          <a:p>
            <a:pPr lvl="1"/>
            <a:r>
              <a:rPr lang="en-US" sz="2000" dirty="0" smtClean="0"/>
              <a:t>Allows for unicast and multicast path to BFER to deviate</a:t>
            </a:r>
          </a:p>
          <a:p>
            <a:pPr lvl="1"/>
            <a:r>
              <a:rPr lang="en-US" sz="2000" dirty="0" smtClean="0"/>
              <a:t>“Partial” BFR routers are possible where only some interfaces support BIER</a:t>
            </a:r>
          </a:p>
          <a:p>
            <a:pPr lvl="1"/>
            <a:r>
              <a:rPr lang="en-US" sz="2000" dirty="0" smtClean="0"/>
              <a:t>Standard IGP computation and protection in IGP used</a:t>
            </a:r>
          </a:p>
          <a:p>
            <a:pPr lvl="1"/>
            <a:r>
              <a:rPr lang="en-US" sz="2000" dirty="0" smtClean="0"/>
              <a:t>Links can be in multiple MTs at the same time and used as 2ndary backup for each other since IGP metric is per MT</a:t>
            </a:r>
          </a:p>
          <a:p>
            <a:pPr lvl="1"/>
            <a:r>
              <a:rPr lang="en-US" sz="2000" dirty="0" smtClean="0"/>
              <a:t>tunnel &amp; IGP link metrics may end up doing ECMP</a:t>
            </a:r>
          </a:p>
          <a:p>
            <a:pPr lvl="1"/>
            <a:r>
              <a:rPr lang="en-US" sz="2000" dirty="0" smtClean="0"/>
              <a:t>Any change necessitates “touching” the link configuration on both sides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6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Section 6.9 Solution, Modified Step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”Re-parenting” solution RFC 8279 section 6.9 </a:t>
            </a:r>
            <a:r>
              <a:rPr lang="en-US" dirty="0" err="1" smtClean="0"/>
              <a:t>mod’ed</a:t>
            </a:r>
            <a:r>
              <a:rPr lang="en-US" dirty="0" smtClean="0"/>
              <a:t> step 2)</a:t>
            </a:r>
          </a:p>
          <a:p>
            <a:r>
              <a:rPr lang="en-US" dirty="0" smtClean="0"/>
              <a:t>Properties:</a:t>
            </a:r>
          </a:p>
          <a:p>
            <a:pPr lvl="1"/>
            <a:r>
              <a:rPr lang="en-US" dirty="0" smtClean="0"/>
              <a:t>When dynamic tunnel technologies (like SR) are deployed and used</a:t>
            </a:r>
          </a:p>
          <a:p>
            <a:pPr lvl="2"/>
            <a:r>
              <a:rPr lang="en-US" dirty="0" smtClean="0"/>
              <a:t>Can “tunnel through” any non-BFR without additional configuration </a:t>
            </a:r>
            <a:endParaRPr lang="en-US" dirty="0"/>
          </a:p>
          <a:p>
            <a:pPr lvl="2"/>
            <a:r>
              <a:rPr lang="en-US" dirty="0" smtClean="0"/>
              <a:t>Provide immediate full node protection coverage</a:t>
            </a:r>
          </a:p>
          <a:p>
            <a:pPr lvl="2"/>
            <a:r>
              <a:rPr lang="en-US" dirty="0" smtClean="0"/>
              <a:t>Tunnels do not show up in IGP as </a:t>
            </a:r>
            <a:r>
              <a:rPr lang="en-US" dirty="0" err="1" smtClean="0"/>
              <a:t>Fas</a:t>
            </a:r>
            <a:endParaRPr lang="en-US" dirty="0" smtClean="0"/>
          </a:p>
          <a:p>
            <a:pPr lvl="2"/>
            <a:r>
              <a:rPr lang="en-US" dirty="0" smtClean="0"/>
              <a:t>Each change in tunnel signaling may lead to BIFT </a:t>
            </a:r>
            <a:r>
              <a:rPr lang="en-US" dirty="0" err="1" smtClean="0"/>
              <a:t>recomputation</a:t>
            </a:r>
            <a:endParaRPr lang="en-US" dirty="0" smtClean="0"/>
          </a:p>
          <a:p>
            <a:pPr lvl="2"/>
            <a:r>
              <a:rPr lang="en-US" dirty="0" smtClean="0"/>
              <a:t>They normally lack OAM available with static tunnels</a:t>
            </a:r>
          </a:p>
          <a:p>
            <a:pPr lvl="1"/>
            <a:r>
              <a:rPr lang="en-US" dirty="0" smtClean="0"/>
              <a:t>BIER multicast traffic path to BFER is same as unicast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204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BIER Specific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Use a signaled BAR to compute paths that guarantee black-hole-free BIER in a distributed fashion</a:t>
            </a:r>
          </a:p>
          <a:p>
            <a:r>
              <a:rPr lang="en-US" dirty="0" smtClean="0"/>
              <a:t>Properties</a:t>
            </a:r>
          </a:p>
          <a:p>
            <a:pPr lvl="1"/>
            <a:r>
              <a:rPr lang="en-US" dirty="0" smtClean="0"/>
              <a:t>Tunnels necessary if no direct BFR-only path available</a:t>
            </a:r>
          </a:p>
          <a:p>
            <a:pPr lvl="1"/>
            <a:r>
              <a:rPr lang="en-US" dirty="0" smtClean="0"/>
              <a:t>Can take into account things like fan-out-degree or subdomain inter-dependencies or partial BFR support (with more BIER TLVs)</a:t>
            </a:r>
          </a:p>
          <a:p>
            <a:pPr lvl="1"/>
            <a:r>
              <a:rPr lang="en-US" dirty="0" smtClean="0"/>
              <a:t>Unicast and multicast path to BFER can diverge</a:t>
            </a:r>
          </a:p>
          <a:p>
            <a:pPr lvl="1"/>
            <a:r>
              <a:rPr lang="en-US" dirty="0" smtClean="0"/>
              <a:t>Computation of all IGP protections is possible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059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Controller Based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Controllers are “omnipotent” and see whole topology</a:t>
            </a:r>
          </a:p>
          <a:p>
            <a:pPr lvl="1"/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custodiet</a:t>
            </a:r>
            <a:r>
              <a:rPr lang="en-US" dirty="0"/>
              <a:t> </a:t>
            </a:r>
            <a:r>
              <a:rPr lang="en-US" dirty="0" err="1"/>
              <a:t>ipsos</a:t>
            </a:r>
            <a:r>
              <a:rPr lang="en-US" dirty="0"/>
              <a:t> </a:t>
            </a:r>
            <a:r>
              <a:rPr lang="en-US" dirty="0" err="1"/>
              <a:t>custodes</a:t>
            </a:r>
            <a:r>
              <a:rPr lang="en-US" dirty="0" smtClean="0"/>
              <a:t>?</a:t>
            </a:r>
          </a:p>
          <a:p>
            <a:r>
              <a:rPr lang="en-US" dirty="0" smtClean="0"/>
              <a:t>Controller downloads computed BIRTs and/or BIFTs (that’s the r/w object in Yang model discussion)</a:t>
            </a:r>
          </a:p>
          <a:p>
            <a:r>
              <a:rPr lang="en-US" dirty="0" smtClean="0"/>
              <a:t>Properties:</a:t>
            </a:r>
          </a:p>
          <a:p>
            <a:pPr lvl="1"/>
            <a:r>
              <a:rPr lang="en-US" dirty="0" smtClean="0"/>
              <a:t>Anything can be taken into account on computation</a:t>
            </a:r>
          </a:p>
          <a:p>
            <a:pPr lvl="1"/>
            <a:r>
              <a:rPr lang="en-US" dirty="0" smtClean="0"/>
              <a:t>Signaling that a node is using controller based BIER tables is desirable operationally</a:t>
            </a:r>
          </a:p>
          <a:p>
            <a:pPr lvl="1"/>
            <a:r>
              <a:rPr lang="en-US" dirty="0" smtClean="0"/>
              <a:t>Failure re-convergence slower than IGP</a:t>
            </a:r>
          </a:p>
          <a:p>
            <a:pPr lvl="2"/>
            <a:r>
              <a:rPr lang="en-US" dirty="0" smtClean="0"/>
              <a:t>Backup tables/next-hops for a single failure scenario could be also controller computed 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BIER Migration Frameworks, IETF #102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354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533</Words>
  <Application>Microsoft Macintosh PowerPoint</Application>
  <PresentationFormat>On-screen Show (4:3)</PresentationFormat>
  <Paragraphs>77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宋体</vt:lpstr>
      <vt:lpstr>Arial</vt:lpstr>
      <vt:lpstr>Office 主题</vt:lpstr>
      <vt:lpstr>BIER Brownfield Migration Frameworks  draft-przygienda-bier-migration-options</vt:lpstr>
      <vt:lpstr>Why </vt:lpstr>
      <vt:lpstr>What</vt:lpstr>
      <vt:lpstr>Frameworks</vt:lpstr>
      <vt:lpstr>Multi Topology Only Solution</vt:lpstr>
      <vt:lpstr>Section 6.9 Solution, Modified Step 2)</vt:lpstr>
      <vt:lpstr>BIER Specific Algorithm</vt:lpstr>
      <vt:lpstr>Controller Based Solutions</vt:lpstr>
    </vt:vector>
  </TitlesOfParts>
  <Company>Hewlett-Packard Company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draft-zhang-pim-dr-improvement-00</dc:title>
  <dc:creator>zte</dc:creator>
  <cp:lastModifiedBy>Antoni Przygienda</cp:lastModifiedBy>
  <cp:revision>132</cp:revision>
  <dcterms:created xsi:type="dcterms:W3CDTF">2015-07-14T08:31:00Z</dcterms:created>
  <dcterms:modified xsi:type="dcterms:W3CDTF">2018-07-17T19:58:51Z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2052-10.8.0.5918</vt:lpwstr>
  </property>
</Properties>
</file>