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69" r:id="rId2"/>
    <p:sldId id="270" r:id="rId3"/>
    <p:sldId id="271" r:id="rId4"/>
    <p:sldId id="268" r:id="rId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35"/>
    <p:restoredTop sz="94556" autoAdjust="0"/>
  </p:normalViewPr>
  <p:slideViewPr>
    <p:cSldViewPr snapToGrid="0">
      <p:cViewPr>
        <p:scale>
          <a:sx n="56" d="100"/>
          <a:sy n="56" d="100"/>
        </p:scale>
        <p:origin x="928" y="576"/>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C9855F-2181-40F8-BAC8-9BAB2B4A1940}" type="datetimeFigureOut">
              <a:rPr lang="zh-CN" altLang="en-US" smtClean="0"/>
              <a:t>18/7/18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FCF12F-5650-4830-A632-A7DF043AC628}" type="slidenum">
              <a:rPr lang="zh-CN" altLang="en-US" smtClean="0"/>
              <a:t>‹#›</a:t>
            </a:fld>
            <a:endParaRPr lang="zh-CN" altLang="en-US"/>
          </a:p>
        </p:txBody>
      </p:sp>
    </p:spTree>
    <p:extLst>
      <p:ext uri="{BB962C8B-B14F-4D97-AF65-F5344CB8AC3E}">
        <p14:creationId xmlns:p14="http://schemas.microsoft.com/office/powerpoint/2010/main" val="2108802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ChangeArrowheads="1" noTextEdit="1"/>
          </p:cNvSpPr>
          <p:nvPr>
            <p:ph type="sldImg"/>
          </p:nvPr>
        </p:nvSpPr>
        <p:spPr>
          <a:ln/>
        </p:spPr>
      </p:sp>
      <p:sp>
        <p:nvSpPr>
          <p:cNvPr id="6146"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x-none" altLang="x-none"/>
          </a:p>
        </p:txBody>
      </p:sp>
    </p:spTree>
    <p:extLst>
      <p:ext uri="{BB962C8B-B14F-4D97-AF65-F5344CB8AC3E}">
        <p14:creationId xmlns:p14="http://schemas.microsoft.com/office/powerpoint/2010/main" val="1317001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CF327A3-CF50-469C-BC68-CE3AB8EB5793}" type="datetimeFigureOut">
              <a:rPr lang="zh-CN" altLang="en-US" smtClean="0"/>
              <a:t>18/7/18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638129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CF327A3-CF50-469C-BC68-CE3AB8EB5793}" type="datetimeFigureOut">
              <a:rPr lang="zh-CN" altLang="en-US" smtClean="0"/>
              <a:t>18/7/18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424543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CF327A3-CF50-469C-BC68-CE3AB8EB5793}" type="datetimeFigureOut">
              <a:rPr lang="zh-CN" altLang="en-US" smtClean="0"/>
              <a:t>18/7/18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2547376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CF327A3-CF50-469C-BC68-CE3AB8EB5793}" type="datetimeFigureOut">
              <a:rPr lang="zh-CN" altLang="en-US" smtClean="0"/>
              <a:t>18/7/18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3427316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CF327A3-CF50-469C-BC68-CE3AB8EB5793}" type="datetimeFigureOut">
              <a:rPr lang="zh-CN" altLang="en-US" smtClean="0"/>
              <a:t>18/7/18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844615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CF327A3-CF50-469C-BC68-CE3AB8EB5793}" type="datetimeFigureOut">
              <a:rPr lang="zh-CN" altLang="en-US" smtClean="0"/>
              <a:t>18/7/18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4101750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CF327A3-CF50-469C-BC68-CE3AB8EB5793}" type="datetimeFigureOut">
              <a:rPr lang="zh-CN" altLang="en-US" smtClean="0"/>
              <a:t>18/7/18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117835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CF327A3-CF50-469C-BC68-CE3AB8EB5793}" type="datetimeFigureOut">
              <a:rPr lang="zh-CN" altLang="en-US" smtClean="0"/>
              <a:t>18/7/18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2701710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CF327A3-CF50-469C-BC68-CE3AB8EB5793}" type="datetimeFigureOut">
              <a:rPr lang="zh-CN" altLang="en-US" smtClean="0"/>
              <a:t>18/7/18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3344191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CF327A3-CF50-469C-BC68-CE3AB8EB5793}" type="datetimeFigureOut">
              <a:rPr lang="zh-CN" altLang="en-US" smtClean="0"/>
              <a:t>18/7/18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282916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CF327A3-CF50-469C-BC68-CE3AB8EB5793}" type="datetimeFigureOut">
              <a:rPr lang="zh-CN" altLang="en-US" smtClean="0"/>
              <a:t>18/7/18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691946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F327A3-CF50-469C-BC68-CE3AB8EB5793}" type="datetimeFigureOut">
              <a:rPr lang="zh-CN" altLang="en-US" smtClean="0"/>
              <a:t>18/7/18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16546860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rfc-editor.org/info/rfc5378" TargetMode="External"/><Relationship Id="rId4" Type="http://schemas.openxmlformats.org/officeDocument/2006/relationships/hyperlink" Target="https://www.rfc-editor.org/info/rfc8179"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tte@cs.fau.de" TargetMode="External"/><Relationship Id="rId4" Type="http://schemas.openxmlformats.org/officeDocument/2006/relationships/image" Target="../media/image1.png"/><Relationship Id="rId5"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hyperlink" Target="mailto:roll-bier-dt@ietf.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itle 1"/>
          <p:cNvSpPr>
            <a:spLocks noGrp="1"/>
          </p:cNvSpPr>
          <p:nvPr>
            <p:ph type="ctrTitle"/>
          </p:nvPr>
        </p:nvSpPr>
        <p:spPr/>
        <p:txBody>
          <a:bodyPr/>
          <a:lstStyle/>
          <a:p>
            <a:r>
              <a:rPr lang="en-US" altLang="x-none"/>
              <a:t>BIER WG</a:t>
            </a:r>
            <a:br>
              <a:rPr lang="en-US" altLang="x-none"/>
            </a:br>
            <a:r>
              <a:rPr lang="en-US" altLang="x-none"/>
              <a:t>IETF 101</a:t>
            </a:r>
          </a:p>
        </p:txBody>
      </p:sp>
      <p:sp>
        <p:nvSpPr>
          <p:cNvPr id="4098" name="Subtitle 2"/>
          <p:cNvSpPr>
            <a:spLocks noGrp="1"/>
          </p:cNvSpPr>
          <p:nvPr>
            <p:ph type="subTitle" idx="1"/>
          </p:nvPr>
        </p:nvSpPr>
        <p:spPr/>
        <p:txBody>
          <a:bodyPr/>
          <a:lstStyle/>
          <a:p>
            <a:r>
              <a:rPr lang="en-US" altLang="x-none" dirty="0" smtClean="0"/>
              <a:t>Montreal</a:t>
            </a:r>
            <a:endParaRPr lang="en-US" altLang="x-none" dirty="0"/>
          </a:p>
          <a:p>
            <a:r>
              <a:rPr lang="en-US" altLang="x-none" dirty="0" smtClean="0"/>
              <a:t>18 July </a:t>
            </a:r>
            <a:r>
              <a:rPr lang="en-US" altLang="x-none" dirty="0"/>
              <a:t>2018</a:t>
            </a:r>
          </a:p>
        </p:txBody>
      </p:sp>
    </p:spTree>
    <p:extLst>
      <p:ext uri="{BB962C8B-B14F-4D97-AF65-F5344CB8AC3E}">
        <p14:creationId xmlns:p14="http://schemas.microsoft.com/office/powerpoint/2010/main" val="57586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5"/>
          <p:cNvSpPr>
            <a:spLocks noGrp="1" noChangeArrowheads="1"/>
          </p:cNvSpPr>
          <p:nvPr>
            <p:ph type="title"/>
          </p:nvPr>
        </p:nvSpPr>
        <p:spPr>
          <a:xfrm>
            <a:off x="2209800" y="457200"/>
            <a:ext cx="7759700" cy="533400"/>
          </a:xfrm>
          <a:noFill/>
        </p:spPr>
        <p:txBody>
          <a:bodyPr>
            <a:normAutofit fontScale="90000"/>
          </a:bodyPr>
          <a:lstStyle/>
          <a:p>
            <a:r>
              <a:rPr lang="en-US" altLang="x-none"/>
              <a:t>Note Well</a:t>
            </a:r>
          </a:p>
        </p:txBody>
      </p:sp>
      <p:sp>
        <p:nvSpPr>
          <p:cNvPr id="15363" name="Rectangle 6"/>
          <p:cNvSpPr>
            <a:spLocks noGrp="1" noChangeArrowheads="1"/>
          </p:cNvSpPr>
          <p:nvPr>
            <p:ph type="body" idx="1"/>
          </p:nvPr>
        </p:nvSpPr>
        <p:spPr>
          <a:xfrm>
            <a:off x="1676400" y="1066800"/>
            <a:ext cx="8839200" cy="4648200"/>
          </a:xfrm>
        </p:spPr>
        <p:txBody>
          <a:bodyPr>
            <a:normAutofit lnSpcReduction="10000"/>
          </a:bodyPr>
          <a:lstStyle/>
          <a:p>
            <a:pPr marL="0" indent="6350">
              <a:defRPr/>
            </a:pPr>
            <a:r>
              <a:rPr lang="en-US" altLang="x-none" sz="1100" dirty="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 </a:t>
            </a:r>
          </a:p>
          <a:p>
            <a:pPr marL="0" indent="6350">
              <a:defRPr/>
            </a:pPr>
            <a:endParaRPr lang="en-US" altLang="x-none" sz="1100" dirty="0"/>
          </a:p>
          <a:p>
            <a:pPr lvl="1">
              <a:buFont typeface="Arial" charset="0"/>
              <a:buChar char="•"/>
              <a:defRPr/>
            </a:pPr>
            <a:r>
              <a:rPr lang="en-US" altLang="x-none" sz="1100" dirty="0"/>
              <a:t>The IETF plenary session</a:t>
            </a:r>
          </a:p>
          <a:p>
            <a:pPr lvl="1">
              <a:buFont typeface="Arial" charset="0"/>
              <a:buChar char="•"/>
              <a:defRPr/>
            </a:pPr>
            <a:r>
              <a:rPr lang="en-US" altLang="x-none" sz="1100" dirty="0"/>
              <a:t>The IESG, or any member thereof on behalf of the IESG</a:t>
            </a:r>
          </a:p>
          <a:p>
            <a:pPr lvl="1">
              <a:buFont typeface="Arial" charset="0"/>
              <a:buChar char="•"/>
              <a:defRPr/>
            </a:pPr>
            <a:r>
              <a:rPr lang="en-US" altLang="x-none" sz="1100" dirty="0"/>
              <a:t>Any IETF mailing list, including the IETF list itself, any working group or design team list, or any other list functioning under IETF auspices</a:t>
            </a:r>
          </a:p>
          <a:p>
            <a:pPr lvl="1">
              <a:buFont typeface="Arial" charset="0"/>
              <a:buChar char="•"/>
              <a:defRPr/>
            </a:pPr>
            <a:r>
              <a:rPr lang="en-US" altLang="x-none" sz="1100" dirty="0"/>
              <a:t>Any IETF working group or portion thereof</a:t>
            </a:r>
          </a:p>
          <a:p>
            <a:pPr lvl="1">
              <a:buFont typeface="Arial" charset="0"/>
              <a:buChar char="•"/>
              <a:defRPr/>
            </a:pPr>
            <a:r>
              <a:rPr lang="en-US" altLang="x-none" sz="1100" dirty="0"/>
              <a:t>Any Birds of a Feather (BOF) session</a:t>
            </a:r>
          </a:p>
          <a:p>
            <a:pPr lvl="1">
              <a:buFont typeface="Arial" charset="0"/>
              <a:buChar char="•"/>
              <a:defRPr/>
            </a:pPr>
            <a:r>
              <a:rPr lang="en-US" altLang="x-none" sz="1100" dirty="0"/>
              <a:t>The IAB or any member thereof on behalf of the IAB</a:t>
            </a:r>
          </a:p>
          <a:p>
            <a:pPr lvl="1">
              <a:buFont typeface="Arial" charset="0"/>
              <a:buChar char="•"/>
              <a:defRPr/>
            </a:pPr>
            <a:r>
              <a:rPr lang="en-US" altLang="x-none" sz="1100" dirty="0"/>
              <a:t>The RFC Editor or the Internet-Drafts function</a:t>
            </a:r>
          </a:p>
          <a:p>
            <a:pPr marL="0" indent="6350">
              <a:defRPr/>
            </a:pPr>
            <a:endParaRPr lang="en-US" altLang="x-none" sz="1100" dirty="0"/>
          </a:p>
          <a:p>
            <a:pPr>
              <a:defRPr/>
            </a:pPr>
            <a:r>
              <a:rPr lang="en-US" sz="1100" dirty="0"/>
              <a:t>All IETF Contributions are subject to the rules of </a:t>
            </a:r>
            <a:r>
              <a:rPr lang="en-US" sz="1100" dirty="0">
                <a:hlinkClick r:id="rId3"/>
              </a:rPr>
              <a:t>RFC 5378</a:t>
            </a:r>
            <a:r>
              <a:rPr lang="en-US" sz="1100" dirty="0"/>
              <a:t> and </a:t>
            </a:r>
            <a:r>
              <a:rPr lang="en-US" sz="1100" dirty="0">
                <a:hlinkClick r:id="rId4"/>
              </a:rPr>
              <a:t>RFC 8179</a:t>
            </a:r>
            <a:r>
              <a:rPr lang="en-US" sz="1100" dirty="0"/>
              <a:t>.</a:t>
            </a:r>
          </a:p>
          <a:p>
            <a:pPr>
              <a:defRPr/>
            </a:pPr>
            <a:endParaRPr lang="en-US" sz="1100" dirty="0"/>
          </a:p>
          <a:p>
            <a:pPr marL="0" indent="0">
              <a:defRPr/>
            </a:pPr>
            <a:r>
              <a:rPr lang="en-US" sz="1100" dirty="0"/>
              <a:t>Statements made outside of an IETF session, mailing list or other function, that are clearly not intended to be input to an IETF activity, group or function, are not IETF Contributions in the context of this notice.  Please consult </a:t>
            </a:r>
            <a:r>
              <a:rPr lang="en-US" sz="1100" dirty="0">
                <a:hlinkClick r:id="rId3"/>
              </a:rPr>
              <a:t>RFC 5378</a:t>
            </a:r>
            <a:r>
              <a:rPr lang="en-US" sz="1100" dirty="0"/>
              <a:t> and </a:t>
            </a:r>
            <a:r>
              <a:rPr lang="en-US" sz="1100" dirty="0">
                <a:hlinkClick r:id="rId4"/>
              </a:rPr>
              <a:t>RFC 8179</a:t>
            </a:r>
            <a:r>
              <a:rPr lang="en-US" sz="1100" dirty="0"/>
              <a:t> for details. </a:t>
            </a:r>
          </a:p>
          <a:p>
            <a:pPr marL="0" indent="6350">
              <a:defRPr/>
            </a:pPr>
            <a:endParaRPr lang="en-US" altLang="x-none" sz="1100" dirty="0"/>
          </a:p>
          <a:p>
            <a:pPr marL="0" indent="6350">
              <a:defRPr/>
            </a:pPr>
            <a:r>
              <a:rPr lang="en-US" altLang="x-none" sz="1100" dirty="0"/>
              <a:t>A participant in any IETF activity is deemed to accept all IETF rules of process, as documented in Best Current Practices RFCs and IESG Statements. </a:t>
            </a:r>
          </a:p>
          <a:p>
            <a:pPr marL="0" indent="6350">
              <a:defRPr/>
            </a:pPr>
            <a:endParaRPr lang="en-US" altLang="x-none" sz="1100" dirty="0"/>
          </a:p>
          <a:p>
            <a:pPr marL="0" indent="6350">
              <a:defRPr/>
            </a:pPr>
            <a:r>
              <a:rPr lang="en-US" altLang="x-none" sz="1100" dirty="0"/>
              <a:t>A participant in any IETF activity acknowledges that written, audio and video records of meetings may be made and may be available to the public.</a:t>
            </a:r>
            <a:br>
              <a:rPr lang="en-US" altLang="x-none" sz="1100" dirty="0"/>
            </a:br>
            <a:endParaRPr lang="en-US" altLang="x-none" sz="1100" dirty="0"/>
          </a:p>
          <a:p>
            <a:pPr marL="0" indent="6350">
              <a:lnSpc>
                <a:spcPct val="85000"/>
              </a:lnSpc>
              <a:spcBef>
                <a:spcPct val="5000"/>
              </a:spcBef>
              <a:spcAft>
                <a:spcPct val="5000"/>
              </a:spcAft>
              <a:defRPr/>
            </a:pPr>
            <a:endParaRPr lang="en-US" altLang="x-none" sz="1100" dirty="0"/>
          </a:p>
        </p:txBody>
      </p:sp>
    </p:spTree>
    <p:extLst>
      <p:ext uri="{BB962C8B-B14F-4D97-AF65-F5344CB8AC3E}">
        <p14:creationId xmlns:p14="http://schemas.microsoft.com/office/powerpoint/2010/main" val="1483269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defRPr/>
            </a:pPr>
            <a:r>
              <a:rPr lang="en-US" dirty="0" smtClean="0">
                <a:latin typeface="+mn-lt"/>
              </a:rPr>
              <a:t>Agenda</a:t>
            </a:r>
            <a:endParaRPr lang="en-US" dirty="0">
              <a:latin typeface="+mn-lt"/>
            </a:endParaRPr>
          </a:p>
        </p:txBody>
      </p:sp>
      <p:sp>
        <p:nvSpPr>
          <p:cNvPr id="7170" name="Content Placeholder 2"/>
          <p:cNvSpPr>
            <a:spLocks noGrp="1"/>
          </p:cNvSpPr>
          <p:nvPr>
            <p:ph idx="1"/>
          </p:nvPr>
        </p:nvSpPr>
        <p:spPr>
          <a:xfrm>
            <a:off x="2216150" y="1524000"/>
            <a:ext cx="7918450" cy="4572000"/>
          </a:xfrm>
        </p:spPr>
        <p:txBody>
          <a:bodyPr>
            <a:normAutofit fontScale="92500" lnSpcReduction="20000"/>
          </a:bodyPr>
          <a:lstStyle/>
          <a:p>
            <a:pPr>
              <a:tabLst>
                <a:tab pos="5029200" algn="l"/>
                <a:tab pos="6629400" algn="l"/>
              </a:tabLst>
            </a:pPr>
            <a:r>
              <a:rPr lang="en-US" altLang="x-none" sz="1600" dirty="0">
                <a:latin typeface="Courier" charset="0"/>
                <a:ea typeface="Courier" charset="0"/>
                <a:cs typeface="Courier" charset="0"/>
              </a:rPr>
              <a:t>Welcome, </a:t>
            </a:r>
            <a:r>
              <a:rPr lang="en-US" altLang="x-none" sz="1600" dirty="0" err="1">
                <a:latin typeface="Courier" charset="0"/>
                <a:ea typeface="Courier" charset="0"/>
                <a:cs typeface="Courier" charset="0"/>
              </a:rPr>
              <a:t>Notewell</a:t>
            </a:r>
            <a:r>
              <a:rPr lang="en-US" altLang="x-none" sz="1600" dirty="0">
                <a:latin typeface="Courier" charset="0"/>
                <a:ea typeface="Courier" charset="0"/>
                <a:cs typeface="Courier" charset="0"/>
              </a:rPr>
              <a:t>, Agenda bash	5min  Chairs</a:t>
            </a:r>
          </a:p>
          <a:p>
            <a:pPr>
              <a:tabLst>
                <a:tab pos="5029200" algn="l"/>
                <a:tab pos="6629400" algn="l"/>
              </a:tabLst>
            </a:pPr>
            <a:r>
              <a:rPr lang="en-US" altLang="x-none" sz="1600" dirty="0">
                <a:latin typeface="Courier" charset="0"/>
                <a:ea typeface="Courier" charset="0"/>
                <a:cs typeface="Courier" charset="0"/>
              </a:rPr>
              <a:t>multicast-http-response	15min </a:t>
            </a:r>
            <a:r>
              <a:rPr lang="en-US" altLang="x-none" sz="1600" dirty="0" err="1">
                <a:latin typeface="Courier" charset="0"/>
                <a:ea typeface="Courier" charset="0"/>
                <a:cs typeface="Courier" charset="0"/>
              </a:rPr>
              <a:t>Purkayastha</a:t>
            </a:r>
            <a:endParaRPr lang="en-US" altLang="x-none" sz="1600" dirty="0">
              <a:latin typeface="Courier" charset="0"/>
              <a:ea typeface="Courier" charset="0"/>
              <a:cs typeface="Courier" charset="0"/>
            </a:endParaRPr>
          </a:p>
          <a:p>
            <a:pPr>
              <a:tabLst>
                <a:tab pos="5029200" algn="l"/>
                <a:tab pos="6629400" algn="l"/>
              </a:tabLst>
            </a:pPr>
            <a:r>
              <a:rPr lang="en-US" altLang="x-none" sz="1600" dirty="0">
                <a:latin typeface="Courier" charset="0"/>
                <a:ea typeface="Courier" charset="0"/>
                <a:cs typeface="Courier" charset="0"/>
              </a:rPr>
              <a:t>draft-</a:t>
            </a:r>
            <a:r>
              <a:rPr lang="en-US" altLang="x-none" sz="1600" dirty="0" err="1">
                <a:latin typeface="Courier" charset="0"/>
                <a:ea typeface="Courier" charset="0"/>
                <a:cs typeface="Courier" charset="0"/>
              </a:rPr>
              <a:t>ietf</a:t>
            </a:r>
            <a:r>
              <a:rPr lang="en-US" altLang="x-none" sz="1600" dirty="0">
                <a:latin typeface="Courier" charset="0"/>
                <a:ea typeface="Courier" charset="0"/>
                <a:cs typeface="Courier" charset="0"/>
              </a:rPr>
              <a:t>-bier-</a:t>
            </a:r>
            <a:r>
              <a:rPr lang="en-US" altLang="x-none" sz="1600" dirty="0" err="1">
                <a:latin typeface="Courier" charset="0"/>
                <a:ea typeface="Courier" charset="0"/>
                <a:cs typeface="Courier" charset="0"/>
              </a:rPr>
              <a:t>pim</a:t>
            </a:r>
            <a:r>
              <a:rPr lang="en-US" altLang="x-none" sz="1600" dirty="0">
                <a:latin typeface="Courier" charset="0"/>
                <a:ea typeface="Courier" charset="0"/>
                <a:cs typeface="Courier" charset="0"/>
              </a:rPr>
              <a:t>-signaling	      </a:t>
            </a:r>
            <a:r>
              <a:rPr lang="en-US" altLang="x-none" sz="1600" dirty="0" err="1">
                <a:latin typeface="Courier" charset="0"/>
                <a:ea typeface="Courier" charset="0"/>
                <a:cs typeface="Courier" charset="0"/>
              </a:rPr>
              <a:t>Bidgoli</a:t>
            </a:r>
            <a:endParaRPr lang="en-US" altLang="x-none" sz="1600" dirty="0">
              <a:latin typeface="Courier" charset="0"/>
              <a:ea typeface="Courier" charset="0"/>
              <a:cs typeface="Courier" charset="0"/>
            </a:endParaRPr>
          </a:p>
          <a:p>
            <a:pPr>
              <a:tabLst>
                <a:tab pos="5029200" algn="l"/>
                <a:tab pos="6629400" algn="l"/>
              </a:tabLst>
            </a:pPr>
            <a:r>
              <a:rPr lang="en-US" altLang="x-none" sz="1600" dirty="0">
                <a:latin typeface="Courier" charset="0"/>
                <a:ea typeface="Courier" charset="0"/>
                <a:cs typeface="Courier" charset="0"/>
              </a:rPr>
              <a:t>draft-hj-bier-mldp-signaling-00	15min </a:t>
            </a:r>
            <a:r>
              <a:rPr lang="en-US" altLang="x-none" sz="1600" dirty="0" err="1">
                <a:latin typeface="Courier" charset="0"/>
                <a:ea typeface="Courier" charset="0"/>
                <a:cs typeface="Courier" charset="0"/>
              </a:rPr>
              <a:t>Bidgoli</a:t>
            </a:r>
            <a:endParaRPr lang="en-US" altLang="x-none" sz="1600" dirty="0">
              <a:latin typeface="Courier" charset="0"/>
              <a:ea typeface="Courier" charset="0"/>
              <a:cs typeface="Courier" charset="0"/>
            </a:endParaRPr>
          </a:p>
          <a:p>
            <a:pPr>
              <a:tabLst>
                <a:tab pos="5029200" algn="l"/>
                <a:tab pos="6629400" algn="l"/>
              </a:tabLst>
            </a:pPr>
            <a:r>
              <a:rPr lang="en-US" altLang="x-none" sz="1600" dirty="0">
                <a:latin typeface="Courier" charset="0"/>
                <a:ea typeface="Courier" charset="0"/>
                <a:cs typeface="Courier" charset="0"/>
              </a:rPr>
              <a:t>draft-venaas-bier-mtud-01	10min </a:t>
            </a:r>
            <a:r>
              <a:rPr lang="en-US" altLang="x-none" sz="1600" dirty="0" err="1">
                <a:latin typeface="Courier" charset="0"/>
                <a:ea typeface="Courier" charset="0"/>
                <a:cs typeface="Courier" charset="0"/>
              </a:rPr>
              <a:t>Stig</a:t>
            </a:r>
            <a:r>
              <a:rPr lang="en-US" altLang="x-none" sz="1600" dirty="0">
                <a:latin typeface="Courier" charset="0"/>
                <a:ea typeface="Courier" charset="0"/>
                <a:cs typeface="Courier" charset="0"/>
              </a:rPr>
              <a:t> </a:t>
            </a:r>
            <a:r>
              <a:rPr lang="en-US" altLang="x-none" sz="1600" dirty="0" err="1">
                <a:latin typeface="Courier" charset="0"/>
                <a:ea typeface="Courier" charset="0"/>
                <a:cs typeface="Courier" charset="0"/>
              </a:rPr>
              <a:t>Venaas</a:t>
            </a:r>
            <a:endParaRPr lang="en-US" altLang="x-none" sz="1600" dirty="0">
              <a:latin typeface="Courier" charset="0"/>
              <a:ea typeface="Courier" charset="0"/>
              <a:cs typeface="Courier" charset="0"/>
            </a:endParaRPr>
          </a:p>
          <a:p>
            <a:pPr>
              <a:tabLst>
                <a:tab pos="5029200" algn="l"/>
                <a:tab pos="6629400" algn="l"/>
              </a:tabLst>
            </a:pPr>
            <a:r>
              <a:rPr lang="en-US" altLang="x-none" sz="1600" dirty="0">
                <a:latin typeface="Courier" charset="0"/>
                <a:ea typeface="Courier" charset="0"/>
                <a:cs typeface="Courier" charset="0"/>
              </a:rPr>
              <a:t>draft-</a:t>
            </a:r>
            <a:r>
              <a:rPr lang="en-US" altLang="x-none" sz="1600" dirty="0" err="1">
                <a:latin typeface="Courier" charset="0"/>
                <a:ea typeface="Courier" charset="0"/>
                <a:cs typeface="Courier" charset="0"/>
              </a:rPr>
              <a:t>ietf</a:t>
            </a:r>
            <a:r>
              <a:rPr lang="en-US" altLang="x-none" sz="1600" dirty="0">
                <a:latin typeface="Courier" charset="0"/>
                <a:ea typeface="Courier" charset="0"/>
                <a:cs typeface="Courier" charset="0"/>
              </a:rPr>
              <a:t>-bier-</a:t>
            </a:r>
            <a:r>
              <a:rPr lang="en-US" altLang="x-none" sz="1600" dirty="0" err="1">
                <a:latin typeface="Courier" charset="0"/>
                <a:ea typeface="Courier" charset="0"/>
                <a:cs typeface="Courier" charset="0"/>
              </a:rPr>
              <a:t>mld</a:t>
            </a:r>
            <a:r>
              <a:rPr lang="en-US" altLang="x-none" sz="1600" dirty="0">
                <a:latin typeface="Courier" charset="0"/>
                <a:ea typeface="Courier" charset="0"/>
                <a:cs typeface="Courier" charset="0"/>
              </a:rPr>
              <a:t>	10min </a:t>
            </a:r>
            <a:r>
              <a:rPr lang="en-US" altLang="x-none" sz="1600" dirty="0" err="1">
                <a:latin typeface="Courier" charset="0"/>
                <a:ea typeface="Courier" charset="0"/>
                <a:cs typeface="Courier" charset="0"/>
              </a:rPr>
              <a:t>Stig</a:t>
            </a:r>
            <a:r>
              <a:rPr lang="en-US" altLang="x-none" sz="1600" dirty="0">
                <a:latin typeface="Courier" charset="0"/>
                <a:ea typeface="Courier" charset="0"/>
                <a:cs typeface="Courier" charset="0"/>
              </a:rPr>
              <a:t> </a:t>
            </a:r>
            <a:r>
              <a:rPr lang="en-US" altLang="x-none" sz="1600" dirty="0" err="1">
                <a:latin typeface="Courier" charset="0"/>
                <a:ea typeface="Courier" charset="0"/>
                <a:cs typeface="Courier" charset="0"/>
              </a:rPr>
              <a:t>Venaas</a:t>
            </a:r>
            <a:endParaRPr lang="en-US" altLang="x-none" sz="1600" dirty="0">
              <a:latin typeface="Courier" charset="0"/>
              <a:ea typeface="Courier" charset="0"/>
              <a:cs typeface="Courier" charset="0"/>
            </a:endParaRPr>
          </a:p>
          <a:p>
            <a:pPr>
              <a:tabLst>
                <a:tab pos="5029200" algn="l"/>
                <a:tab pos="6629400" algn="l"/>
              </a:tabLst>
            </a:pPr>
            <a:r>
              <a:rPr lang="en-US" altLang="x-none" sz="1600" dirty="0">
                <a:latin typeface="Courier" charset="0"/>
                <a:ea typeface="Courier" charset="0"/>
                <a:cs typeface="Courier" charset="0"/>
              </a:rPr>
              <a:t>draft-zzhang-bier-php-00	10min Jeffrey Zhang</a:t>
            </a:r>
          </a:p>
          <a:p>
            <a:pPr>
              <a:tabLst>
                <a:tab pos="5029200" algn="l"/>
                <a:tab pos="6629400" algn="l"/>
              </a:tabLst>
            </a:pPr>
            <a:r>
              <a:rPr lang="en-US" altLang="x-none" sz="1600" dirty="0">
                <a:latin typeface="Courier" charset="0"/>
                <a:ea typeface="Courier" charset="0"/>
                <a:cs typeface="Courier" charset="0"/>
              </a:rPr>
              <a:t>draft-</a:t>
            </a:r>
            <a:r>
              <a:rPr lang="en-US" altLang="x-none" sz="1600" dirty="0" err="1">
                <a:latin typeface="Courier" charset="0"/>
                <a:ea typeface="Courier" charset="0"/>
                <a:cs typeface="Courier" charset="0"/>
              </a:rPr>
              <a:t>przygienda</a:t>
            </a:r>
            <a:r>
              <a:rPr lang="en-US" altLang="x-none" sz="1600" dirty="0">
                <a:latin typeface="Courier" charset="0"/>
                <a:ea typeface="Courier" charset="0"/>
                <a:cs typeface="Courier" charset="0"/>
              </a:rPr>
              <a:t>-bier-migration-options	15min </a:t>
            </a:r>
            <a:r>
              <a:rPr lang="en-US" altLang="x-none" sz="1600" dirty="0" err="1">
                <a:latin typeface="Courier" charset="0"/>
                <a:ea typeface="Courier" charset="0"/>
                <a:cs typeface="Courier" charset="0"/>
              </a:rPr>
              <a:t>Przygienda</a:t>
            </a:r>
            <a:endParaRPr lang="en-US" altLang="x-none" sz="1600" dirty="0">
              <a:latin typeface="Courier" charset="0"/>
              <a:ea typeface="Courier" charset="0"/>
              <a:cs typeface="Courier" charset="0"/>
            </a:endParaRPr>
          </a:p>
          <a:p>
            <a:pPr>
              <a:tabLst>
                <a:tab pos="5029200" algn="l"/>
                <a:tab pos="6629400" algn="l"/>
              </a:tabLst>
            </a:pPr>
            <a:r>
              <a:rPr lang="en-US" altLang="x-none" sz="1600" dirty="0">
                <a:latin typeface="Courier" charset="0"/>
                <a:ea typeface="Courier" charset="0"/>
                <a:cs typeface="Courier" charset="0"/>
              </a:rPr>
              <a:t>	room discussion as needed</a:t>
            </a:r>
          </a:p>
          <a:p>
            <a:pPr>
              <a:tabLst>
                <a:tab pos="5029200" algn="l"/>
                <a:tab pos="6629400" algn="l"/>
              </a:tabLst>
            </a:pPr>
            <a:r>
              <a:rPr lang="en-US" altLang="x-none" sz="1600" dirty="0">
                <a:latin typeface="Courier" charset="0"/>
                <a:ea typeface="Courier" charset="0"/>
                <a:cs typeface="Courier" charset="0"/>
              </a:rPr>
              <a:t>draft-</a:t>
            </a:r>
            <a:r>
              <a:rPr lang="en-US" altLang="x-none" sz="1600" dirty="0" err="1">
                <a:latin typeface="Courier" charset="0"/>
                <a:ea typeface="Courier" charset="0"/>
                <a:cs typeface="Courier" charset="0"/>
              </a:rPr>
              <a:t>geng</a:t>
            </a:r>
            <a:r>
              <a:rPr lang="en-US" altLang="x-none" sz="1600" dirty="0">
                <a:latin typeface="Courier" charset="0"/>
                <a:ea typeface="Courier" charset="0"/>
                <a:cs typeface="Courier" charset="0"/>
              </a:rPr>
              <a:t>-bier-</a:t>
            </a:r>
            <a:r>
              <a:rPr lang="en-US" altLang="x-none" sz="1600" dirty="0" err="1">
                <a:latin typeface="Courier" charset="0"/>
                <a:ea typeface="Courier" charset="0"/>
                <a:cs typeface="Courier" charset="0"/>
              </a:rPr>
              <a:t>sr</a:t>
            </a:r>
            <a:r>
              <a:rPr lang="en-US" altLang="x-none" sz="1600" dirty="0">
                <a:latin typeface="Courier" charset="0"/>
                <a:ea typeface="Courier" charset="0"/>
                <a:cs typeface="Courier" charset="0"/>
              </a:rPr>
              <a:t>-multicast-deployment	10min Liang </a:t>
            </a:r>
            <a:r>
              <a:rPr lang="en-US" altLang="x-none" sz="1600" dirty="0" err="1">
                <a:latin typeface="Courier" charset="0"/>
                <a:ea typeface="Courier" charset="0"/>
                <a:cs typeface="Courier" charset="0"/>
              </a:rPr>
              <a:t>Geng</a:t>
            </a:r>
            <a:endParaRPr lang="en-US" altLang="x-none" sz="1600" dirty="0">
              <a:latin typeface="Courier" charset="0"/>
              <a:ea typeface="Courier" charset="0"/>
              <a:cs typeface="Courier" charset="0"/>
            </a:endParaRPr>
          </a:p>
          <a:p>
            <a:pPr>
              <a:tabLst>
                <a:tab pos="5029200" algn="l"/>
                <a:tab pos="6629400" algn="l"/>
              </a:tabLst>
            </a:pPr>
            <a:r>
              <a:rPr lang="en-US" altLang="x-none" sz="1600" dirty="0">
                <a:latin typeface="Courier" charset="0"/>
                <a:ea typeface="Courier" charset="0"/>
                <a:cs typeface="Courier" charset="0"/>
              </a:rPr>
              <a:t>draft-</a:t>
            </a:r>
            <a:r>
              <a:rPr lang="en-US" altLang="x-none" sz="1600" dirty="0" err="1">
                <a:latin typeface="Courier" charset="0"/>
                <a:ea typeface="Courier" charset="0"/>
                <a:cs typeface="Courier" charset="0"/>
              </a:rPr>
              <a:t>xie</a:t>
            </a:r>
            <a:r>
              <a:rPr lang="en-US" altLang="x-none" sz="1600" dirty="0">
                <a:latin typeface="Courier" charset="0"/>
                <a:ea typeface="Courier" charset="0"/>
                <a:cs typeface="Courier" charset="0"/>
              </a:rPr>
              <a:t>-bier-entropy-staged-dc-clos	10min Mike &amp; </a:t>
            </a:r>
            <a:r>
              <a:rPr lang="en-US" altLang="x-none" sz="1600" dirty="0" err="1">
                <a:latin typeface="Courier" charset="0"/>
                <a:ea typeface="Courier" charset="0"/>
                <a:cs typeface="Courier" charset="0"/>
              </a:rPr>
              <a:t>Jingrong</a:t>
            </a:r>
            <a:endParaRPr lang="en-US" altLang="x-none" sz="1600" dirty="0">
              <a:latin typeface="Courier" charset="0"/>
              <a:ea typeface="Courier" charset="0"/>
              <a:cs typeface="Courier" charset="0"/>
            </a:endParaRPr>
          </a:p>
          <a:p>
            <a:pPr>
              <a:tabLst>
                <a:tab pos="5029200" algn="l"/>
                <a:tab pos="6629400" algn="l"/>
              </a:tabLst>
            </a:pPr>
            <a:r>
              <a:rPr lang="en-US" altLang="x-none" sz="1600" dirty="0">
                <a:latin typeface="Courier" charset="0"/>
                <a:ea typeface="Courier" charset="0"/>
                <a:cs typeface="Courier" charset="0"/>
              </a:rPr>
              <a:t>draft-xie-bier-mvpn-mpls-p2mp-02         5min  Mike &amp; </a:t>
            </a:r>
            <a:r>
              <a:rPr lang="en-US" altLang="x-none" sz="1600" dirty="0" err="1">
                <a:latin typeface="Courier" charset="0"/>
                <a:ea typeface="Courier" charset="0"/>
                <a:cs typeface="Courier" charset="0"/>
              </a:rPr>
              <a:t>Jingrong</a:t>
            </a:r>
            <a:endParaRPr lang="en-US" altLang="x-none" sz="1600" dirty="0">
              <a:latin typeface="Courier" charset="0"/>
              <a:ea typeface="Courier" charset="0"/>
              <a:cs typeface="Courier" charset="0"/>
            </a:endParaRPr>
          </a:p>
          <a:p>
            <a:pPr>
              <a:tabLst>
                <a:tab pos="5029200" algn="l"/>
                <a:tab pos="6629400" algn="l"/>
              </a:tabLst>
            </a:pPr>
            <a:r>
              <a:rPr lang="en-US" altLang="x-none" sz="1600" dirty="0">
                <a:latin typeface="Courier" charset="0"/>
                <a:ea typeface="Courier" charset="0"/>
                <a:cs typeface="Courier" charset="0"/>
              </a:rPr>
              <a:t>draft-xie-bier-mvpn-segmented-01	10min Mike &amp; </a:t>
            </a:r>
            <a:r>
              <a:rPr lang="en-US" altLang="x-none" sz="1600" dirty="0" err="1">
                <a:latin typeface="Courier" charset="0"/>
                <a:ea typeface="Courier" charset="0"/>
                <a:cs typeface="Courier" charset="0"/>
              </a:rPr>
              <a:t>Jingrong</a:t>
            </a:r>
            <a:endParaRPr lang="en-US" altLang="x-none" sz="1600" dirty="0">
              <a:latin typeface="Courier" charset="0"/>
              <a:ea typeface="Courier" charset="0"/>
              <a:cs typeface="Courier" charset="0"/>
            </a:endParaRPr>
          </a:p>
          <a:p>
            <a:pPr>
              <a:tabLst>
                <a:tab pos="5029200" algn="l"/>
                <a:tab pos="6629400" algn="l"/>
              </a:tabLst>
            </a:pPr>
            <a:r>
              <a:rPr lang="en-US" altLang="x-none" sz="1600" dirty="0">
                <a:latin typeface="Courier" charset="0"/>
                <a:ea typeface="Courier" charset="0"/>
                <a:cs typeface="Courier" charset="0"/>
              </a:rPr>
              <a:t>draft-xie-bier-6man-encapsulation-01	10min Mike &amp; </a:t>
            </a:r>
            <a:r>
              <a:rPr lang="en-US" altLang="x-none" sz="1600" dirty="0" err="1">
                <a:latin typeface="Courier" charset="0"/>
                <a:ea typeface="Courier" charset="0"/>
                <a:cs typeface="Courier" charset="0"/>
              </a:rPr>
              <a:t>Jingrong</a:t>
            </a:r>
            <a:endParaRPr lang="en-US" altLang="x-none" sz="1600" dirty="0">
              <a:latin typeface="Courier" charset="0"/>
              <a:ea typeface="Courier" charset="0"/>
              <a:cs typeface="Courier" charset="0"/>
            </a:endParaRPr>
          </a:p>
          <a:p>
            <a:pPr>
              <a:tabLst>
                <a:tab pos="5029200" algn="l"/>
                <a:tab pos="6629400" algn="l"/>
              </a:tabLst>
            </a:pPr>
            <a:r>
              <a:rPr lang="en-US" altLang="x-none" sz="1600" dirty="0">
                <a:latin typeface="Courier" charset="0"/>
                <a:ea typeface="Courier" charset="0"/>
                <a:cs typeface="Courier" charset="0"/>
              </a:rPr>
              <a:t>Status/Announce	5min  Chairs</a:t>
            </a:r>
          </a:p>
        </p:txBody>
      </p:sp>
    </p:spTree>
    <p:extLst>
      <p:ext uri="{BB962C8B-B14F-4D97-AF65-F5344CB8AC3E}">
        <p14:creationId xmlns:p14="http://schemas.microsoft.com/office/powerpoint/2010/main" val="724294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3" name="Straight Connector 72"/>
          <p:cNvCxnSpPr/>
          <p:nvPr/>
        </p:nvCxnSpPr>
        <p:spPr>
          <a:xfrm>
            <a:off x="11077775" y="4834072"/>
            <a:ext cx="480241" cy="50602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10455983" y="5080960"/>
            <a:ext cx="425377" cy="27742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0179513" y="2967258"/>
            <a:ext cx="157446" cy="56317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0361182" y="3566765"/>
            <a:ext cx="393615" cy="60556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9725340" y="3597044"/>
            <a:ext cx="575286" cy="64795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10766909" y="4184439"/>
            <a:ext cx="254336" cy="62373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9785899" y="4226830"/>
            <a:ext cx="526837" cy="87806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0349071" y="5056449"/>
            <a:ext cx="30277" cy="66006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10349070" y="4814223"/>
            <a:ext cx="660065" cy="27856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5" name="Rounded Rectangle 14"/>
          <p:cNvSpPr/>
          <p:nvPr/>
        </p:nvSpPr>
        <p:spPr>
          <a:xfrm>
            <a:off x="9956464" y="5705412"/>
            <a:ext cx="1192959" cy="581340"/>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9901963" y="5650912"/>
            <a:ext cx="1192959" cy="581340"/>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9859574" y="5596412"/>
            <a:ext cx="1192959" cy="581340"/>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01444" y="78283"/>
            <a:ext cx="10952356" cy="967916"/>
          </a:xfrm>
        </p:spPr>
        <p:txBody>
          <a:bodyPr>
            <a:normAutofit fontScale="90000"/>
          </a:bodyPr>
          <a:lstStyle/>
          <a:p>
            <a:r>
              <a:rPr lang="en-US" dirty="0" smtClean="0"/>
              <a:t>Advertisement for BIER in ROLL</a:t>
            </a:r>
            <a:br>
              <a:rPr lang="en-US" dirty="0" smtClean="0"/>
            </a:br>
            <a:r>
              <a:rPr lang="en-US" sz="2700" dirty="0" smtClean="0"/>
              <a:t>Design Team</a:t>
            </a:r>
            <a:endParaRPr lang="en-US" sz="2700" dirty="0"/>
          </a:p>
        </p:txBody>
      </p:sp>
      <p:sp>
        <p:nvSpPr>
          <p:cNvPr id="3" name="Content Placeholder 2"/>
          <p:cNvSpPr>
            <a:spLocks noGrp="1"/>
          </p:cNvSpPr>
          <p:nvPr>
            <p:ph idx="1"/>
          </p:nvPr>
        </p:nvSpPr>
        <p:spPr>
          <a:xfrm>
            <a:off x="457202" y="1090668"/>
            <a:ext cx="7817004" cy="5767332"/>
          </a:xfrm>
        </p:spPr>
        <p:txBody>
          <a:bodyPr>
            <a:normAutofit fontScale="92500" lnSpcReduction="10000"/>
          </a:bodyPr>
          <a:lstStyle/>
          <a:p>
            <a:r>
              <a:rPr lang="en-US" sz="2000" dirty="0" smtClean="0"/>
              <a:t>Consider joining/collaborating in BIER design team in ROLL-WG:</a:t>
            </a:r>
          </a:p>
          <a:p>
            <a:r>
              <a:rPr lang="en-US" sz="2000" dirty="0" smtClean="0"/>
              <a:t>Email: </a:t>
            </a:r>
            <a:r>
              <a:rPr lang="en-US" sz="2000" dirty="0" smtClean="0">
                <a:hlinkClick r:id="rId2"/>
              </a:rPr>
              <a:t>roll-bier-dt@ietf.org</a:t>
            </a:r>
            <a:r>
              <a:rPr lang="en-US" sz="2000" dirty="0" smtClean="0"/>
              <a:t> (normal subscribe)</a:t>
            </a:r>
          </a:p>
          <a:p>
            <a:r>
              <a:rPr lang="en-US" sz="2000" dirty="0" smtClean="0"/>
              <a:t>Issues: </a:t>
            </a:r>
            <a:r>
              <a:rPr lang="en-US" sz="2000" dirty="0" smtClean="0">
                <a:hlinkClick r:id="rId3"/>
              </a:rPr>
              <a:t>tte@cs.fau.de</a:t>
            </a:r>
            <a:endParaRPr lang="en-US" sz="2000" dirty="0" smtClean="0"/>
          </a:p>
          <a:p>
            <a:endParaRPr lang="en-US" sz="2000" dirty="0"/>
          </a:p>
          <a:p>
            <a:r>
              <a:rPr lang="en-US" sz="2000" dirty="0" smtClean="0"/>
              <a:t>What could be cool about this (if design team decides to do it) ?</a:t>
            </a:r>
          </a:p>
          <a:p>
            <a:r>
              <a:rPr lang="en-US" sz="2000" dirty="0" smtClean="0"/>
              <a:t>End-to-end BIER (with TE) in low-power networks (e.g.: building control)</a:t>
            </a:r>
          </a:p>
          <a:p>
            <a:pPr lvl="1"/>
            <a:r>
              <a:rPr lang="en-US" sz="1600" dirty="0" smtClean="0"/>
              <a:t>Example: Application Controller sends BIER packet to subset of clients (lightbulbs)</a:t>
            </a:r>
          </a:p>
          <a:p>
            <a:pPr lvl="1"/>
            <a:r>
              <a:rPr lang="en-US" sz="1600" dirty="0" smtClean="0"/>
              <a:t>Each client is BFER (has a bit)</a:t>
            </a:r>
          </a:p>
          <a:p>
            <a:pPr lvl="1"/>
            <a:r>
              <a:rPr lang="en-US" sz="1600" dirty="0" smtClean="0"/>
              <a:t>Every packet can address a separate subset of actors through bitstring</a:t>
            </a:r>
          </a:p>
          <a:p>
            <a:pPr lvl="1"/>
            <a:r>
              <a:rPr lang="en-US" sz="1600" dirty="0" smtClean="0"/>
              <a:t>Only controller app needs to be BIER aware. Receivers can think its just IP multicast.</a:t>
            </a:r>
          </a:p>
          <a:p>
            <a:r>
              <a:rPr lang="en-US" sz="2000" dirty="0" smtClean="0"/>
              <a:t>BIER TE bits to save power/memory</a:t>
            </a:r>
          </a:p>
          <a:p>
            <a:pPr lvl="1"/>
            <a:r>
              <a:rPr lang="en-US" sz="1600" dirty="0" smtClean="0"/>
              <a:t>Routers are low-power (memory/CPU). Do not want to keep large routing table (1000 lightbulbs). Links are low power too.</a:t>
            </a:r>
          </a:p>
          <a:p>
            <a:pPr lvl="1"/>
            <a:r>
              <a:rPr lang="en-US" sz="1600" dirty="0" smtClean="0"/>
              <a:t>Every interface has a bit. Routers only need to route on bits to directly connected downstream neighbors. </a:t>
            </a:r>
          </a:p>
          <a:p>
            <a:r>
              <a:rPr lang="en-US" sz="2000" dirty="0" smtClean="0"/>
              <a:t>No ASIC constraints. Everything is software</a:t>
            </a:r>
          </a:p>
          <a:p>
            <a:pPr lvl="1"/>
            <a:r>
              <a:rPr lang="en-US" sz="1600" smtClean="0"/>
              <a:t>Headers/Bitstring </a:t>
            </a:r>
            <a:r>
              <a:rPr lang="en-US" sz="1600" dirty="0" smtClean="0"/>
              <a:t>can be compressed (loss free, </a:t>
            </a:r>
            <a:r>
              <a:rPr lang="en-US" sz="1600" dirty="0" err="1" smtClean="0"/>
              <a:t>lossy</a:t>
            </a:r>
            <a:r>
              <a:rPr lang="en-US" sz="1600" dirty="0" smtClean="0"/>
              <a:t> (bloom) to support long </a:t>
            </a:r>
            <a:r>
              <a:rPr lang="en-US" sz="1600" dirty="0" err="1" smtClean="0"/>
              <a:t>bitstrings</a:t>
            </a:r>
            <a:r>
              <a:rPr lang="en-US" sz="1600" dirty="0" smtClean="0"/>
              <a:t>.</a:t>
            </a:r>
          </a:p>
          <a:p>
            <a:pPr lvl="1"/>
            <a:r>
              <a:rPr lang="en-US" sz="1600" dirty="0" smtClean="0"/>
              <a:t>Should result in header more compact than existing ROLL/RPL headers even for unicast: </a:t>
            </a:r>
            <a:br>
              <a:rPr lang="en-US" sz="1600" dirty="0" smtClean="0"/>
            </a:br>
            <a:r>
              <a:rPr lang="en-US" sz="1600" dirty="0" smtClean="0"/>
              <a:t>Only hop-by-hop bits sets to one receiver: Would also be used for unicast forwarding.</a:t>
            </a:r>
          </a:p>
        </p:txBody>
      </p:sp>
      <p:grpSp>
        <p:nvGrpSpPr>
          <p:cNvPr id="9" name="Group 8"/>
          <p:cNvGrpSpPr/>
          <p:nvPr/>
        </p:nvGrpSpPr>
        <p:grpSpPr>
          <a:xfrm>
            <a:off x="9749963" y="5493710"/>
            <a:ext cx="1217790" cy="666997"/>
            <a:chOff x="9749963" y="5493710"/>
            <a:chExt cx="1217790" cy="666997"/>
          </a:xfrm>
        </p:grpSpPr>
        <p:sp>
          <p:nvSpPr>
            <p:cNvPr id="10" name="Rounded Rectangle 9"/>
            <p:cNvSpPr/>
            <p:nvPr/>
          </p:nvSpPr>
          <p:spPr>
            <a:xfrm>
              <a:off x="9774794" y="5547967"/>
              <a:ext cx="1192959" cy="581340"/>
            </a:xfrm>
            <a:prstGeom prst="round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9749963" y="5493710"/>
              <a:ext cx="1216781" cy="666997"/>
              <a:chOff x="9749963" y="5493710"/>
              <a:chExt cx="1216781" cy="666997"/>
            </a:xfrm>
          </p:grpSpPr>
          <p:sp>
            <p:nvSpPr>
              <p:cNvPr id="6" name="Rounded Rectangle 5"/>
              <p:cNvSpPr/>
              <p:nvPr/>
            </p:nvSpPr>
            <p:spPr>
              <a:xfrm>
                <a:off x="9773785" y="5540902"/>
                <a:ext cx="1192959" cy="581340"/>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40935" y="5586203"/>
                <a:ext cx="495077" cy="392771"/>
              </a:xfrm>
              <a:prstGeom prst="rect">
                <a:avLst/>
              </a:prstGeom>
            </p:spPr>
          </p:pic>
          <p:sp>
            <p:nvSpPr>
              <p:cNvPr id="5" name="TextBox 4"/>
              <p:cNvSpPr txBox="1"/>
              <p:nvPr/>
            </p:nvSpPr>
            <p:spPr>
              <a:xfrm>
                <a:off x="9749963" y="5493710"/>
                <a:ext cx="814646" cy="430887"/>
              </a:xfrm>
              <a:prstGeom prst="rect">
                <a:avLst/>
              </a:prstGeom>
              <a:noFill/>
            </p:spPr>
            <p:txBody>
              <a:bodyPr wrap="none" rtlCol="0">
                <a:spAutoFit/>
              </a:bodyPr>
              <a:lstStyle/>
              <a:p>
                <a:pPr algn="ctr"/>
                <a:r>
                  <a:rPr lang="en-US" sz="1100" dirty="0" smtClean="0"/>
                  <a:t>ROLL/BFER</a:t>
                </a:r>
              </a:p>
              <a:p>
                <a:pPr algn="ctr"/>
                <a:r>
                  <a:rPr lang="en-US" sz="1100" dirty="0" smtClean="0"/>
                  <a:t>stack</a:t>
                </a:r>
                <a:endParaRPr lang="en-US" sz="1100" dirty="0"/>
              </a:p>
            </p:txBody>
          </p:sp>
          <p:sp>
            <p:nvSpPr>
              <p:cNvPr id="7" name="TextBox 6"/>
              <p:cNvSpPr txBox="1"/>
              <p:nvPr/>
            </p:nvSpPr>
            <p:spPr>
              <a:xfrm>
                <a:off x="9806203" y="5883708"/>
                <a:ext cx="1144865" cy="276999"/>
              </a:xfrm>
              <a:prstGeom prst="rect">
                <a:avLst/>
              </a:prstGeom>
              <a:noFill/>
            </p:spPr>
            <p:txBody>
              <a:bodyPr wrap="none" rtlCol="0">
                <a:spAutoFit/>
              </a:bodyPr>
              <a:lstStyle/>
              <a:p>
                <a:r>
                  <a:rPr lang="en-US" sz="1200" dirty="0" smtClean="0"/>
                  <a:t>IP </a:t>
                </a:r>
                <a:r>
                  <a:rPr lang="en-US" sz="1050" dirty="0" smtClean="0"/>
                  <a:t>multicast </a:t>
                </a:r>
                <a:r>
                  <a:rPr lang="en-US" sz="1200" dirty="0" smtClean="0"/>
                  <a:t>App</a:t>
                </a:r>
                <a:endParaRPr lang="en-US" sz="1200" dirty="0"/>
              </a:p>
            </p:txBody>
          </p:sp>
        </p:grpSp>
      </p:grpSp>
      <p:sp>
        <p:nvSpPr>
          <p:cNvPr id="11" name="TextBox 10"/>
          <p:cNvSpPr txBox="1"/>
          <p:nvPr/>
        </p:nvSpPr>
        <p:spPr>
          <a:xfrm>
            <a:off x="9767730" y="6334188"/>
            <a:ext cx="1494320" cy="261610"/>
          </a:xfrm>
          <a:prstGeom prst="rect">
            <a:avLst/>
          </a:prstGeom>
          <a:noFill/>
        </p:spPr>
        <p:txBody>
          <a:bodyPr wrap="none" rtlCol="0">
            <a:spAutoFit/>
          </a:bodyPr>
          <a:lstStyle/>
          <a:p>
            <a:r>
              <a:rPr lang="en-US" sz="1100" dirty="0" smtClean="0"/>
              <a:t>10..1000 clients/actors</a:t>
            </a:r>
            <a:endParaRPr lang="en-US" sz="1100" dirty="0"/>
          </a:p>
        </p:txBody>
      </p:sp>
      <p:grpSp>
        <p:nvGrpSpPr>
          <p:cNvPr id="16" name="Group 15"/>
          <p:cNvGrpSpPr/>
          <p:nvPr/>
        </p:nvGrpSpPr>
        <p:grpSpPr>
          <a:xfrm>
            <a:off x="9396779" y="3967692"/>
            <a:ext cx="756750" cy="577034"/>
            <a:chOff x="9414946" y="4252306"/>
            <a:chExt cx="756750" cy="577034"/>
          </a:xfrm>
        </p:grpSpPr>
        <p:sp>
          <p:nvSpPr>
            <p:cNvPr id="20" name="Rounded Rectangle 19"/>
            <p:cNvSpPr/>
            <p:nvPr/>
          </p:nvSpPr>
          <p:spPr>
            <a:xfrm>
              <a:off x="9431838" y="4255289"/>
              <a:ext cx="687118" cy="54682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9414946" y="4252306"/>
              <a:ext cx="756750" cy="577034"/>
            </a:xfrm>
            <a:prstGeom prst="rect">
              <a:avLst/>
            </a:prstGeom>
            <a:noFill/>
          </p:spPr>
          <p:txBody>
            <a:bodyPr wrap="none" rtlCol="0">
              <a:spAutoFit/>
            </a:bodyPr>
            <a:lstStyle/>
            <a:p>
              <a:pPr algn="ctr"/>
              <a:r>
                <a:rPr lang="en-US" sz="1100" dirty="0" smtClean="0"/>
                <a:t>ROLL/BFR</a:t>
              </a:r>
            </a:p>
            <a:p>
              <a:pPr algn="ctr"/>
              <a:r>
                <a:rPr lang="en-US" sz="1100" dirty="0" smtClean="0"/>
                <a:t>Low-power</a:t>
              </a:r>
            </a:p>
            <a:p>
              <a:pPr algn="ctr"/>
              <a:r>
                <a:rPr lang="en-US" sz="1100" dirty="0" smtClean="0"/>
                <a:t>router</a:t>
              </a:r>
              <a:endParaRPr lang="en-US" sz="1100" dirty="0"/>
            </a:p>
          </p:txBody>
        </p:sp>
      </p:grpSp>
      <p:sp>
        <p:nvSpPr>
          <p:cNvPr id="24" name="Rounded Rectangle 23"/>
          <p:cNvSpPr/>
          <p:nvPr/>
        </p:nvSpPr>
        <p:spPr>
          <a:xfrm>
            <a:off x="10530740" y="4020938"/>
            <a:ext cx="381504" cy="308837"/>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p:cNvSpPr/>
          <p:nvPr/>
        </p:nvSpPr>
        <p:spPr>
          <a:xfrm>
            <a:off x="10809299" y="4614389"/>
            <a:ext cx="381504" cy="308837"/>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p:nvSpPr>
        <p:spPr>
          <a:xfrm>
            <a:off x="10155291" y="4923226"/>
            <a:ext cx="381504" cy="308837"/>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ed Rectangle 26"/>
          <p:cNvSpPr/>
          <p:nvPr/>
        </p:nvSpPr>
        <p:spPr>
          <a:xfrm>
            <a:off x="9789119" y="2686882"/>
            <a:ext cx="741619" cy="431768"/>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9760112" y="2683898"/>
            <a:ext cx="780983" cy="430887"/>
          </a:xfrm>
          <a:prstGeom prst="rect">
            <a:avLst/>
          </a:prstGeom>
          <a:noFill/>
        </p:spPr>
        <p:txBody>
          <a:bodyPr wrap="none" rtlCol="0">
            <a:spAutoFit/>
          </a:bodyPr>
          <a:lstStyle/>
          <a:p>
            <a:pPr algn="ctr"/>
            <a:r>
              <a:rPr lang="en-US" sz="1100" dirty="0" smtClean="0"/>
              <a:t>ROLL/BFIR</a:t>
            </a:r>
          </a:p>
          <a:p>
            <a:pPr algn="ctr"/>
            <a:r>
              <a:rPr lang="en-US" sz="1100" dirty="0" smtClean="0"/>
              <a:t>Root node</a:t>
            </a:r>
            <a:endParaRPr lang="en-US" sz="1100" dirty="0"/>
          </a:p>
        </p:txBody>
      </p:sp>
      <p:sp>
        <p:nvSpPr>
          <p:cNvPr id="30" name="Rounded Rectangle 29"/>
          <p:cNvSpPr/>
          <p:nvPr/>
        </p:nvSpPr>
        <p:spPr>
          <a:xfrm>
            <a:off x="10149235" y="3403264"/>
            <a:ext cx="381504" cy="308837"/>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10203735" y="3082315"/>
            <a:ext cx="256802" cy="261610"/>
          </a:xfrm>
          <a:prstGeom prst="rect">
            <a:avLst/>
          </a:prstGeom>
          <a:noFill/>
        </p:spPr>
        <p:txBody>
          <a:bodyPr wrap="none" rtlCol="0">
            <a:spAutoFit/>
          </a:bodyPr>
          <a:lstStyle/>
          <a:p>
            <a:r>
              <a:rPr lang="en-US" sz="1050" dirty="0" smtClean="0"/>
              <a:t>1</a:t>
            </a:r>
            <a:endParaRPr lang="en-US" sz="1050" dirty="0"/>
          </a:p>
        </p:txBody>
      </p:sp>
      <p:sp>
        <p:nvSpPr>
          <p:cNvPr id="50" name="TextBox 49"/>
          <p:cNvSpPr txBox="1"/>
          <p:nvPr/>
        </p:nvSpPr>
        <p:spPr>
          <a:xfrm>
            <a:off x="9913065" y="3584932"/>
            <a:ext cx="253596" cy="253916"/>
          </a:xfrm>
          <a:prstGeom prst="rect">
            <a:avLst/>
          </a:prstGeom>
          <a:noFill/>
        </p:spPr>
        <p:txBody>
          <a:bodyPr wrap="none" rtlCol="0">
            <a:spAutoFit/>
          </a:bodyPr>
          <a:lstStyle/>
          <a:p>
            <a:r>
              <a:rPr lang="en-US" sz="1050" dirty="0"/>
              <a:t>2</a:t>
            </a:r>
          </a:p>
        </p:txBody>
      </p:sp>
      <p:sp>
        <p:nvSpPr>
          <p:cNvPr id="51" name="TextBox 50"/>
          <p:cNvSpPr txBox="1"/>
          <p:nvPr/>
        </p:nvSpPr>
        <p:spPr>
          <a:xfrm>
            <a:off x="10482295" y="3633377"/>
            <a:ext cx="253596" cy="253916"/>
          </a:xfrm>
          <a:prstGeom prst="rect">
            <a:avLst/>
          </a:prstGeom>
          <a:noFill/>
        </p:spPr>
        <p:txBody>
          <a:bodyPr wrap="none" rtlCol="0">
            <a:spAutoFit/>
          </a:bodyPr>
          <a:lstStyle/>
          <a:p>
            <a:r>
              <a:rPr lang="en-US" sz="1050" dirty="0" smtClean="0"/>
              <a:t>3</a:t>
            </a:r>
            <a:endParaRPr lang="en-US" sz="1050" dirty="0"/>
          </a:p>
        </p:txBody>
      </p:sp>
      <p:sp>
        <p:nvSpPr>
          <p:cNvPr id="52" name="TextBox 51"/>
          <p:cNvSpPr txBox="1"/>
          <p:nvPr/>
        </p:nvSpPr>
        <p:spPr>
          <a:xfrm>
            <a:off x="10833521" y="4281329"/>
            <a:ext cx="253596" cy="253916"/>
          </a:xfrm>
          <a:prstGeom prst="rect">
            <a:avLst/>
          </a:prstGeom>
          <a:noFill/>
        </p:spPr>
        <p:txBody>
          <a:bodyPr wrap="none" rtlCol="0">
            <a:spAutoFit/>
          </a:bodyPr>
          <a:lstStyle/>
          <a:p>
            <a:r>
              <a:rPr lang="en-US" sz="1050" dirty="0" smtClean="0"/>
              <a:t>4</a:t>
            </a:r>
            <a:endParaRPr lang="en-US" sz="1050" dirty="0"/>
          </a:p>
        </p:txBody>
      </p:sp>
      <p:sp>
        <p:nvSpPr>
          <p:cNvPr id="53" name="TextBox 52"/>
          <p:cNvSpPr txBox="1"/>
          <p:nvPr/>
        </p:nvSpPr>
        <p:spPr>
          <a:xfrm>
            <a:off x="10682130" y="4886892"/>
            <a:ext cx="253596" cy="253916"/>
          </a:xfrm>
          <a:prstGeom prst="rect">
            <a:avLst/>
          </a:prstGeom>
          <a:noFill/>
        </p:spPr>
        <p:txBody>
          <a:bodyPr wrap="none" rtlCol="0">
            <a:spAutoFit/>
          </a:bodyPr>
          <a:lstStyle/>
          <a:p>
            <a:r>
              <a:rPr lang="en-US" sz="1050" dirty="0" smtClean="0"/>
              <a:t>6</a:t>
            </a:r>
            <a:endParaRPr lang="en-US" sz="1050" dirty="0"/>
          </a:p>
        </p:txBody>
      </p:sp>
      <p:sp>
        <p:nvSpPr>
          <p:cNvPr id="54" name="TextBox 53"/>
          <p:cNvSpPr txBox="1"/>
          <p:nvPr/>
        </p:nvSpPr>
        <p:spPr>
          <a:xfrm>
            <a:off x="9997844" y="4475109"/>
            <a:ext cx="253596" cy="253916"/>
          </a:xfrm>
          <a:prstGeom prst="rect">
            <a:avLst/>
          </a:prstGeom>
          <a:noFill/>
        </p:spPr>
        <p:txBody>
          <a:bodyPr wrap="none" rtlCol="0">
            <a:spAutoFit/>
          </a:bodyPr>
          <a:lstStyle/>
          <a:p>
            <a:r>
              <a:rPr lang="en-US" sz="1050" dirty="0" smtClean="0"/>
              <a:t>5</a:t>
            </a:r>
            <a:endParaRPr lang="en-US" sz="1050" dirty="0"/>
          </a:p>
        </p:txBody>
      </p:sp>
      <p:sp>
        <p:nvSpPr>
          <p:cNvPr id="55" name="TextBox 54"/>
          <p:cNvSpPr txBox="1"/>
          <p:nvPr/>
        </p:nvSpPr>
        <p:spPr>
          <a:xfrm>
            <a:off x="10336959" y="5207840"/>
            <a:ext cx="322524" cy="253916"/>
          </a:xfrm>
          <a:prstGeom prst="rect">
            <a:avLst/>
          </a:prstGeom>
          <a:noFill/>
        </p:spPr>
        <p:txBody>
          <a:bodyPr wrap="none" rtlCol="0">
            <a:spAutoFit/>
          </a:bodyPr>
          <a:lstStyle/>
          <a:p>
            <a:r>
              <a:rPr lang="en-US" sz="1050" dirty="0" smtClean="0"/>
              <a:t>10</a:t>
            </a:r>
            <a:endParaRPr lang="en-US" sz="1050" dirty="0"/>
          </a:p>
        </p:txBody>
      </p:sp>
      <p:sp>
        <p:nvSpPr>
          <p:cNvPr id="56" name="TextBox 55"/>
          <p:cNvSpPr txBox="1"/>
          <p:nvPr/>
        </p:nvSpPr>
        <p:spPr>
          <a:xfrm>
            <a:off x="10734014" y="3336651"/>
            <a:ext cx="1189749" cy="738664"/>
          </a:xfrm>
          <a:prstGeom prst="rect">
            <a:avLst/>
          </a:prstGeom>
          <a:noFill/>
        </p:spPr>
        <p:txBody>
          <a:bodyPr wrap="none" rtlCol="0">
            <a:spAutoFit/>
          </a:bodyPr>
          <a:lstStyle/>
          <a:p>
            <a:pPr algn="ctr"/>
            <a:r>
              <a:rPr lang="en-US" sz="1050" i="1" dirty="0" smtClean="0"/>
              <a:t>Bits for interfaces</a:t>
            </a:r>
          </a:p>
          <a:p>
            <a:pPr algn="ctr"/>
            <a:r>
              <a:rPr lang="en-US" sz="1050" i="1" dirty="0" smtClean="0"/>
              <a:t>(BIER-TE) to allow</a:t>
            </a:r>
          </a:p>
          <a:p>
            <a:pPr algn="ctr"/>
            <a:r>
              <a:rPr lang="en-US" sz="1050" i="1" dirty="0"/>
              <a:t>e</a:t>
            </a:r>
            <a:r>
              <a:rPr lang="en-US" sz="1050" i="1" dirty="0" smtClean="0"/>
              <a:t>xplicit steering of</a:t>
            </a:r>
          </a:p>
          <a:p>
            <a:pPr algn="ctr"/>
            <a:r>
              <a:rPr lang="en-US" sz="1050" i="1" dirty="0" smtClean="0"/>
              <a:t>traffic</a:t>
            </a:r>
            <a:endParaRPr lang="en-US" sz="1050" i="1" dirty="0"/>
          </a:p>
        </p:txBody>
      </p:sp>
      <p:sp>
        <p:nvSpPr>
          <p:cNvPr id="57" name="TextBox 56"/>
          <p:cNvSpPr txBox="1"/>
          <p:nvPr/>
        </p:nvSpPr>
        <p:spPr>
          <a:xfrm>
            <a:off x="10567754" y="2628142"/>
            <a:ext cx="1316386" cy="577081"/>
          </a:xfrm>
          <a:prstGeom prst="rect">
            <a:avLst/>
          </a:prstGeom>
          <a:noFill/>
        </p:spPr>
        <p:txBody>
          <a:bodyPr wrap="none" rtlCol="0">
            <a:spAutoFit/>
          </a:bodyPr>
          <a:lstStyle/>
          <a:p>
            <a:pPr algn="ctr"/>
            <a:r>
              <a:rPr lang="en-US" sz="1050" i="1" dirty="0" smtClean="0"/>
              <a:t>Root also acts as</a:t>
            </a:r>
          </a:p>
          <a:p>
            <a:pPr algn="ctr"/>
            <a:r>
              <a:rPr lang="en-US" sz="1050" i="1" dirty="0" smtClean="0"/>
              <a:t>Controller assigning/</a:t>
            </a:r>
          </a:p>
          <a:p>
            <a:pPr algn="ctr"/>
            <a:r>
              <a:rPr lang="en-US" sz="1050" i="1" dirty="0" smtClean="0"/>
              <a:t>Managing Bits</a:t>
            </a:r>
            <a:endParaRPr lang="en-US" sz="1050" i="1" dirty="0"/>
          </a:p>
        </p:txBody>
      </p:sp>
      <p:grpSp>
        <p:nvGrpSpPr>
          <p:cNvPr id="60" name="Group 59"/>
          <p:cNvGrpSpPr/>
          <p:nvPr/>
        </p:nvGrpSpPr>
        <p:grpSpPr>
          <a:xfrm>
            <a:off x="9301995" y="963979"/>
            <a:ext cx="1105320" cy="600164"/>
            <a:chOff x="9301995" y="1126406"/>
            <a:chExt cx="1105320" cy="600164"/>
          </a:xfrm>
        </p:grpSpPr>
        <p:sp>
          <p:nvSpPr>
            <p:cNvPr id="58" name="Rounded Rectangle 57"/>
            <p:cNvSpPr/>
            <p:nvPr/>
          </p:nvSpPr>
          <p:spPr>
            <a:xfrm>
              <a:off x="9359168" y="1160863"/>
              <a:ext cx="1048147" cy="511525"/>
            </a:xfrm>
            <a:prstGeom prst="roundRec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p:cNvSpPr txBox="1"/>
            <p:nvPr/>
          </p:nvSpPr>
          <p:spPr>
            <a:xfrm>
              <a:off x="9301995" y="1126406"/>
              <a:ext cx="862737" cy="600164"/>
            </a:xfrm>
            <a:prstGeom prst="rect">
              <a:avLst/>
            </a:prstGeom>
            <a:noFill/>
          </p:spPr>
          <p:txBody>
            <a:bodyPr wrap="none" rtlCol="0">
              <a:spAutoFit/>
            </a:bodyPr>
            <a:lstStyle/>
            <a:p>
              <a:pPr algn="ctr"/>
              <a:r>
                <a:rPr lang="en-US" sz="1100" dirty="0" smtClean="0"/>
                <a:t>BIER aware</a:t>
              </a:r>
            </a:p>
            <a:p>
              <a:pPr algn="ctr"/>
              <a:r>
                <a:rPr lang="en-US" sz="1100" dirty="0" smtClean="0"/>
                <a:t>Application </a:t>
              </a:r>
            </a:p>
            <a:p>
              <a:pPr algn="ctr"/>
              <a:r>
                <a:rPr lang="en-US" sz="1100" dirty="0" smtClean="0"/>
                <a:t>Controller</a:t>
              </a:r>
              <a:endParaRPr lang="en-US" sz="1100" dirty="0"/>
            </a:p>
          </p:txBody>
        </p:sp>
        <p:pic>
          <p:nvPicPr>
            <p:cNvPr id="49" name="Picture 4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90484" y="1227220"/>
              <a:ext cx="250031" cy="355600"/>
            </a:xfrm>
            <a:prstGeom prst="rect">
              <a:avLst/>
            </a:prstGeom>
          </p:spPr>
        </p:pic>
      </p:grpSp>
      <p:sp>
        <p:nvSpPr>
          <p:cNvPr id="61" name="Cloud 60"/>
          <p:cNvSpPr/>
          <p:nvPr/>
        </p:nvSpPr>
        <p:spPr>
          <a:xfrm>
            <a:off x="9089858" y="1882941"/>
            <a:ext cx="1810753" cy="427121"/>
          </a:xfrm>
          <a:prstGeom prst="cloud">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Arc 64"/>
          <p:cNvSpPr/>
          <p:nvPr/>
        </p:nvSpPr>
        <p:spPr>
          <a:xfrm>
            <a:off x="9342521" y="1173079"/>
            <a:ext cx="788068" cy="1582153"/>
          </a:xfrm>
          <a:prstGeom prst="arc">
            <a:avLst>
              <a:gd name="adj1" fmla="val 5227742"/>
              <a:gd name="adj2" fmla="val 14208809"/>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Rectangle 62"/>
          <p:cNvSpPr/>
          <p:nvPr/>
        </p:nvSpPr>
        <p:spPr>
          <a:xfrm>
            <a:off x="8680786" y="1997242"/>
            <a:ext cx="739942" cy="445169"/>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Box 61"/>
          <p:cNvSpPr txBox="1"/>
          <p:nvPr/>
        </p:nvSpPr>
        <p:spPr>
          <a:xfrm>
            <a:off x="8646399" y="1961147"/>
            <a:ext cx="814647" cy="507831"/>
          </a:xfrm>
          <a:prstGeom prst="rect">
            <a:avLst/>
          </a:prstGeom>
          <a:noFill/>
        </p:spPr>
        <p:txBody>
          <a:bodyPr wrap="none" rtlCol="0">
            <a:spAutoFit/>
          </a:bodyPr>
          <a:lstStyle/>
          <a:p>
            <a:pPr algn="ctr"/>
            <a:r>
              <a:rPr lang="en-US" sz="900" dirty="0" smtClean="0"/>
              <a:t>Tunnel Encap</a:t>
            </a:r>
          </a:p>
          <a:p>
            <a:pPr algn="ctr"/>
            <a:r>
              <a:rPr lang="en-US" sz="900" dirty="0" smtClean="0"/>
              <a:t>BIER / </a:t>
            </a:r>
            <a:r>
              <a:rPr lang="en-US" sz="900" dirty="0"/>
              <a:t> </a:t>
            </a:r>
            <a:r>
              <a:rPr lang="en-US" sz="900" dirty="0" smtClean="0"/>
              <a:t>IP</a:t>
            </a:r>
          </a:p>
          <a:p>
            <a:pPr algn="ctr"/>
            <a:r>
              <a:rPr lang="en-US" sz="900" dirty="0" smtClean="0"/>
              <a:t>App-Payload</a:t>
            </a:r>
            <a:endParaRPr lang="en-US" sz="900" dirty="0"/>
          </a:p>
        </p:txBody>
      </p:sp>
      <p:sp>
        <p:nvSpPr>
          <p:cNvPr id="66" name="Rectangle 65"/>
          <p:cNvSpPr/>
          <p:nvPr/>
        </p:nvSpPr>
        <p:spPr>
          <a:xfrm>
            <a:off x="8680786" y="1822784"/>
            <a:ext cx="739942" cy="174458"/>
          </a:xfrm>
          <a:prstGeom prst="rect">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p:nvSpPr>
        <p:spPr>
          <a:xfrm>
            <a:off x="8629963" y="1768641"/>
            <a:ext cx="835486" cy="253916"/>
          </a:xfrm>
          <a:prstGeom prst="rect">
            <a:avLst/>
          </a:prstGeom>
          <a:noFill/>
        </p:spPr>
        <p:txBody>
          <a:bodyPr wrap="none" rtlCol="0">
            <a:spAutoFit/>
          </a:bodyPr>
          <a:lstStyle/>
          <a:p>
            <a:pPr algn="ctr"/>
            <a:r>
              <a:rPr lang="en-US" sz="1050" dirty="0" smtClean="0"/>
              <a:t>Data Packet</a:t>
            </a:r>
            <a:endParaRPr lang="en-US" sz="1050" dirty="0"/>
          </a:p>
        </p:txBody>
      </p:sp>
      <p:sp>
        <p:nvSpPr>
          <p:cNvPr id="68" name="TextBox 67"/>
          <p:cNvSpPr txBox="1"/>
          <p:nvPr/>
        </p:nvSpPr>
        <p:spPr>
          <a:xfrm>
            <a:off x="8537246" y="2759286"/>
            <a:ext cx="1366080" cy="577081"/>
          </a:xfrm>
          <a:prstGeom prst="rect">
            <a:avLst/>
          </a:prstGeom>
          <a:noFill/>
        </p:spPr>
        <p:txBody>
          <a:bodyPr wrap="none" rtlCol="0">
            <a:spAutoFit/>
          </a:bodyPr>
          <a:lstStyle/>
          <a:p>
            <a:pPr algn="ctr"/>
            <a:r>
              <a:rPr lang="en-US" sz="1050" i="1" dirty="0" smtClean="0"/>
              <a:t>Root node adds</a:t>
            </a:r>
          </a:p>
          <a:p>
            <a:pPr algn="ctr"/>
            <a:r>
              <a:rPr lang="en-US" sz="1050" i="1" dirty="0" smtClean="0"/>
              <a:t>Interface bits and</a:t>
            </a:r>
          </a:p>
          <a:p>
            <a:pPr algn="ctr"/>
            <a:r>
              <a:rPr lang="en-US" sz="1050" i="1" dirty="0" smtClean="0"/>
              <a:t>compresses header ?!</a:t>
            </a:r>
            <a:endParaRPr lang="en-US" sz="1050" i="1" dirty="0"/>
          </a:p>
        </p:txBody>
      </p:sp>
      <p:sp>
        <p:nvSpPr>
          <p:cNvPr id="69" name="Arc 68"/>
          <p:cNvSpPr/>
          <p:nvPr/>
        </p:nvSpPr>
        <p:spPr>
          <a:xfrm flipH="1" flipV="1">
            <a:off x="9643309" y="1425740"/>
            <a:ext cx="962527" cy="1582153"/>
          </a:xfrm>
          <a:prstGeom prst="arc">
            <a:avLst>
              <a:gd name="adj1" fmla="val 6409664"/>
              <a:gd name="adj2" fmla="val 13808847"/>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TextBox 69"/>
          <p:cNvSpPr txBox="1"/>
          <p:nvPr/>
        </p:nvSpPr>
        <p:spPr>
          <a:xfrm>
            <a:off x="8379474" y="510582"/>
            <a:ext cx="3021981" cy="415498"/>
          </a:xfrm>
          <a:prstGeom prst="rect">
            <a:avLst/>
          </a:prstGeom>
          <a:noFill/>
        </p:spPr>
        <p:txBody>
          <a:bodyPr wrap="none" rtlCol="0">
            <a:spAutoFit/>
          </a:bodyPr>
          <a:lstStyle/>
          <a:p>
            <a:pPr algn="ctr"/>
            <a:r>
              <a:rPr lang="en-US" sz="1050" i="1" dirty="0" smtClean="0"/>
              <a:t>Application controller can efficiently send packets to</a:t>
            </a:r>
          </a:p>
          <a:p>
            <a:pPr algn="ctr"/>
            <a:r>
              <a:rPr lang="en-US" sz="1050" i="1" dirty="0" smtClean="0"/>
              <a:t>Every subset of receivers by being BIER aware.</a:t>
            </a:r>
            <a:endParaRPr lang="en-US" sz="1050" i="1" dirty="0"/>
          </a:p>
        </p:txBody>
      </p:sp>
      <p:sp>
        <p:nvSpPr>
          <p:cNvPr id="71" name="TextBox 70"/>
          <p:cNvSpPr txBox="1"/>
          <p:nvPr/>
        </p:nvSpPr>
        <p:spPr>
          <a:xfrm>
            <a:off x="9558905" y="1966404"/>
            <a:ext cx="771365" cy="253916"/>
          </a:xfrm>
          <a:prstGeom prst="rect">
            <a:avLst/>
          </a:prstGeom>
          <a:noFill/>
        </p:spPr>
        <p:txBody>
          <a:bodyPr wrap="none" rtlCol="0">
            <a:spAutoFit/>
          </a:bodyPr>
          <a:lstStyle/>
          <a:p>
            <a:pPr algn="ctr"/>
            <a:r>
              <a:rPr lang="en-US" sz="1050" i="1" smtClean="0"/>
              <a:t>AnyTransit</a:t>
            </a:r>
            <a:endParaRPr lang="en-US" sz="1050" i="1" dirty="0"/>
          </a:p>
        </p:txBody>
      </p:sp>
      <p:sp>
        <p:nvSpPr>
          <p:cNvPr id="72" name="TextBox 71"/>
          <p:cNvSpPr txBox="1"/>
          <p:nvPr/>
        </p:nvSpPr>
        <p:spPr>
          <a:xfrm>
            <a:off x="0" y="6604084"/>
            <a:ext cx="700833" cy="253916"/>
          </a:xfrm>
          <a:prstGeom prst="rect">
            <a:avLst/>
          </a:prstGeom>
          <a:noFill/>
        </p:spPr>
        <p:txBody>
          <a:bodyPr wrap="none" rtlCol="0">
            <a:spAutoFit/>
          </a:bodyPr>
          <a:lstStyle/>
          <a:p>
            <a:pPr algn="ctr"/>
            <a:r>
              <a:rPr lang="en-US" sz="1050" i="1" smtClean="0"/>
              <a:t>Slide v1.0</a:t>
            </a:r>
            <a:endParaRPr lang="en-US" sz="1050" i="1" dirty="0"/>
          </a:p>
        </p:txBody>
      </p:sp>
      <p:sp>
        <p:nvSpPr>
          <p:cNvPr id="76" name="TextBox 75"/>
          <p:cNvSpPr txBox="1"/>
          <p:nvPr/>
        </p:nvSpPr>
        <p:spPr>
          <a:xfrm>
            <a:off x="10469880" y="1271016"/>
            <a:ext cx="1132743" cy="577081"/>
          </a:xfrm>
          <a:prstGeom prst="rect">
            <a:avLst/>
          </a:prstGeom>
          <a:noFill/>
        </p:spPr>
        <p:txBody>
          <a:bodyPr wrap="square" rtlCol="0">
            <a:spAutoFit/>
          </a:bodyPr>
          <a:lstStyle/>
          <a:p>
            <a:pPr algn="ctr"/>
            <a:r>
              <a:rPr lang="en-US" sz="1050" i="1" dirty="0" smtClean="0"/>
              <a:t>Control: learn which bit maps to which client</a:t>
            </a:r>
            <a:endParaRPr lang="en-US" sz="1050" i="1" dirty="0"/>
          </a:p>
        </p:txBody>
      </p:sp>
      <p:sp>
        <p:nvSpPr>
          <p:cNvPr id="80" name="TextBox 79"/>
          <p:cNvSpPr txBox="1"/>
          <p:nvPr/>
        </p:nvSpPr>
        <p:spPr>
          <a:xfrm>
            <a:off x="10883298" y="5310060"/>
            <a:ext cx="647934" cy="261610"/>
          </a:xfrm>
          <a:prstGeom prst="rect">
            <a:avLst/>
          </a:prstGeom>
          <a:noFill/>
        </p:spPr>
        <p:txBody>
          <a:bodyPr wrap="none" rtlCol="0">
            <a:spAutoFit/>
          </a:bodyPr>
          <a:lstStyle/>
          <a:p>
            <a:r>
              <a:rPr lang="en-US" sz="1100" dirty="0" smtClean="0"/>
              <a:t>11.. 999</a:t>
            </a:r>
            <a:endParaRPr lang="en-US" sz="1100" dirty="0"/>
          </a:p>
        </p:txBody>
      </p:sp>
    </p:spTree>
    <p:extLst>
      <p:ext uri="{BB962C8B-B14F-4D97-AF65-F5344CB8AC3E}">
        <p14:creationId xmlns:p14="http://schemas.microsoft.com/office/powerpoint/2010/main" val="1525836879"/>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5890</TotalTime>
  <Words>504</Words>
  <Application>Microsoft Macintosh PowerPoint</Application>
  <PresentationFormat>Widescreen</PresentationFormat>
  <Paragraphs>93</Paragraphs>
  <Slides>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Calibri</vt:lpstr>
      <vt:lpstr>Calibri Light</vt:lpstr>
      <vt:lpstr>宋体</vt:lpstr>
      <vt:lpstr>Arial</vt:lpstr>
      <vt:lpstr>Courier</vt:lpstr>
      <vt:lpstr>Office 主题</vt:lpstr>
      <vt:lpstr>BIER WG IETF 101</vt:lpstr>
      <vt:lpstr>Note Well</vt:lpstr>
      <vt:lpstr>Agenda</vt:lpstr>
      <vt:lpstr>Advertisement for BIER in ROLL Design Team</vt:lpstr>
    </vt:vector>
  </TitlesOfParts>
  <Company>Huawei Technologies Co.,Ltd.</Company>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Large-Scale Deterministic Network</dc:title>
  <dc:creator>qiangli (D)</dc:creator>
  <cp:lastModifiedBy>Microsoft Office User</cp:lastModifiedBy>
  <cp:revision>188</cp:revision>
  <cp:lastPrinted>2018-07-17T15:27:58Z</cp:lastPrinted>
  <dcterms:created xsi:type="dcterms:W3CDTF">2018-06-29T03:57:46Z</dcterms:created>
  <dcterms:modified xsi:type="dcterms:W3CDTF">2018-07-18T12:41:28Z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(3)aMZKQSeDXVHrANqsxt2MYj+Ofv6gX6Bj0s/erD9pHh77+IpxBlw8Yef3//5fraUwx3mrIZFs
CBRuWjDtncF5bJO/U/MER5sKCfw97U3RT+moCe/+a9XCbtORBJ1Tghpd1sS2vyraIRfbhrSo
zw4J5Pb8CDly8thxDfGYnUDPAGvURET1M4ZYetRvbnLUCBhR1SVVAaiR6OzRiI0zifonTqvy
U98z9FSJ4rMI+UM6tz</vt:lpwstr>
  </property>
  <property fmtid="{D5CDD505-2E9C-101B-9397-08002B2CF9AE}" pid="3" name="_2015_ms_pID_7253431">
    <vt:lpwstr>3aHj9yw7cakBPuStpB8th+hsAwXYz1GYK6RH7ne32uKOghmiY/AlWY
vi5Ou6QN2m8CpgNUno5JXPfWbhiMfjC5/Fl4asdA6qeoSI/70m1jKNeLhUhIZYZmChDOMGlp
B8yArWwazBTFlVXvQUDQ36Y3aKpJzKEwfJT4/T0YijspyhhGgTVaNmslYE2eQhtd1AhucCi9
9sQs7/G3gDONN+8jR4ygyqVm+F+ISlrO/Hpb</vt:lpwstr>
  </property>
  <property fmtid="{D5CDD505-2E9C-101B-9397-08002B2CF9AE}" pid="4" name="_2015_ms_pID_7253432">
    <vt:lpwstr>9A==</vt:lpwstr>
  </property>
</Properties>
</file>