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70" r:id="rId4"/>
    <p:sldId id="269" r:id="rId5"/>
    <p:sldId id="271" r:id="rId6"/>
    <p:sldId id="261" r:id="rId7"/>
    <p:sldId id="268" r:id="rId8"/>
    <p:sldId id="258" r:id="rId9"/>
    <p:sldId id="259" r:id="rId10"/>
    <p:sldId id="260" r:id="rId11"/>
    <p:sldId id="273" r:id="rId12"/>
    <p:sldId id="262" r:id="rId13"/>
    <p:sldId id="263" r:id="rId14"/>
    <p:sldId id="264" r:id="rId15"/>
    <p:sldId id="266" r:id="rId16"/>
    <p:sldId id="267" r:id="rId17"/>
    <p:sldId id="265"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64601F-B249-4971-9C9A-F6C811731B26}" type="datetimeFigureOut">
              <a:rPr lang="en-GB" smtClean="0"/>
              <a:t>18/07/2018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4D9C26-8EA2-429C-A3DB-DA34E7391CEA}" type="slidenum">
              <a:rPr lang="en-GB" smtClean="0"/>
              <a:t>‹#›</a:t>
            </a:fld>
            <a:endParaRPr lang="en-GB"/>
          </a:p>
        </p:txBody>
      </p:sp>
    </p:spTree>
    <p:extLst>
      <p:ext uri="{BB962C8B-B14F-4D97-AF65-F5344CB8AC3E}">
        <p14:creationId xmlns:p14="http://schemas.microsoft.com/office/powerpoint/2010/main" val="811677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19DE229-C0EA-4C7D-B43D-D39C9D9F1C6F}" type="datetime1">
              <a:rPr lang="en-GB" smtClean="0"/>
              <a:t>18/07/2018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B623A7-C4B3-46E9-BB67-6347DD31AE2F}" type="slidenum">
              <a:rPr lang="en-GB" smtClean="0"/>
              <a:t>‹#›</a:t>
            </a:fld>
            <a:endParaRPr lang="en-GB"/>
          </a:p>
        </p:txBody>
      </p:sp>
    </p:spTree>
    <p:extLst>
      <p:ext uri="{BB962C8B-B14F-4D97-AF65-F5344CB8AC3E}">
        <p14:creationId xmlns:p14="http://schemas.microsoft.com/office/powerpoint/2010/main" val="3122965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5A66FE4-CC62-4927-BF16-962C5011977C}" type="datetime1">
              <a:rPr lang="en-GB" smtClean="0"/>
              <a:t>18/07/2018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B623A7-C4B3-46E9-BB67-6347DD31AE2F}" type="slidenum">
              <a:rPr lang="en-GB" smtClean="0"/>
              <a:t>‹#›</a:t>
            </a:fld>
            <a:endParaRPr lang="en-GB"/>
          </a:p>
        </p:txBody>
      </p:sp>
    </p:spTree>
    <p:extLst>
      <p:ext uri="{BB962C8B-B14F-4D97-AF65-F5344CB8AC3E}">
        <p14:creationId xmlns:p14="http://schemas.microsoft.com/office/powerpoint/2010/main" val="374785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33BE49-4199-4FC1-8831-9BF279B1884A}" type="datetime1">
              <a:rPr lang="en-GB" smtClean="0"/>
              <a:t>18/07/2018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B623A7-C4B3-46E9-BB67-6347DD31AE2F}" type="slidenum">
              <a:rPr lang="en-GB" smtClean="0"/>
              <a:t>‹#›</a:t>
            </a:fld>
            <a:endParaRPr lang="en-GB"/>
          </a:p>
        </p:txBody>
      </p:sp>
    </p:spTree>
    <p:extLst>
      <p:ext uri="{BB962C8B-B14F-4D97-AF65-F5344CB8AC3E}">
        <p14:creationId xmlns:p14="http://schemas.microsoft.com/office/powerpoint/2010/main" val="1110887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17B46E0-5FF2-4B61-B76D-F5E314962F7E}" type="datetime1">
              <a:rPr lang="en-GB" smtClean="0"/>
              <a:t>18/07/2018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B623A7-C4B3-46E9-BB67-6347DD31AE2F}" type="slidenum">
              <a:rPr lang="en-GB" smtClean="0"/>
              <a:t>‹#›</a:t>
            </a:fld>
            <a:endParaRPr lang="en-GB"/>
          </a:p>
        </p:txBody>
      </p:sp>
    </p:spTree>
    <p:extLst>
      <p:ext uri="{BB962C8B-B14F-4D97-AF65-F5344CB8AC3E}">
        <p14:creationId xmlns:p14="http://schemas.microsoft.com/office/powerpoint/2010/main" val="1147073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9FB21D-F201-4A5C-A0D5-EC4E9F640787}" type="datetime1">
              <a:rPr lang="en-GB" smtClean="0"/>
              <a:t>18/07/2018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5B623A7-C4B3-46E9-BB67-6347DD31AE2F}" type="slidenum">
              <a:rPr lang="en-GB" smtClean="0"/>
              <a:t>‹#›</a:t>
            </a:fld>
            <a:endParaRPr lang="en-GB"/>
          </a:p>
        </p:txBody>
      </p:sp>
    </p:spTree>
    <p:extLst>
      <p:ext uri="{BB962C8B-B14F-4D97-AF65-F5344CB8AC3E}">
        <p14:creationId xmlns:p14="http://schemas.microsoft.com/office/powerpoint/2010/main" val="1187857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766639A-1D55-4D7E-907F-9E09172722FD}" type="datetime1">
              <a:rPr lang="en-GB" smtClean="0"/>
              <a:t>18/07/2018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5B623A7-C4B3-46E9-BB67-6347DD31AE2F}" type="slidenum">
              <a:rPr lang="en-GB" smtClean="0"/>
              <a:t>‹#›</a:t>
            </a:fld>
            <a:endParaRPr lang="en-GB"/>
          </a:p>
        </p:txBody>
      </p:sp>
    </p:spTree>
    <p:extLst>
      <p:ext uri="{BB962C8B-B14F-4D97-AF65-F5344CB8AC3E}">
        <p14:creationId xmlns:p14="http://schemas.microsoft.com/office/powerpoint/2010/main" val="786979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6AECDEB-332F-4F8C-8B3D-DA46193FAB59}" type="datetime1">
              <a:rPr lang="en-GB" smtClean="0"/>
              <a:t>18/07/2018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5B623A7-C4B3-46E9-BB67-6347DD31AE2F}" type="slidenum">
              <a:rPr lang="en-GB" smtClean="0"/>
              <a:t>‹#›</a:t>
            </a:fld>
            <a:endParaRPr lang="en-GB"/>
          </a:p>
        </p:txBody>
      </p:sp>
    </p:spTree>
    <p:extLst>
      <p:ext uri="{BB962C8B-B14F-4D97-AF65-F5344CB8AC3E}">
        <p14:creationId xmlns:p14="http://schemas.microsoft.com/office/powerpoint/2010/main" val="2960859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2C7D036-4B8D-470E-8CE9-1F7F09C8C90E}" type="datetime1">
              <a:rPr lang="en-GB" smtClean="0"/>
              <a:t>18/07/2018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5B623A7-C4B3-46E9-BB67-6347DD31AE2F}" type="slidenum">
              <a:rPr lang="en-GB" smtClean="0"/>
              <a:t>‹#›</a:t>
            </a:fld>
            <a:endParaRPr lang="en-GB"/>
          </a:p>
        </p:txBody>
      </p:sp>
    </p:spTree>
    <p:extLst>
      <p:ext uri="{BB962C8B-B14F-4D97-AF65-F5344CB8AC3E}">
        <p14:creationId xmlns:p14="http://schemas.microsoft.com/office/powerpoint/2010/main" val="1669992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1AACB8-6C9A-46F8-8EB2-8A311B75696F}" type="datetime1">
              <a:rPr lang="en-GB" smtClean="0"/>
              <a:t>18/07/2018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5B623A7-C4B3-46E9-BB67-6347DD31AE2F}" type="slidenum">
              <a:rPr lang="en-GB" smtClean="0"/>
              <a:t>‹#›</a:t>
            </a:fld>
            <a:endParaRPr lang="en-GB"/>
          </a:p>
        </p:txBody>
      </p:sp>
    </p:spTree>
    <p:extLst>
      <p:ext uri="{BB962C8B-B14F-4D97-AF65-F5344CB8AC3E}">
        <p14:creationId xmlns:p14="http://schemas.microsoft.com/office/powerpoint/2010/main" val="105854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51D59C-4DAD-4B99-A06D-8433A19931DC}" type="datetime1">
              <a:rPr lang="en-GB" smtClean="0"/>
              <a:t>18/07/2018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5B623A7-C4B3-46E9-BB67-6347DD31AE2F}" type="slidenum">
              <a:rPr lang="en-GB" smtClean="0"/>
              <a:t>‹#›</a:t>
            </a:fld>
            <a:endParaRPr lang="en-GB"/>
          </a:p>
        </p:txBody>
      </p:sp>
    </p:spTree>
    <p:extLst>
      <p:ext uri="{BB962C8B-B14F-4D97-AF65-F5344CB8AC3E}">
        <p14:creationId xmlns:p14="http://schemas.microsoft.com/office/powerpoint/2010/main" val="4141718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610174-1A4B-4A4F-BC5D-F58854047E76}" type="datetime1">
              <a:rPr lang="en-GB" smtClean="0"/>
              <a:t>18/07/2018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5B623A7-C4B3-46E9-BB67-6347DD31AE2F}" type="slidenum">
              <a:rPr lang="en-GB" smtClean="0"/>
              <a:t>‹#›</a:t>
            </a:fld>
            <a:endParaRPr lang="en-GB"/>
          </a:p>
        </p:txBody>
      </p:sp>
    </p:spTree>
    <p:extLst>
      <p:ext uri="{BB962C8B-B14F-4D97-AF65-F5344CB8AC3E}">
        <p14:creationId xmlns:p14="http://schemas.microsoft.com/office/powerpoint/2010/main" val="1491093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C02C59-2E29-4C64-9938-87FE43F1D35C}" type="datetime1">
              <a:rPr lang="en-GB" smtClean="0"/>
              <a:t>18/07/2018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B623A7-C4B3-46E9-BB67-6347DD31AE2F}" type="slidenum">
              <a:rPr lang="en-GB" smtClean="0"/>
              <a:t>‹#›</a:t>
            </a:fld>
            <a:endParaRPr lang="en-GB"/>
          </a:p>
        </p:txBody>
      </p:sp>
    </p:spTree>
    <p:extLst>
      <p:ext uri="{BB962C8B-B14F-4D97-AF65-F5344CB8AC3E}">
        <p14:creationId xmlns:p14="http://schemas.microsoft.com/office/powerpoint/2010/main" val="4321392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ietf.org/mail-archive/web/suit/current/msg00570.html"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b="1" dirty="0"/>
              <a:t>An Information Model</a:t>
            </a:r>
            <a:br>
              <a:rPr lang="en-GB" b="1" dirty="0"/>
            </a:br>
            <a:r>
              <a:rPr lang="en-GB" b="1" dirty="0"/>
              <a:t>for </a:t>
            </a:r>
            <a:r>
              <a:rPr lang="en-GB" b="1" dirty="0" smtClean="0"/>
              <a:t>Manifests</a:t>
            </a:r>
            <a:endParaRPr lang="en-GB" dirty="0"/>
          </a:p>
        </p:txBody>
      </p:sp>
      <p:sp>
        <p:nvSpPr>
          <p:cNvPr id="3" name="Subtitle 2"/>
          <p:cNvSpPr>
            <a:spLocks noGrp="1"/>
          </p:cNvSpPr>
          <p:nvPr>
            <p:ph type="subTitle" idx="1"/>
          </p:nvPr>
        </p:nvSpPr>
        <p:spPr/>
        <p:txBody>
          <a:bodyPr/>
          <a:lstStyle/>
          <a:p>
            <a:r>
              <a:rPr lang="en-GB" dirty="0" smtClean="0"/>
              <a:t>draft-ietf-suit-information-model-01</a:t>
            </a:r>
            <a:endParaRPr lang="en-GB" dirty="0"/>
          </a:p>
        </p:txBody>
      </p:sp>
      <p:sp>
        <p:nvSpPr>
          <p:cNvPr id="4" name="Slide Number Placeholder 3"/>
          <p:cNvSpPr>
            <a:spLocks noGrp="1"/>
          </p:cNvSpPr>
          <p:nvPr>
            <p:ph type="sldNum" sz="quarter" idx="12"/>
          </p:nvPr>
        </p:nvSpPr>
        <p:spPr/>
        <p:txBody>
          <a:bodyPr/>
          <a:lstStyle/>
          <a:p>
            <a:fld id="{75B623A7-C4B3-46E9-BB67-6347DD31AE2F}" type="slidenum">
              <a:rPr lang="en-GB" smtClean="0"/>
              <a:t>1</a:t>
            </a:fld>
            <a:endParaRPr lang="en-GB"/>
          </a:p>
        </p:txBody>
      </p:sp>
    </p:spTree>
    <p:extLst>
      <p:ext uri="{BB962C8B-B14F-4D97-AF65-F5344CB8AC3E}">
        <p14:creationId xmlns:p14="http://schemas.microsoft.com/office/powerpoint/2010/main" val="512327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Multiple Payloads/Firmware Images</a:t>
            </a:r>
            <a:endParaRPr lang="en-GB" dirty="0"/>
          </a:p>
        </p:txBody>
      </p:sp>
      <p:sp>
        <p:nvSpPr>
          <p:cNvPr id="3" name="Content Placeholder 2"/>
          <p:cNvSpPr>
            <a:spLocks noGrp="1"/>
          </p:cNvSpPr>
          <p:nvPr>
            <p:ph idx="1"/>
          </p:nvPr>
        </p:nvSpPr>
        <p:spPr/>
        <p:txBody>
          <a:bodyPr>
            <a:normAutofit/>
          </a:bodyPr>
          <a:lstStyle/>
          <a:p>
            <a:r>
              <a:rPr lang="en-GB" b="1" dirty="0"/>
              <a:t>Example 3: Multiple Chunks</a:t>
            </a:r>
          </a:p>
          <a:p>
            <a:pPr marL="400050" lvl="1" indent="0">
              <a:buNone/>
            </a:pPr>
            <a:r>
              <a:rPr lang="en-GB" dirty="0" smtClean="0"/>
              <a:t>A firmware image can be divided into multiple functional blocks for separate testing and distribution. This means that code would need to be distributed in multiple payloads. For example, this might be desirable in order to ensure that common code between devices is identical in order to reduce distribution bandwidth.</a:t>
            </a:r>
            <a:endParaRPr lang="en-GB" dirty="0"/>
          </a:p>
        </p:txBody>
      </p:sp>
      <p:sp>
        <p:nvSpPr>
          <p:cNvPr id="4" name="Slide Number Placeholder 3"/>
          <p:cNvSpPr>
            <a:spLocks noGrp="1"/>
          </p:cNvSpPr>
          <p:nvPr>
            <p:ph type="sldNum" sz="quarter" idx="12"/>
          </p:nvPr>
        </p:nvSpPr>
        <p:spPr/>
        <p:txBody>
          <a:bodyPr/>
          <a:lstStyle/>
          <a:p>
            <a:fld id="{75B623A7-C4B3-46E9-BB67-6347DD31AE2F}" type="slidenum">
              <a:rPr lang="en-GB" smtClean="0"/>
              <a:t>10</a:t>
            </a:fld>
            <a:endParaRPr lang="en-GB"/>
          </a:p>
        </p:txBody>
      </p:sp>
    </p:spTree>
    <p:extLst>
      <p:ext uri="{BB962C8B-B14F-4D97-AF65-F5344CB8AC3E}">
        <p14:creationId xmlns:p14="http://schemas.microsoft.com/office/powerpoint/2010/main" val="17237382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Rollback</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Use case introduced by David Brown. </a:t>
            </a:r>
          </a:p>
          <a:p>
            <a:r>
              <a:rPr lang="en-GB" dirty="0" smtClean="0"/>
              <a:t>Imagine a </a:t>
            </a:r>
            <a:r>
              <a:rPr lang="en-US" dirty="0"/>
              <a:t>battery powered device </a:t>
            </a:r>
            <a:r>
              <a:rPr lang="en-US" dirty="0" smtClean="0"/>
              <a:t>connected to a bandwidth constrained network.</a:t>
            </a:r>
          </a:p>
          <a:p>
            <a:r>
              <a:rPr lang="en-US" dirty="0" smtClean="0"/>
              <a:t>Device keeps old firmware in case of rollback. </a:t>
            </a:r>
          </a:p>
          <a:p>
            <a:r>
              <a:rPr lang="en-US" dirty="0" smtClean="0"/>
              <a:t>Rollback could require distribution of old firmware + manifest (with increased sequence number). </a:t>
            </a:r>
          </a:p>
          <a:p>
            <a:r>
              <a:rPr lang="en-US" dirty="0" smtClean="0"/>
              <a:t>Draft also allows just to distribute a new manifest pointing to the old firmware (still with increased sequence number).</a:t>
            </a:r>
          </a:p>
          <a:p>
            <a:r>
              <a:rPr lang="en-US" dirty="0" smtClean="0"/>
              <a:t>Covered implicitly by the spec but not described in the document. </a:t>
            </a:r>
            <a:endParaRPr lang="en-GB" dirty="0"/>
          </a:p>
        </p:txBody>
      </p:sp>
      <p:sp>
        <p:nvSpPr>
          <p:cNvPr id="4" name="Slide Number Placeholder 3"/>
          <p:cNvSpPr>
            <a:spLocks noGrp="1"/>
          </p:cNvSpPr>
          <p:nvPr>
            <p:ph type="sldNum" sz="quarter" idx="12"/>
          </p:nvPr>
        </p:nvSpPr>
        <p:spPr/>
        <p:txBody>
          <a:bodyPr/>
          <a:lstStyle/>
          <a:p>
            <a:fld id="{75B623A7-C4B3-46E9-BB67-6347DD31AE2F}" type="slidenum">
              <a:rPr lang="en-GB" smtClean="0"/>
              <a:t>11</a:t>
            </a:fld>
            <a:endParaRPr lang="en-GB"/>
          </a:p>
        </p:txBody>
      </p:sp>
    </p:spTree>
    <p:extLst>
      <p:ext uri="{BB962C8B-B14F-4D97-AF65-F5344CB8AC3E}">
        <p14:creationId xmlns:p14="http://schemas.microsoft.com/office/powerpoint/2010/main" val="2439320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Manifest Elements</a:t>
            </a:r>
            <a:endParaRPr lang="en-GB" dirty="0"/>
          </a:p>
        </p:txBody>
      </p:sp>
      <p:sp>
        <p:nvSpPr>
          <p:cNvPr id="5" name="Text Placeholder 4"/>
          <p:cNvSpPr>
            <a:spLocks noGrp="1"/>
          </p:cNvSpPr>
          <p:nvPr>
            <p:ph type="body" idx="1"/>
          </p:nvPr>
        </p:nvSpPr>
        <p:spPr/>
        <p:txBody>
          <a:bodyPr/>
          <a:lstStyle/>
          <a:p>
            <a:endParaRPr lang="en-GB"/>
          </a:p>
        </p:txBody>
      </p:sp>
      <p:sp>
        <p:nvSpPr>
          <p:cNvPr id="2" name="Slide Number Placeholder 1"/>
          <p:cNvSpPr>
            <a:spLocks noGrp="1"/>
          </p:cNvSpPr>
          <p:nvPr>
            <p:ph type="sldNum" sz="quarter" idx="12"/>
          </p:nvPr>
        </p:nvSpPr>
        <p:spPr/>
        <p:txBody>
          <a:bodyPr/>
          <a:lstStyle/>
          <a:p>
            <a:fld id="{75B623A7-C4B3-46E9-BB67-6347DD31AE2F}" type="slidenum">
              <a:rPr lang="en-GB" smtClean="0"/>
              <a:t>12</a:t>
            </a:fld>
            <a:endParaRPr lang="en-GB"/>
          </a:p>
        </p:txBody>
      </p:sp>
    </p:spTree>
    <p:extLst>
      <p:ext uri="{BB962C8B-B14F-4D97-AF65-F5344CB8AC3E}">
        <p14:creationId xmlns:p14="http://schemas.microsoft.com/office/powerpoint/2010/main" val="10106879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Processing Steps</a:t>
            </a:r>
            <a:endParaRPr lang="en-GB" dirty="0"/>
          </a:p>
        </p:txBody>
      </p:sp>
      <p:sp>
        <p:nvSpPr>
          <p:cNvPr id="5" name="Content Placeholder 4"/>
          <p:cNvSpPr>
            <a:spLocks noGrp="1"/>
          </p:cNvSpPr>
          <p:nvPr>
            <p:ph idx="1"/>
          </p:nvPr>
        </p:nvSpPr>
        <p:spPr/>
        <p:txBody>
          <a:bodyPr>
            <a:normAutofit fontScale="92500" lnSpcReduction="20000"/>
          </a:bodyPr>
          <a:lstStyle/>
          <a:p>
            <a:r>
              <a:rPr lang="en-GB" dirty="0" smtClean="0"/>
              <a:t>A list of all payload processors necessary to process a nested format and any parameters needed by those payload processors. </a:t>
            </a:r>
          </a:p>
          <a:p>
            <a:r>
              <a:rPr lang="en-GB" dirty="0" smtClean="0"/>
              <a:t>Each Processing Step SHOULD indicate the expected digest of the payload after the processing is complete. </a:t>
            </a:r>
          </a:p>
          <a:p>
            <a:r>
              <a:rPr lang="en-GB" dirty="0" smtClean="0"/>
              <a:t>Processing steps are distinct from Directives in that Directives apply to the manifest as a whole, whereas Processing Steps apply to an individual payload and provide instructions on how to unpack it.</a:t>
            </a:r>
            <a:endParaRPr lang="en-GB" dirty="0"/>
          </a:p>
        </p:txBody>
      </p:sp>
      <p:sp>
        <p:nvSpPr>
          <p:cNvPr id="2" name="Slide Number Placeholder 1"/>
          <p:cNvSpPr>
            <a:spLocks noGrp="1"/>
          </p:cNvSpPr>
          <p:nvPr>
            <p:ph type="sldNum" sz="quarter" idx="12"/>
          </p:nvPr>
        </p:nvSpPr>
        <p:spPr/>
        <p:txBody>
          <a:bodyPr/>
          <a:lstStyle/>
          <a:p>
            <a:fld id="{75B623A7-C4B3-46E9-BB67-6347DD31AE2F}" type="slidenum">
              <a:rPr lang="en-GB" smtClean="0"/>
              <a:t>13</a:t>
            </a:fld>
            <a:endParaRPr lang="en-GB"/>
          </a:p>
        </p:txBody>
      </p:sp>
    </p:spTree>
    <p:extLst>
      <p:ext uri="{BB962C8B-B14F-4D97-AF65-F5344CB8AC3E}">
        <p14:creationId xmlns:p14="http://schemas.microsoft.com/office/powerpoint/2010/main" val="20360634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Storage Locations</a:t>
            </a:r>
            <a:endParaRPr lang="en-GB" dirty="0"/>
          </a:p>
        </p:txBody>
      </p:sp>
      <p:sp>
        <p:nvSpPr>
          <p:cNvPr id="3" name="Content Placeholder 2"/>
          <p:cNvSpPr>
            <a:spLocks noGrp="1"/>
          </p:cNvSpPr>
          <p:nvPr>
            <p:ph idx="1"/>
          </p:nvPr>
        </p:nvSpPr>
        <p:spPr/>
        <p:txBody>
          <a:bodyPr>
            <a:normAutofit fontScale="70000" lnSpcReduction="20000"/>
          </a:bodyPr>
          <a:lstStyle/>
          <a:p>
            <a:r>
              <a:rPr lang="en-GB" dirty="0" smtClean="0"/>
              <a:t>This element tells the device which component is being updated. The device can use this to establish which permissions are necessary and the physical location to use.</a:t>
            </a:r>
            <a:br>
              <a:rPr lang="en-GB" dirty="0" smtClean="0"/>
            </a:br>
            <a:endParaRPr lang="en-GB" dirty="0"/>
          </a:p>
          <a:p>
            <a:r>
              <a:rPr lang="en-GB" b="1" dirty="0"/>
              <a:t>Two Storage </a:t>
            </a:r>
            <a:r>
              <a:rPr lang="en-GB" b="1" dirty="0" smtClean="0"/>
              <a:t>Locations: </a:t>
            </a:r>
          </a:p>
          <a:p>
            <a:pPr marL="400050" lvl="1" indent="0">
              <a:buNone/>
            </a:pPr>
            <a:r>
              <a:rPr lang="en-GB" dirty="0" smtClean="0"/>
              <a:t>A device supports two components: an OS and an application. These components can be updated independently, expressing dependencies to ensure compatibility between the components. </a:t>
            </a:r>
          </a:p>
          <a:p>
            <a:r>
              <a:rPr lang="en-GB" b="1" dirty="0"/>
              <a:t>File System</a:t>
            </a:r>
          </a:p>
          <a:p>
            <a:pPr marL="457200" lvl="1" indent="0">
              <a:buNone/>
            </a:pPr>
            <a:r>
              <a:rPr lang="en-GB" dirty="0" smtClean="0"/>
              <a:t>A device supports a full filesystem. The firmware authority chooses to make the storage identifier the path at which to install the payload. </a:t>
            </a:r>
          </a:p>
          <a:p>
            <a:r>
              <a:rPr lang="en-GB" b="1" dirty="0"/>
              <a:t>Flash Memory</a:t>
            </a:r>
          </a:p>
          <a:p>
            <a:pPr marL="457200" lvl="1" indent="0">
              <a:buNone/>
            </a:pPr>
            <a:r>
              <a:rPr lang="en-GB" dirty="0" smtClean="0"/>
              <a:t>A device supports flash memory. The firmware authority chooses to make the storage identifier the offset where the image should be written.</a:t>
            </a:r>
            <a:endParaRPr lang="en-GB" dirty="0"/>
          </a:p>
        </p:txBody>
      </p:sp>
      <p:sp>
        <p:nvSpPr>
          <p:cNvPr id="4" name="Slide Number Placeholder 3"/>
          <p:cNvSpPr>
            <a:spLocks noGrp="1"/>
          </p:cNvSpPr>
          <p:nvPr>
            <p:ph type="sldNum" sz="quarter" idx="12"/>
          </p:nvPr>
        </p:nvSpPr>
        <p:spPr/>
        <p:txBody>
          <a:bodyPr/>
          <a:lstStyle/>
          <a:p>
            <a:fld id="{75B623A7-C4B3-46E9-BB67-6347DD31AE2F}" type="slidenum">
              <a:rPr lang="en-GB" smtClean="0"/>
              <a:t>14</a:t>
            </a:fld>
            <a:endParaRPr lang="en-GB"/>
          </a:p>
        </p:txBody>
      </p:sp>
    </p:spTree>
    <p:extLst>
      <p:ext uri="{BB962C8B-B14F-4D97-AF65-F5344CB8AC3E}">
        <p14:creationId xmlns:p14="http://schemas.microsoft.com/office/powerpoint/2010/main" val="17323500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Component </a:t>
            </a:r>
            <a:r>
              <a:rPr lang="en-GB" dirty="0" smtClean="0"/>
              <a:t>Identifier</a:t>
            </a:r>
            <a:endParaRPr lang="en-GB" dirty="0"/>
          </a:p>
        </p:txBody>
      </p:sp>
      <p:sp>
        <p:nvSpPr>
          <p:cNvPr id="3" name="Content Placeholder 2"/>
          <p:cNvSpPr>
            <a:spLocks noGrp="1"/>
          </p:cNvSpPr>
          <p:nvPr>
            <p:ph idx="1"/>
          </p:nvPr>
        </p:nvSpPr>
        <p:spPr/>
        <p:txBody>
          <a:bodyPr>
            <a:normAutofit/>
          </a:bodyPr>
          <a:lstStyle/>
          <a:p>
            <a:r>
              <a:rPr lang="en-GB" dirty="0" smtClean="0"/>
              <a:t>In a heterogeneous storage architecture, a storage identifier is insufficient to identify where and how to store a payload. </a:t>
            </a:r>
          </a:p>
          <a:p>
            <a:r>
              <a:rPr lang="en-GB" dirty="0" smtClean="0"/>
              <a:t>To resolve this, a component identifier indicates which part of the storage architecture is targeted by the payload.</a:t>
            </a:r>
          </a:p>
        </p:txBody>
      </p:sp>
      <p:sp>
        <p:nvSpPr>
          <p:cNvPr id="4" name="Slide Number Placeholder 3"/>
          <p:cNvSpPr>
            <a:spLocks noGrp="1"/>
          </p:cNvSpPr>
          <p:nvPr>
            <p:ph type="sldNum" sz="quarter" idx="12"/>
          </p:nvPr>
        </p:nvSpPr>
        <p:spPr/>
        <p:txBody>
          <a:bodyPr/>
          <a:lstStyle/>
          <a:p>
            <a:fld id="{75B623A7-C4B3-46E9-BB67-6347DD31AE2F}" type="slidenum">
              <a:rPr lang="en-GB" smtClean="0"/>
              <a:t>15</a:t>
            </a:fld>
            <a:endParaRPr lang="en-GB"/>
          </a:p>
        </p:txBody>
      </p:sp>
    </p:spTree>
    <p:extLst>
      <p:ext uri="{BB962C8B-B14F-4D97-AF65-F5344CB8AC3E}">
        <p14:creationId xmlns:p14="http://schemas.microsoft.com/office/powerpoint/2010/main" val="19944430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Conditions</a:t>
            </a:r>
            <a:endParaRPr lang="en-GB" dirty="0"/>
          </a:p>
        </p:txBody>
      </p:sp>
      <p:sp>
        <p:nvSpPr>
          <p:cNvPr id="3" name="Content Placeholder 2"/>
          <p:cNvSpPr>
            <a:spLocks noGrp="1"/>
          </p:cNvSpPr>
          <p:nvPr>
            <p:ph idx="1"/>
          </p:nvPr>
        </p:nvSpPr>
        <p:spPr/>
        <p:txBody>
          <a:bodyPr/>
          <a:lstStyle/>
          <a:p>
            <a:r>
              <a:rPr lang="en-US" dirty="0" smtClean="0"/>
              <a:t>Some conditions need to be checked before installation</a:t>
            </a:r>
          </a:p>
          <a:p>
            <a:pPr lvl="1"/>
            <a:r>
              <a:rPr lang="en-US" dirty="0" smtClean="0"/>
              <a:t>Identifiers, time, precursors</a:t>
            </a:r>
          </a:p>
          <a:p>
            <a:r>
              <a:rPr lang="en-US" dirty="0" smtClean="0"/>
              <a:t>Some conditions need to be checked after installation.</a:t>
            </a:r>
          </a:p>
          <a:p>
            <a:r>
              <a:rPr lang="en-US" dirty="0" smtClean="0"/>
              <a:t>Conditions now split into pre-conditions and post-conditions. Change made to manifest format but not to information model. </a:t>
            </a:r>
          </a:p>
          <a:p>
            <a:pPr marL="0" indent="0">
              <a:buNone/>
            </a:pPr>
            <a:endParaRPr lang="en-GB" dirty="0"/>
          </a:p>
        </p:txBody>
      </p:sp>
      <p:sp>
        <p:nvSpPr>
          <p:cNvPr id="4" name="Slide Number Placeholder 3"/>
          <p:cNvSpPr>
            <a:spLocks noGrp="1"/>
          </p:cNvSpPr>
          <p:nvPr>
            <p:ph type="sldNum" sz="quarter" idx="12"/>
          </p:nvPr>
        </p:nvSpPr>
        <p:spPr/>
        <p:txBody>
          <a:bodyPr/>
          <a:lstStyle/>
          <a:p>
            <a:fld id="{75B623A7-C4B3-46E9-BB67-6347DD31AE2F}" type="slidenum">
              <a:rPr lang="en-GB" smtClean="0"/>
              <a:t>16</a:t>
            </a:fld>
            <a:endParaRPr lang="en-GB"/>
          </a:p>
        </p:txBody>
      </p:sp>
    </p:spTree>
    <p:extLst>
      <p:ext uri="{BB962C8B-B14F-4D97-AF65-F5344CB8AC3E}">
        <p14:creationId xmlns:p14="http://schemas.microsoft.com/office/powerpoint/2010/main" val="35627771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Directives, Aliases</a:t>
            </a:r>
            <a:r>
              <a:rPr lang="en-GB" dirty="0"/>
              <a:t>, </a:t>
            </a:r>
            <a:r>
              <a:rPr lang="en-GB" dirty="0" smtClean="0"/>
              <a:t>Dependencies, etc. </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Most recent changes in manifest serialization draft: </a:t>
            </a:r>
          </a:p>
          <a:p>
            <a:pPr lvl="1"/>
            <a:r>
              <a:rPr lang="en-GB" dirty="0" smtClean="0"/>
              <a:t>Dependencies</a:t>
            </a:r>
            <a:r>
              <a:rPr lang="en-GB" dirty="0"/>
              <a:t>, Aliases, and payload info are now resources</a:t>
            </a:r>
          </a:p>
          <a:p>
            <a:pPr lvl="1"/>
            <a:r>
              <a:rPr lang="en-GB" dirty="0" err="1"/>
              <a:t>Payloadinfo</a:t>
            </a:r>
            <a:r>
              <a:rPr lang="en-GB" dirty="0"/>
              <a:t> is divided into resources, processors, and targets</a:t>
            </a:r>
          </a:p>
          <a:p>
            <a:r>
              <a:rPr lang="en-GB" dirty="0" smtClean="0"/>
              <a:t>Text regarding directives, aliases and dependencies out of sync with manifest serialization document. </a:t>
            </a:r>
          </a:p>
          <a:p>
            <a:r>
              <a:rPr lang="en-GB" dirty="0" smtClean="0"/>
              <a:t>More detailed explanation about status in email: </a:t>
            </a:r>
            <a:r>
              <a:rPr lang="en-GB" sz="2200" dirty="0" smtClean="0">
                <a:hlinkClick r:id="rId2"/>
              </a:rPr>
              <a:t>https</a:t>
            </a:r>
            <a:r>
              <a:rPr lang="en-GB" sz="2200" dirty="0">
                <a:hlinkClick r:id="rId2"/>
              </a:rPr>
              <a:t>://</a:t>
            </a:r>
            <a:r>
              <a:rPr lang="en-GB" sz="2200" dirty="0" smtClean="0">
                <a:hlinkClick r:id="rId2"/>
              </a:rPr>
              <a:t>www.ietf.org/mail-archive/web/suit/current/msg00570.html</a:t>
            </a:r>
            <a:r>
              <a:rPr lang="en-GB" sz="2200" dirty="0" smtClean="0"/>
              <a:t> </a:t>
            </a:r>
            <a:r>
              <a:rPr lang="en-GB" dirty="0" smtClean="0"/>
              <a:t>  </a:t>
            </a:r>
            <a:endParaRPr lang="en-GB" dirty="0"/>
          </a:p>
          <a:p>
            <a:endParaRPr lang="en-GB" dirty="0"/>
          </a:p>
        </p:txBody>
      </p:sp>
      <p:sp>
        <p:nvSpPr>
          <p:cNvPr id="4" name="Slide Number Placeholder 3"/>
          <p:cNvSpPr>
            <a:spLocks noGrp="1"/>
          </p:cNvSpPr>
          <p:nvPr>
            <p:ph type="sldNum" sz="quarter" idx="12"/>
          </p:nvPr>
        </p:nvSpPr>
        <p:spPr/>
        <p:txBody>
          <a:bodyPr/>
          <a:lstStyle/>
          <a:p>
            <a:fld id="{75B623A7-C4B3-46E9-BB67-6347DD31AE2F}" type="slidenum">
              <a:rPr lang="en-GB" smtClean="0"/>
              <a:t>17</a:t>
            </a:fld>
            <a:endParaRPr lang="en-GB"/>
          </a:p>
        </p:txBody>
      </p:sp>
    </p:spTree>
    <p:extLst>
      <p:ext uri="{BB962C8B-B14F-4D97-AF65-F5344CB8AC3E}">
        <p14:creationId xmlns:p14="http://schemas.microsoft.com/office/powerpoint/2010/main" val="32016830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Steps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Separating information model from serialization format sounds useful but is difficult to accomplish in practice. </a:t>
            </a:r>
          </a:p>
          <a:p>
            <a:pPr lvl="1"/>
            <a:r>
              <a:rPr lang="en-GB" dirty="0" smtClean="0"/>
              <a:t>Changes to manifest serialization format lead to changes in information model and vice versa.</a:t>
            </a:r>
          </a:p>
          <a:p>
            <a:pPr lvl="1"/>
            <a:r>
              <a:rPr lang="en-GB" dirty="0" smtClean="0"/>
              <a:t>Reviewers like to focus on solution rather than abstract information model. </a:t>
            </a:r>
          </a:p>
          <a:p>
            <a:pPr lvl="1"/>
            <a:r>
              <a:rPr lang="en-GB" dirty="0" smtClean="0"/>
              <a:t>Lots of changes recently.</a:t>
            </a:r>
          </a:p>
          <a:p>
            <a:r>
              <a:rPr lang="en-GB" dirty="0" smtClean="0"/>
              <a:t>Recommended approach in the future: </a:t>
            </a:r>
          </a:p>
          <a:p>
            <a:pPr lvl="1"/>
            <a:r>
              <a:rPr lang="en-GB" dirty="0" smtClean="0"/>
              <a:t>Start with one document and then when discussions are settled split the functionality. </a:t>
            </a:r>
            <a:endParaRPr lang="en-GB" dirty="0"/>
          </a:p>
        </p:txBody>
      </p:sp>
      <p:sp>
        <p:nvSpPr>
          <p:cNvPr id="4" name="Slide Number Placeholder 3"/>
          <p:cNvSpPr>
            <a:spLocks noGrp="1"/>
          </p:cNvSpPr>
          <p:nvPr>
            <p:ph type="sldNum" sz="quarter" idx="12"/>
          </p:nvPr>
        </p:nvSpPr>
        <p:spPr/>
        <p:txBody>
          <a:bodyPr/>
          <a:lstStyle/>
          <a:p>
            <a:fld id="{75B623A7-C4B3-46E9-BB67-6347DD31AE2F}" type="slidenum">
              <a:rPr lang="en-GB" smtClean="0"/>
              <a:t>18</a:t>
            </a:fld>
            <a:endParaRPr lang="en-GB"/>
          </a:p>
        </p:txBody>
      </p:sp>
    </p:spTree>
    <p:extLst>
      <p:ext uri="{BB962C8B-B14F-4D97-AF65-F5344CB8AC3E}">
        <p14:creationId xmlns:p14="http://schemas.microsoft.com/office/powerpoint/2010/main" val="7378137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a:t>
            </a:r>
            <a:endParaRPr lang="en-GB" dirty="0"/>
          </a:p>
        </p:txBody>
      </p:sp>
      <p:sp>
        <p:nvSpPr>
          <p:cNvPr id="3" name="Content Placeholder 2"/>
          <p:cNvSpPr>
            <a:spLocks noGrp="1"/>
          </p:cNvSpPr>
          <p:nvPr>
            <p:ph idx="1"/>
          </p:nvPr>
        </p:nvSpPr>
        <p:spPr/>
        <p:txBody>
          <a:bodyPr/>
          <a:lstStyle/>
          <a:p>
            <a:r>
              <a:rPr lang="en-GB" dirty="0" smtClean="0"/>
              <a:t>Draft –v1 was published in time for the deadline; v0 was published ahead of the Berlin Hackathon/virtual interim meeting. </a:t>
            </a:r>
          </a:p>
          <a:p>
            <a:r>
              <a:rPr lang="en-GB" dirty="0" smtClean="0"/>
              <a:t>Lots of changes in both versions</a:t>
            </a:r>
          </a:p>
          <a:p>
            <a:r>
              <a:rPr lang="en-GB" dirty="0" smtClean="0"/>
              <a:t>This talk focuses only on a subset.</a:t>
            </a:r>
          </a:p>
        </p:txBody>
      </p:sp>
      <p:sp>
        <p:nvSpPr>
          <p:cNvPr id="4" name="Slide Number Placeholder 3"/>
          <p:cNvSpPr>
            <a:spLocks noGrp="1"/>
          </p:cNvSpPr>
          <p:nvPr>
            <p:ph type="sldNum" sz="quarter" idx="12"/>
          </p:nvPr>
        </p:nvSpPr>
        <p:spPr/>
        <p:txBody>
          <a:bodyPr/>
          <a:lstStyle/>
          <a:p>
            <a:fld id="{75B623A7-C4B3-46E9-BB67-6347DD31AE2F}" type="slidenum">
              <a:rPr lang="en-GB" smtClean="0"/>
              <a:t>2</a:t>
            </a:fld>
            <a:endParaRPr lang="en-GB"/>
          </a:p>
        </p:txBody>
      </p:sp>
    </p:spTree>
    <p:extLst>
      <p:ext uri="{BB962C8B-B14F-4D97-AF65-F5344CB8AC3E}">
        <p14:creationId xmlns:p14="http://schemas.microsoft.com/office/powerpoint/2010/main" val="27942937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Threats</a:t>
            </a:r>
            <a:endParaRPr lang="en-GB" dirty="0"/>
          </a:p>
        </p:txBody>
      </p:sp>
      <p:sp>
        <p:nvSpPr>
          <p:cNvPr id="5" name="Text Placeholder 4"/>
          <p:cNvSpPr>
            <a:spLocks noGrp="1"/>
          </p:cNvSpPr>
          <p:nvPr>
            <p:ph type="body" idx="1"/>
          </p:nvPr>
        </p:nvSpPr>
        <p:spPr/>
        <p:txBody>
          <a:bodyPr/>
          <a:lstStyle/>
          <a:p>
            <a:endParaRPr lang="en-GB"/>
          </a:p>
        </p:txBody>
      </p:sp>
      <p:sp>
        <p:nvSpPr>
          <p:cNvPr id="2" name="Slide Number Placeholder 1"/>
          <p:cNvSpPr>
            <a:spLocks noGrp="1"/>
          </p:cNvSpPr>
          <p:nvPr>
            <p:ph type="sldNum" sz="quarter" idx="12"/>
          </p:nvPr>
        </p:nvSpPr>
        <p:spPr/>
        <p:txBody>
          <a:bodyPr/>
          <a:lstStyle/>
          <a:p>
            <a:fld id="{75B623A7-C4B3-46E9-BB67-6347DD31AE2F}" type="slidenum">
              <a:rPr lang="en-GB" smtClean="0"/>
              <a:t>3</a:t>
            </a:fld>
            <a:endParaRPr lang="en-GB"/>
          </a:p>
        </p:txBody>
      </p:sp>
    </p:spTree>
    <p:extLst>
      <p:ext uri="{BB962C8B-B14F-4D97-AF65-F5344CB8AC3E}">
        <p14:creationId xmlns:p14="http://schemas.microsoft.com/office/powerpoint/2010/main" val="35655784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Unqualified </a:t>
            </a:r>
            <a:r>
              <a:rPr lang="en-GB" b="1" dirty="0" smtClean="0"/>
              <a:t>Firmware</a:t>
            </a:r>
            <a:br>
              <a:rPr lang="en-GB" b="1" dirty="0" smtClean="0"/>
            </a:br>
            <a:r>
              <a:rPr lang="en-GB" sz="2200" b="1" dirty="0"/>
              <a:t>Multiple Network Operators with a Single Device</a:t>
            </a:r>
            <a:br>
              <a:rPr lang="en-GB" sz="2200" b="1" dirty="0"/>
            </a:br>
            <a:r>
              <a:rPr lang="en-GB" sz="2200" b="1" dirty="0" smtClean="0"/>
              <a:t>Operator</a:t>
            </a:r>
            <a:endParaRPr lang="en-GB" sz="2200" dirty="0"/>
          </a:p>
        </p:txBody>
      </p:sp>
      <p:sp>
        <p:nvSpPr>
          <p:cNvPr id="3" name="Content Placeholder 2"/>
          <p:cNvSpPr>
            <a:spLocks noGrp="1"/>
          </p:cNvSpPr>
          <p:nvPr>
            <p:ph idx="1"/>
          </p:nvPr>
        </p:nvSpPr>
        <p:spPr/>
        <p:txBody>
          <a:bodyPr>
            <a:noAutofit/>
          </a:bodyPr>
          <a:lstStyle/>
          <a:p>
            <a:r>
              <a:rPr lang="en-GB" sz="2000" dirty="0" smtClean="0"/>
              <a:t>Assumptions: </a:t>
            </a:r>
          </a:p>
          <a:p>
            <a:pPr lvl="1"/>
            <a:r>
              <a:rPr lang="en-GB" sz="2000" dirty="0" smtClean="0"/>
              <a:t>Device Operators expect the rights to create firmware</a:t>
            </a:r>
          </a:p>
          <a:p>
            <a:pPr lvl="1"/>
            <a:r>
              <a:rPr lang="en-GB" sz="2000" dirty="0" smtClean="0"/>
              <a:t>Network Operators expect the rights to qualify firmware as fit-for-purpose on their networks	</a:t>
            </a:r>
          </a:p>
          <a:p>
            <a:pPr lvl="1"/>
            <a:r>
              <a:rPr lang="en-GB" sz="2000" dirty="0" smtClean="0"/>
              <a:t>Device Operators manage devices that can be deployed on any network</a:t>
            </a:r>
          </a:p>
          <a:p>
            <a:r>
              <a:rPr lang="en-GB" sz="2000" dirty="0" smtClean="0"/>
              <a:t>Attack Scenario: </a:t>
            </a:r>
          </a:p>
          <a:p>
            <a:pPr lvl="1"/>
            <a:r>
              <a:rPr lang="en-GB" sz="2000" dirty="0" smtClean="0"/>
              <a:t>An attacker may obtain a manifest for a device on Network A. </a:t>
            </a:r>
          </a:p>
          <a:p>
            <a:pPr lvl="1"/>
            <a:r>
              <a:rPr lang="en-GB" sz="2000" dirty="0" smtClean="0"/>
              <a:t>Then, this attacker sends that manifest to a device on Network B. </a:t>
            </a:r>
          </a:p>
          <a:p>
            <a:pPr lvl="1"/>
            <a:r>
              <a:rPr lang="en-GB" sz="2000" dirty="0" smtClean="0"/>
              <a:t>Because Network A and Network B are under control of different Operators, and the firmware for a device on Network A has not been qualified to be deployed on Network B, the target device on Network B is now in violation of the Operator B's policy and may get disabled by this unqualified, but signed firmware.</a:t>
            </a:r>
          </a:p>
          <a:p>
            <a:endParaRPr lang="en-GB" sz="2000" dirty="0"/>
          </a:p>
        </p:txBody>
      </p:sp>
      <p:sp>
        <p:nvSpPr>
          <p:cNvPr id="4" name="Slide Number Placeholder 3"/>
          <p:cNvSpPr>
            <a:spLocks noGrp="1"/>
          </p:cNvSpPr>
          <p:nvPr>
            <p:ph type="sldNum" sz="quarter" idx="12"/>
          </p:nvPr>
        </p:nvSpPr>
        <p:spPr/>
        <p:txBody>
          <a:bodyPr/>
          <a:lstStyle/>
          <a:p>
            <a:fld id="{75B623A7-C4B3-46E9-BB67-6347DD31AE2F}" type="slidenum">
              <a:rPr lang="en-GB" smtClean="0"/>
              <a:t>4</a:t>
            </a:fld>
            <a:endParaRPr lang="en-GB"/>
          </a:p>
        </p:txBody>
      </p:sp>
    </p:spTree>
    <p:extLst>
      <p:ext uri="{BB962C8B-B14F-4D97-AF65-F5344CB8AC3E}">
        <p14:creationId xmlns:p14="http://schemas.microsoft.com/office/powerpoint/2010/main" val="29963591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b="1" dirty="0" smtClean="0"/>
              <a:t>Unqualified Firmware </a:t>
            </a:r>
            <a:br>
              <a:rPr lang="en-GB" sz="4000" b="1" dirty="0" smtClean="0"/>
            </a:br>
            <a:r>
              <a:rPr lang="en-GB" sz="2200" b="1" dirty="0" smtClean="0"/>
              <a:t>Single </a:t>
            </a:r>
            <a:r>
              <a:rPr lang="en-GB" sz="2200" b="1" dirty="0"/>
              <a:t>Network Operator with Multiple Device</a:t>
            </a:r>
            <a:br>
              <a:rPr lang="en-GB" sz="2200" b="1" dirty="0"/>
            </a:br>
            <a:r>
              <a:rPr lang="en-GB" sz="2200" b="1" dirty="0" smtClean="0"/>
              <a:t>Operators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Multiple devices that interoperate are used on the same network and communicate with each other.</a:t>
            </a:r>
          </a:p>
          <a:p>
            <a:r>
              <a:rPr lang="en-GB" dirty="0" smtClean="0"/>
              <a:t>Some devices are manufactured and managed by Device Operator A and other devices by Device Operator B. </a:t>
            </a:r>
          </a:p>
          <a:p>
            <a:r>
              <a:rPr lang="en-GB" dirty="0" smtClean="0"/>
              <a:t>A new firmware is released by Device Operator A that breaks compatibility with devices from Device Operator B. </a:t>
            </a:r>
          </a:p>
          <a:p>
            <a:r>
              <a:rPr lang="en-GB" dirty="0" smtClean="0"/>
              <a:t>An attacker sends the new firmware to the devices managed by Device Operator A without approval of the Network Operator.</a:t>
            </a:r>
          </a:p>
          <a:p>
            <a:r>
              <a:rPr lang="en-GB" dirty="0" smtClean="0"/>
              <a:t>This breaks the behaviour of the larger system causing denial of service and possibly other threats. </a:t>
            </a:r>
            <a:endParaRPr lang="en-GB" dirty="0"/>
          </a:p>
        </p:txBody>
      </p:sp>
      <p:sp>
        <p:nvSpPr>
          <p:cNvPr id="4" name="Slide Number Placeholder 3"/>
          <p:cNvSpPr>
            <a:spLocks noGrp="1"/>
          </p:cNvSpPr>
          <p:nvPr>
            <p:ph type="sldNum" sz="quarter" idx="12"/>
          </p:nvPr>
        </p:nvSpPr>
        <p:spPr/>
        <p:txBody>
          <a:bodyPr/>
          <a:lstStyle/>
          <a:p>
            <a:fld id="{75B623A7-C4B3-46E9-BB67-6347DD31AE2F}" type="slidenum">
              <a:rPr lang="en-GB" smtClean="0"/>
              <a:t>5</a:t>
            </a:fld>
            <a:endParaRPr lang="en-GB"/>
          </a:p>
        </p:txBody>
      </p:sp>
    </p:spTree>
    <p:extLst>
      <p:ext uri="{BB962C8B-B14F-4D97-AF65-F5344CB8AC3E}">
        <p14:creationId xmlns:p14="http://schemas.microsoft.com/office/powerpoint/2010/main" val="6340399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Use Case/Usability Requirement</a:t>
            </a:r>
            <a:endParaRPr lang="en-GB" dirty="0"/>
          </a:p>
        </p:txBody>
      </p:sp>
      <p:sp>
        <p:nvSpPr>
          <p:cNvPr id="5" name="Text Placeholder 4"/>
          <p:cNvSpPr>
            <a:spLocks noGrp="1"/>
          </p:cNvSpPr>
          <p:nvPr>
            <p:ph type="body" idx="1"/>
          </p:nvPr>
        </p:nvSpPr>
        <p:spPr/>
        <p:txBody>
          <a:bodyPr/>
          <a:lstStyle/>
          <a:p>
            <a:endParaRPr lang="en-GB"/>
          </a:p>
        </p:txBody>
      </p:sp>
      <p:sp>
        <p:nvSpPr>
          <p:cNvPr id="2" name="Slide Number Placeholder 1"/>
          <p:cNvSpPr>
            <a:spLocks noGrp="1"/>
          </p:cNvSpPr>
          <p:nvPr>
            <p:ph type="sldNum" sz="quarter" idx="12"/>
          </p:nvPr>
        </p:nvSpPr>
        <p:spPr/>
        <p:txBody>
          <a:bodyPr/>
          <a:lstStyle/>
          <a:p>
            <a:fld id="{75B623A7-C4B3-46E9-BB67-6347DD31AE2F}" type="slidenum">
              <a:rPr lang="en-GB" smtClean="0"/>
              <a:t>6</a:t>
            </a:fld>
            <a:endParaRPr lang="en-GB"/>
          </a:p>
        </p:txBody>
      </p:sp>
    </p:spTree>
    <p:extLst>
      <p:ext uri="{BB962C8B-B14F-4D97-AF65-F5344CB8AC3E}">
        <p14:creationId xmlns:p14="http://schemas.microsoft.com/office/powerpoint/2010/main" val="10606580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Terminology</a:t>
            </a:r>
            <a:endParaRPr lang="en-GB" dirty="0"/>
          </a:p>
        </p:txBody>
      </p:sp>
      <p:sp>
        <p:nvSpPr>
          <p:cNvPr id="5" name="Content Placeholder 4"/>
          <p:cNvSpPr>
            <a:spLocks noGrp="1"/>
          </p:cNvSpPr>
          <p:nvPr>
            <p:ph idx="1"/>
          </p:nvPr>
        </p:nvSpPr>
        <p:spPr/>
        <p:txBody>
          <a:bodyPr>
            <a:normAutofit/>
          </a:bodyPr>
          <a:lstStyle/>
          <a:p>
            <a:pPr marL="342900" lvl="1" indent="-342900">
              <a:buFont typeface="Arial" panose="020B0604020202020204" pitchFamily="34" charset="0"/>
              <a:buChar char="•"/>
            </a:pPr>
            <a:r>
              <a:rPr lang="en-GB" b="1" dirty="0" smtClean="0"/>
              <a:t>Heterogeneous Storage Architecture (</a:t>
            </a:r>
            <a:r>
              <a:rPr lang="en-GB" b="1" dirty="0" err="1" smtClean="0"/>
              <a:t>HeSA</a:t>
            </a:r>
            <a:r>
              <a:rPr lang="en-GB" b="1" dirty="0" smtClean="0"/>
              <a:t>)</a:t>
            </a:r>
            <a:r>
              <a:rPr lang="en-GB" dirty="0" smtClean="0"/>
              <a:t>: </a:t>
            </a:r>
            <a:br>
              <a:rPr lang="en-GB" dirty="0" smtClean="0"/>
            </a:br>
            <a:r>
              <a:rPr lang="en-GB" dirty="0" smtClean="0"/>
              <a:t>A device that stores at least one firmware component differently from the rest. </a:t>
            </a:r>
          </a:p>
          <a:p>
            <a:pPr marL="742950" lvl="2" indent="-342900"/>
            <a:r>
              <a:rPr lang="en-GB" dirty="0" smtClean="0"/>
              <a:t>Example: </a:t>
            </a:r>
            <a:r>
              <a:rPr lang="en-GB" dirty="0"/>
              <a:t>A</a:t>
            </a:r>
            <a:r>
              <a:rPr lang="en-GB" dirty="0" smtClean="0"/>
              <a:t> device with internal and SPI-connected external flash memory.</a:t>
            </a:r>
          </a:p>
          <a:p>
            <a:r>
              <a:rPr lang="en-GB" sz="2800" b="1" dirty="0"/>
              <a:t>Homogeneous Storage Architecture (</a:t>
            </a:r>
            <a:r>
              <a:rPr lang="en-GB" sz="2800" b="1" dirty="0" err="1"/>
              <a:t>HoSA</a:t>
            </a:r>
            <a:r>
              <a:rPr lang="en-GB" sz="2800" b="1" dirty="0"/>
              <a:t>): </a:t>
            </a:r>
          </a:p>
          <a:p>
            <a:pPr marL="571500" lvl="2" indent="0">
              <a:buNone/>
            </a:pPr>
            <a:r>
              <a:rPr lang="en-GB" dirty="0"/>
              <a:t>A device that stores all firmware components in the same way. </a:t>
            </a:r>
          </a:p>
          <a:p>
            <a:pPr marL="857250" lvl="1" indent="-342900">
              <a:buFont typeface="Arial" panose="020B0604020202020204" pitchFamily="34" charset="0"/>
              <a:buChar char="•"/>
            </a:pPr>
            <a:r>
              <a:rPr lang="en-GB" sz="2400" dirty="0" smtClean="0"/>
              <a:t>Example: Storage in on-chip flash </a:t>
            </a:r>
            <a:r>
              <a:rPr lang="en-GB" sz="2400" dirty="0"/>
              <a:t>memory. </a:t>
            </a:r>
            <a:br>
              <a:rPr lang="en-GB" sz="2400" dirty="0"/>
            </a:br>
            <a:endParaRPr lang="en-GB" sz="2400" dirty="0"/>
          </a:p>
        </p:txBody>
      </p:sp>
      <p:sp>
        <p:nvSpPr>
          <p:cNvPr id="2" name="Slide Number Placeholder 1"/>
          <p:cNvSpPr>
            <a:spLocks noGrp="1"/>
          </p:cNvSpPr>
          <p:nvPr>
            <p:ph type="sldNum" sz="quarter" idx="12"/>
          </p:nvPr>
        </p:nvSpPr>
        <p:spPr/>
        <p:txBody>
          <a:bodyPr/>
          <a:lstStyle/>
          <a:p>
            <a:fld id="{75B623A7-C4B3-46E9-BB67-6347DD31AE2F}" type="slidenum">
              <a:rPr lang="en-GB" smtClean="0"/>
              <a:t>7</a:t>
            </a:fld>
            <a:endParaRPr lang="en-GB"/>
          </a:p>
        </p:txBody>
      </p:sp>
    </p:spTree>
    <p:extLst>
      <p:ext uri="{BB962C8B-B14F-4D97-AF65-F5344CB8AC3E}">
        <p14:creationId xmlns:p14="http://schemas.microsoft.com/office/powerpoint/2010/main" val="35717543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Multiple Payloads/Firmware Images</a:t>
            </a:r>
            <a:endParaRPr lang="en-GB" dirty="0"/>
          </a:p>
        </p:txBody>
      </p:sp>
      <p:sp>
        <p:nvSpPr>
          <p:cNvPr id="3" name="Content Placeholder 2"/>
          <p:cNvSpPr>
            <a:spLocks noGrp="1"/>
          </p:cNvSpPr>
          <p:nvPr>
            <p:ph idx="1"/>
          </p:nvPr>
        </p:nvSpPr>
        <p:spPr/>
        <p:txBody>
          <a:bodyPr>
            <a:normAutofit/>
          </a:bodyPr>
          <a:lstStyle/>
          <a:p>
            <a:r>
              <a:rPr lang="en-GB" b="1" dirty="0"/>
              <a:t>Example 1: Multiple Microcontrollers</a:t>
            </a:r>
          </a:p>
          <a:p>
            <a:pPr marL="400050" lvl="1" indent="0">
              <a:buNone/>
            </a:pPr>
            <a:r>
              <a:rPr lang="en-GB" dirty="0" smtClean="0"/>
              <a:t>An IoT device with multiple microcontrollers in the same physical device (</a:t>
            </a:r>
            <a:r>
              <a:rPr lang="en-GB" dirty="0" err="1" smtClean="0"/>
              <a:t>HeSA</a:t>
            </a:r>
            <a:r>
              <a:rPr lang="en-GB" dirty="0" smtClean="0"/>
              <a:t>) will likely require multiple payloads with different component identifiers.</a:t>
            </a:r>
          </a:p>
          <a:p>
            <a:pPr marL="400050" lvl="1" indent="0">
              <a:buNone/>
            </a:pPr>
            <a:endParaRPr lang="en-GB" dirty="0"/>
          </a:p>
        </p:txBody>
      </p:sp>
      <p:sp>
        <p:nvSpPr>
          <p:cNvPr id="4" name="Slide Number Placeholder 3"/>
          <p:cNvSpPr>
            <a:spLocks noGrp="1"/>
          </p:cNvSpPr>
          <p:nvPr>
            <p:ph type="sldNum" sz="quarter" idx="12"/>
          </p:nvPr>
        </p:nvSpPr>
        <p:spPr/>
        <p:txBody>
          <a:bodyPr/>
          <a:lstStyle/>
          <a:p>
            <a:fld id="{75B623A7-C4B3-46E9-BB67-6347DD31AE2F}" type="slidenum">
              <a:rPr lang="en-GB" smtClean="0"/>
              <a:t>8</a:t>
            </a:fld>
            <a:endParaRPr lang="en-GB"/>
          </a:p>
        </p:txBody>
      </p:sp>
    </p:spTree>
    <p:extLst>
      <p:ext uri="{BB962C8B-B14F-4D97-AF65-F5344CB8AC3E}">
        <p14:creationId xmlns:p14="http://schemas.microsoft.com/office/powerpoint/2010/main" val="41830390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Multiple Payloads/Firmware Images</a:t>
            </a:r>
            <a:endParaRPr lang="en-GB" dirty="0"/>
          </a:p>
        </p:txBody>
      </p:sp>
      <p:sp>
        <p:nvSpPr>
          <p:cNvPr id="3" name="Content Placeholder 2"/>
          <p:cNvSpPr>
            <a:spLocks noGrp="1"/>
          </p:cNvSpPr>
          <p:nvPr>
            <p:ph idx="1"/>
          </p:nvPr>
        </p:nvSpPr>
        <p:spPr/>
        <p:txBody>
          <a:bodyPr/>
          <a:lstStyle/>
          <a:p>
            <a:r>
              <a:rPr lang="en-GB" b="1" dirty="0" smtClean="0"/>
              <a:t>Example 2: Code and Configuration</a:t>
            </a:r>
          </a:p>
          <a:p>
            <a:pPr marL="400050" lvl="1" indent="0">
              <a:buNone/>
            </a:pPr>
            <a:r>
              <a:rPr lang="en-GB" dirty="0" smtClean="0"/>
              <a:t>A firmware image can be divided into two payloads: code and configuration. These payloads may require authorizations from different actors in order to install. This structure means that multiple manifests may be required, with a dependency structure between them.</a:t>
            </a:r>
          </a:p>
          <a:p>
            <a:endParaRPr lang="en-GB" dirty="0"/>
          </a:p>
        </p:txBody>
      </p:sp>
      <p:sp>
        <p:nvSpPr>
          <p:cNvPr id="4" name="Slide Number Placeholder 3"/>
          <p:cNvSpPr>
            <a:spLocks noGrp="1"/>
          </p:cNvSpPr>
          <p:nvPr>
            <p:ph type="sldNum" sz="quarter" idx="12"/>
          </p:nvPr>
        </p:nvSpPr>
        <p:spPr/>
        <p:txBody>
          <a:bodyPr/>
          <a:lstStyle/>
          <a:p>
            <a:fld id="{75B623A7-C4B3-46E9-BB67-6347DD31AE2F}" type="slidenum">
              <a:rPr lang="en-GB" smtClean="0"/>
              <a:t>9</a:t>
            </a:fld>
            <a:endParaRPr lang="en-GB"/>
          </a:p>
        </p:txBody>
      </p:sp>
    </p:spTree>
    <p:extLst>
      <p:ext uri="{BB962C8B-B14F-4D97-AF65-F5344CB8AC3E}">
        <p14:creationId xmlns:p14="http://schemas.microsoft.com/office/powerpoint/2010/main" val="21621396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288</TotalTime>
  <Words>736</Words>
  <Application>Microsoft Office PowerPoint</Application>
  <PresentationFormat>On-screen Show (4:3)</PresentationFormat>
  <Paragraphs>97</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Calibri</vt:lpstr>
      <vt:lpstr>Office Theme</vt:lpstr>
      <vt:lpstr>An Information Model for Manifests</vt:lpstr>
      <vt:lpstr>Status</vt:lpstr>
      <vt:lpstr>Threats</vt:lpstr>
      <vt:lpstr>Unqualified Firmware Multiple Network Operators with a Single Device Operator</vt:lpstr>
      <vt:lpstr>Unqualified Firmware  Single Network Operator with Multiple Device Operators</vt:lpstr>
      <vt:lpstr>Use Case/Usability Requirement</vt:lpstr>
      <vt:lpstr>Terminology</vt:lpstr>
      <vt:lpstr>Multiple Payloads/Firmware Images</vt:lpstr>
      <vt:lpstr>Multiple Payloads/Firmware Images</vt:lpstr>
      <vt:lpstr>Multiple Payloads/Firmware Images</vt:lpstr>
      <vt:lpstr>Rollback</vt:lpstr>
      <vt:lpstr>Manifest Elements</vt:lpstr>
      <vt:lpstr>Processing Steps</vt:lpstr>
      <vt:lpstr>Storage Locations</vt:lpstr>
      <vt:lpstr>Component Identifier</vt:lpstr>
      <vt:lpstr>Conditions</vt:lpstr>
      <vt:lpstr>Directives, Aliases, Dependencies, etc. </vt:lpstr>
      <vt:lpstr>Next Steps</vt:lpstr>
    </vt:vector>
  </TitlesOfParts>
  <Company>Arm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Information Model for Manifests</dc:title>
  <dc:creator>Hannes Tschofenig</dc:creator>
  <cp:lastModifiedBy>davidwal</cp:lastModifiedBy>
  <cp:revision>11</cp:revision>
  <dcterms:created xsi:type="dcterms:W3CDTF">2018-07-17T21:57:13Z</dcterms:created>
  <dcterms:modified xsi:type="dcterms:W3CDTF">2018-07-18T14:21:24Z</dcterms:modified>
</cp:coreProperties>
</file>