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60" r:id="rId1"/>
  </p:sldMasterIdLst>
  <p:notesMasterIdLst>
    <p:notesMasterId r:id="rId8"/>
  </p:notesMasterIdLst>
  <p:handoutMasterIdLst>
    <p:handoutMasterId r:id="rId9"/>
  </p:handoutMasterIdLst>
  <p:sldIdLst>
    <p:sldId id="275" r:id="rId2"/>
    <p:sldId id="274" r:id="rId3"/>
    <p:sldId id="276" r:id="rId4"/>
    <p:sldId id="278" r:id="rId5"/>
    <p:sldId id="277" r:id="rId6"/>
    <p:sldId id="279" r:id="rId7"/>
  </p:sldIdLst>
  <p:sldSz cx="9906000" cy="6858000" type="A4"/>
  <p:notesSz cx="7315200" cy="96012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12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3" d="100"/>
          <a:sy n="83" d="100"/>
        </p:scale>
        <p:origin x="1253" y="67"/>
      </p:cViewPr>
      <p:guideLst>
        <p:guide orient="horz" pos="2160"/>
        <p:guide pos="312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2.xml"/><Relationship Id="rId21" Type="http://schemas.microsoft.com/office/2015/10/relationships/revisionInfo" Target="revisionInfo.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28DFC377-C8F5-4726-9940-1BD979DB8EC7}"/>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26900773-09E2-4FF9-9928-3D253DADAC31}" type="slidenum">
              <a:rPr lang="en-US" altLang="en-US" sz="1300" b="0"/>
              <a:pPr algn="ctr">
                <a:lnSpc>
                  <a:spcPct val="90000"/>
                </a:lnSpc>
              </a:pPr>
              <a:t>‹#›</a:t>
            </a:fld>
            <a:endParaRPr lang="en-US" altLang="en-US" sz="1300" b="0"/>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50F7CAB9-A7AB-496B-9AA6-108043506A3D}"/>
              </a:ext>
            </a:extLst>
          </p:cNvPr>
          <p:cNvSpPr>
            <a:spLocks noGrp="1" noChangeArrowheads="1"/>
          </p:cNvSpPr>
          <p:nvPr>
            <p:ph type="body" sz="quarter" idx="3"/>
          </p:nvPr>
        </p:nvSpPr>
        <p:spPr bwMode="auto">
          <a:xfrm>
            <a:off x="974725" y="4559300"/>
            <a:ext cx="5365750" cy="4321175"/>
          </a:xfrm>
          <a:prstGeom prst="rect">
            <a:avLst/>
          </a:prstGeom>
          <a:noFill/>
          <a:ln w="12700">
            <a:noFill/>
            <a:miter lim="800000"/>
            <a:headEnd/>
            <a:tailEnd/>
          </a:ln>
          <a:effectLst/>
        </p:spPr>
        <p:txBody>
          <a:bodyPr vert="horz" wrap="square" lIns="96304" tIns="47307" rIns="96304" bIns="47307" numCol="1" anchor="t" anchorCtr="0" compatLnSpc="1">
            <a:prstTxWarp prst="textNoShape">
              <a:avLst/>
            </a:prstTxWarp>
          </a:bodyPr>
          <a:lstStyle/>
          <a:p>
            <a:pPr lvl="0"/>
            <a:r>
              <a:rPr lang="en-US" noProof="0"/>
              <a:t>Body Text</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3075" name="Rectangle 3">
            <a:extLst>
              <a:ext uri="{FF2B5EF4-FFF2-40B4-BE49-F238E27FC236}">
                <a16:creationId xmlns:a16="http://schemas.microsoft.com/office/drawing/2014/main" id="{8EA47E9E-3B5E-427E-A302-141446FD7BDF}"/>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46B943E8-C72B-486A-AFEB-A18CE817B743}" type="slidenum">
              <a:rPr lang="en-US" altLang="en-US" sz="1300" b="0"/>
              <a:pPr algn="ctr">
                <a:lnSpc>
                  <a:spcPct val="90000"/>
                </a:lnSpc>
              </a:pPr>
              <a:t>‹#›</a:t>
            </a:fld>
            <a:endParaRPr lang="en-US" altLang="en-US" sz="1300" b="0"/>
          </a:p>
        </p:txBody>
      </p:sp>
      <p:sp>
        <p:nvSpPr>
          <p:cNvPr id="3076" name="Rectangle 4">
            <a:extLst>
              <a:ext uri="{FF2B5EF4-FFF2-40B4-BE49-F238E27FC236}">
                <a16:creationId xmlns:a16="http://schemas.microsoft.com/office/drawing/2014/main" id="{9D240796-28F8-4971-95A3-858163DDC291}"/>
              </a:ext>
            </a:extLst>
          </p:cNvPr>
          <p:cNvSpPr>
            <a:spLocks noGrp="1" noRot="1" noChangeAspect="1" noChangeArrowheads="1" noTextEdit="1"/>
          </p:cNvSpPr>
          <p:nvPr>
            <p:ph type="sldImg" idx="2"/>
          </p:nvPr>
        </p:nvSpPr>
        <p:spPr bwMode="auto">
          <a:xfrm>
            <a:off x="1069975" y="728663"/>
            <a:ext cx="5180013" cy="3586162"/>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Tree>
  </p:cSld>
  <p:clrMap bg1="lt1" tx1="dk1" bg2="lt2" tx2="dk2" accent1="accent1" accent2="accent2" accent3="accent3" accent4="accent4" accent5="accent5" accent6="accent6" hlink="hlink" folHlink="folHlink"/>
  <p:notesStyle>
    <a:lvl1pPr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ＭＳ Ｐゴシック" charset="-128"/>
      </a:defRPr>
    </a:lvl1pPr>
    <a:lvl2pPr marL="4572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2pPr>
    <a:lvl3pPr marL="9144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3pPr>
    <a:lvl4pPr marL="13716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4pPr>
    <a:lvl5pPr marL="18288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29691776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2">
            <a:extLst>
              <a:ext uri="{FF2B5EF4-FFF2-40B4-BE49-F238E27FC236}">
                <a16:creationId xmlns:a16="http://schemas.microsoft.com/office/drawing/2014/main" id="{212E6B79-571E-43B2-B08C-0E57F27EE679}"/>
              </a:ext>
            </a:extLst>
          </p:cNvPr>
          <p:cNvSpPr>
            <a:spLocks noGrp="1" noRot="1" noChangeAspect="1" noChangeArrowheads="1" noTextEdit="1"/>
          </p:cNvSpPr>
          <p:nvPr>
            <p:ph type="sldImg"/>
          </p:nvPr>
        </p:nvSpPr>
        <p:spPr>
          <a:ln/>
        </p:spPr>
      </p:sp>
      <p:sp>
        <p:nvSpPr>
          <p:cNvPr id="5122" name="Rectangle 3">
            <a:extLst>
              <a:ext uri="{FF2B5EF4-FFF2-40B4-BE49-F238E27FC236}">
                <a16:creationId xmlns:a16="http://schemas.microsoft.com/office/drawing/2014/main" id="{475C0454-7223-4E76-9768-0202EACEE038}"/>
              </a:ext>
            </a:extLst>
          </p:cNvPr>
          <p:cNvSpPr>
            <a:spLocks noGrp="1" noChangeArrowheads="1"/>
          </p:cNvSpPr>
          <p:nvPr>
            <p:ph type="body" idx="1"/>
          </p:nvPr>
        </p:nvSpPr>
        <p:spPr>
          <a:noFill/>
          <a:ln w="9525"/>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latin typeface="Arial" panose="020B0604020202020204" pitchFamily="34"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35010883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350617865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92934438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27403276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238250" y="1122363"/>
            <a:ext cx="7429500" cy="2387600"/>
          </a:xfrm>
        </p:spPr>
        <p:txBody>
          <a:bodyPr anchor="b"/>
          <a:lstStyle>
            <a:lvl1pPr algn="ctr">
              <a:defRPr sz="4875"/>
            </a:lvl1pPr>
          </a:lstStyle>
          <a:p>
            <a:r>
              <a:rPr lang="en-US" smtClean="0"/>
              <a:t>Click to edit Master title style</a:t>
            </a:r>
            <a:endParaRPr lang="en-US"/>
          </a:p>
        </p:txBody>
      </p:sp>
      <p:sp>
        <p:nvSpPr>
          <p:cNvPr id="3" name="Subtitle 2"/>
          <p:cNvSpPr>
            <a:spLocks noGrp="1"/>
          </p:cNvSpPr>
          <p:nvPr>
            <p:ph type="subTitle" idx="1"/>
          </p:nvPr>
        </p:nvSpPr>
        <p:spPr>
          <a:xfrm>
            <a:off x="1238250" y="3602038"/>
            <a:ext cx="7429500" cy="1655762"/>
          </a:xfrm>
        </p:spPr>
        <p:txBody>
          <a:bodyPr/>
          <a:lstStyle>
            <a:lvl1pPr marL="0" indent="0" algn="ctr">
              <a:buNone/>
              <a:defRPr sz="1950"/>
            </a:lvl1pPr>
            <a:lvl2pPr marL="371475" indent="0" algn="ctr">
              <a:buNone/>
              <a:defRPr sz="1625"/>
            </a:lvl2pPr>
            <a:lvl3pPr marL="742950" indent="0" algn="ctr">
              <a:buNone/>
              <a:defRPr sz="1463"/>
            </a:lvl3pPr>
            <a:lvl4pPr marL="1114425" indent="0" algn="ctr">
              <a:buNone/>
              <a:defRPr sz="1300"/>
            </a:lvl4pPr>
            <a:lvl5pPr marL="1485900" indent="0" algn="ctr">
              <a:buNone/>
              <a:defRPr sz="1300"/>
            </a:lvl5pPr>
            <a:lvl6pPr marL="1857375" indent="0" algn="ctr">
              <a:buNone/>
              <a:defRPr sz="1300"/>
            </a:lvl6pPr>
            <a:lvl7pPr marL="2228850" indent="0" algn="ctr">
              <a:buNone/>
              <a:defRPr sz="1300"/>
            </a:lvl7pPr>
            <a:lvl8pPr marL="2600325" indent="0" algn="ctr">
              <a:buNone/>
              <a:defRPr sz="1300"/>
            </a:lvl8pPr>
            <a:lvl9pPr marL="2971800" indent="0" algn="ctr">
              <a:buNone/>
              <a:defRPr sz="13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7/15/2018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7116169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7/15/2018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89664171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1" y="365125"/>
            <a:ext cx="2135981"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1037" y="365125"/>
            <a:ext cx="6284119" cy="5811838"/>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7/15/2018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8959649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7/15/2018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777563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5878" y="1709739"/>
            <a:ext cx="8543925" cy="2852737"/>
          </a:xfrm>
        </p:spPr>
        <p:txBody>
          <a:bodyPr anchor="b"/>
          <a:lstStyle>
            <a:lvl1pPr>
              <a:defRPr sz="4875"/>
            </a:lvl1pPr>
          </a:lstStyle>
          <a:p>
            <a:r>
              <a:rPr lang="en-US" smtClean="0"/>
              <a:t>Click to edit Master title style</a:t>
            </a:r>
            <a:endParaRPr lang="en-US"/>
          </a:p>
        </p:txBody>
      </p:sp>
      <p:sp>
        <p:nvSpPr>
          <p:cNvPr id="3" name="Text Placeholder 2"/>
          <p:cNvSpPr>
            <a:spLocks noGrp="1"/>
          </p:cNvSpPr>
          <p:nvPr>
            <p:ph type="body" idx="1"/>
          </p:nvPr>
        </p:nvSpPr>
        <p:spPr>
          <a:xfrm>
            <a:off x="675878" y="4589464"/>
            <a:ext cx="8543925" cy="1500187"/>
          </a:xfrm>
        </p:spPr>
        <p:txBody>
          <a:bodyPr/>
          <a:lstStyle>
            <a:lvl1pPr marL="0" indent="0">
              <a:buNone/>
              <a:defRPr sz="1950">
                <a:solidFill>
                  <a:schemeClr val="tx1">
                    <a:tint val="75000"/>
                  </a:schemeClr>
                </a:solidFill>
              </a:defRPr>
            </a:lvl1pPr>
            <a:lvl2pPr marL="371475" indent="0">
              <a:buNone/>
              <a:defRPr sz="1625">
                <a:solidFill>
                  <a:schemeClr val="tx1">
                    <a:tint val="75000"/>
                  </a:schemeClr>
                </a:solidFill>
              </a:defRPr>
            </a:lvl2pPr>
            <a:lvl3pPr marL="742950" indent="0">
              <a:buNone/>
              <a:defRPr sz="1463">
                <a:solidFill>
                  <a:schemeClr val="tx1">
                    <a:tint val="75000"/>
                  </a:schemeClr>
                </a:solidFill>
              </a:defRPr>
            </a:lvl3pPr>
            <a:lvl4pPr marL="1114425" indent="0">
              <a:buNone/>
              <a:defRPr sz="1300">
                <a:solidFill>
                  <a:schemeClr val="tx1">
                    <a:tint val="75000"/>
                  </a:schemeClr>
                </a:solidFill>
              </a:defRPr>
            </a:lvl4pPr>
            <a:lvl5pPr marL="1485900" indent="0">
              <a:buNone/>
              <a:defRPr sz="1300">
                <a:solidFill>
                  <a:schemeClr val="tx1">
                    <a:tint val="75000"/>
                  </a:schemeClr>
                </a:solidFill>
              </a:defRPr>
            </a:lvl5pPr>
            <a:lvl6pPr marL="1857375" indent="0">
              <a:buNone/>
              <a:defRPr sz="1300">
                <a:solidFill>
                  <a:schemeClr val="tx1">
                    <a:tint val="75000"/>
                  </a:schemeClr>
                </a:solidFill>
              </a:defRPr>
            </a:lvl6pPr>
            <a:lvl7pPr marL="2228850" indent="0">
              <a:buNone/>
              <a:defRPr sz="1300">
                <a:solidFill>
                  <a:schemeClr val="tx1">
                    <a:tint val="75000"/>
                  </a:schemeClr>
                </a:solidFill>
              </a:defRPr>
            </a:lvl7pPr>
            <a:lvl8pPr marL="2600325" indent="0">
              <a:buNone/>
              <a:defRPr sz="1300">
                <a:solidFill>
                  <a:schemeClr val="tx1">
                    <a:tint val="75000"/>
                  </a:schemeClr>
                </a:solidFill>
              </a:defRPr>
            </a:lvl8pPr>
            <a:lvl9pPr marL="2971800" indent="0">
              <a:buNone/>
              <a:defRPr sz="13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D22E0768-FABD-4B3C-8541-E5A8BDB375F3}" type="datetimeFigureOut">
              <a:rPr lang="en-US" smtClean="0"/>
              <a:t>7/15/2018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0885124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1038" y="1825625"/>
            <a:ext cx="421005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5014913" y="1825625"/>
            <a:ext cx="421005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22E0768-FABD-4B3C-8541-E5A8BDB375F3}" type="datetimeFigureOut">
              <a:rPr lang="en-US" smtClean="0"/>
              <a:t>7/15/2018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2589829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6"/>
            <a:ext cx="8543925"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682328" y="1681163"/>
            <a:ext cx="4190702"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smtClean="0"/>
              <a:t>Edit Master text styles</a:t>
            </a:r>
          </a:p>
        </p:txBody>
      </p:sp>
      <p:sp>
        <p:nvSpPr>
          <p:cNvPr id="4" name="Content Placeholder 3"/>
          <p:cNvSpPr>
            <a:spLocks noGrp="1"/>
          </p:cNvSpPr>
          <p:nvPr>
            <p:ph sz="half" idx="2"/>
          </p:nvPr>
        </p:nvSpPr>
        <p:spPr>
          <a:xfrm>
            <a:off x="682328" y="2505075"/>
            <a:ext cx="4190702"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smtClean="0"/>
              <a:t>Edit Master text styles</a:t>
            </a:r>
          </a:p>
        </p:txBody>
      </p:sp>
      <p:sp>
        <p:nvSpPr>
          <p:cNvPr id="6" name="Content Placeholder 5"/>
          <p:cNvSpPr>
            <a:spLocks noGrp="1"/>
          </p:cNvSpPr>
          <p:nvPr>
            <p:ph sz="quarter" idx="4"/>
          </p:nvPr>
        </p:nvSpPr>
        <p:spPr>
          <a:xfrm>
            <a:off x="5014913" y="2505075"/>
            <a:ext cx="4211340"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22E0768-FABD-4B3C-8541-E5A8BDB375F3}" type="datetimeFigureOut">
              <a:rPr lang="en-US" smtClean="0"/>
              <a:t>7/15/2018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365208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22E0768-FABD-4B3C-8541-E5A8BDB375F3}" type="datetimeFigureOut">
              <a:rPr lang="en-US" smtClean="0"/>
              <a:t>7/15/2018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1323958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22E0768-FABD-4B3C-8541-E5A8BDB375F3}" type="datetimeFigureOut">
              <a:rPr lang="en-US" smtClean="0"/>
              <a:t>7/15/2018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45416146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smtClean="0"/>
              <a:t>Click to edit Master title style</a:t>
            </a:r>
            <a:endParaRPr lang="en-US"/>
          </a:p>
        </p:txBody>
      </p:sp>
      <p:sp>
        <p:nvSpPr>
          <p:cNvPr id="3" name="Content Placeholder 2"/>
          <p:cNvSpPr>
            <a:spLocks noGrp="1"/>
          </p:cNvSpPr>
          <p:nvPr>
            <p:ph idx="1"/>
          </p:nvPr>
        </p:nvSpPr>
        <p:spPr>
          <a:xfrm>
            <a:off x="4211340" y="987426"/>
            <a:ext cx="5014913" cy="4873625"/>
          </a:xfrm>
        </p:spPr>
        <p:txBody>
          <a:bodyPr/>
          <a:lstStyle>
            <a:lvl1pPr>
              <a:defRPr sz="2600"/>
            </a:lvl1pPr>
            <a:lvl2pPr>
              <a:defRPr sz="2275"/>
            </a:lvl2pPr>
            <a:lvl3pPr>
              <a:defRPr sz="1950"/>
            </a:lvl3pPr>
            <a:lvl4pPr>
              <a:defRPr sz="1625"/>
            </a:lvl4pPr>
            <a:lvl5pPr>
              <a:defRPr sz="1625"/>
            </a:lvl5pPr>
            <a:lvl6pPr>
              <a:defRPr sz="1625"/>
            </a:lvl6pPr>
            <a:lvl7pPr>
              <a:defRPr sz="1625"/>
            </a:lvl7pPr>
            <a:lvl8pPr>
              <a:defRPr sz="1625"/>
            </a:lvl8pPr>
            <a:lvl9pPr>
              <a:defRPr sz="1625"/>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smtClean="0"/>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7/15/2018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2166656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smtClean="0"/>
              <a:t>Click to edit Master title style</a:t>
            </a:r>
            <a:endParaRPr lang="en-US"/>
          </a:p>
        </p:txBody>
      </p:sp>
      <p:sp>
        <p:nvSpPr>
          <p:cNvPr id="3" name="Picture Placeholder 2"/>
          <p:cNvSpPr>
            <a:spLocks noGrp="1"/>
          </p:cNvSpPr>
          <p:nvPr>
            <p:ph type="pic" idx="1"/>
          </p:nvPr>
        </p:nvSpPr>
        <p:spPr>
          <a:xfrm>
            <a:off x="4211340" y="987426"/>
            <a:ext cx="5014913" cy="4873625"/>
          </a:xfrm>
        </p:spPr>
        <p:txBody>
          <a:bodyPr/>
          <a:lstStyle>
            <a:lvl1pPr marL="0" indent="0">
              <a:buNone/>
              <a:defRPr sz="2600"/>
            </a:lvl1pPr>
            <a:lvl2pPr marL="371475" indent="0">
              <a:buNone/>
              <a:defRPr sz="2275"/>
            </a:lvl2pPr>
            <a:lvl3pPr marL="742950" indent="0">
              <a:buNone/>
              <a:defRPr sz="1950"/>
            </a:lvl3pPr>
            <a:lvl4pPr marL="1114425" indent="0">
              <a:buNone/>
              <a:defRPr sz="1625"/>
            </a:lvl4pPr>
            <a:lvl5pPr marL="1485900" indent="0">
              <a:buNone/>
              <a:defRPr sz="1625"/>
            </a:lvl5pPr>
            <a:lvl6pPr marL="1857375" indent="0">
              <a:buNone/>
              <a:defRPr sz="1625"/>
            </a:lvl6pPr>
            <a:lvl7pPr marL="2228850" indent="0">
              <a:buNone/>
              <a:defRPr sz="1625"/>
            </a:lvl7pPr>
            <a:lvl8pPr marL="2600325" indent="0">
              <a:buNone/>
              <a:defRPr sz="1625"/>
            </a:lvl8pPr>
            <a:lvl9pPr marL="2971800" indent="0">
              <a:buNone/>
              <a:defRPr sz="1625"/>
            </a:lvl9pPr>
          </a:lstStyle>
          <a:p>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smtClean="0"/>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7/15/2018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93112307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6"/>
            <a:ext cx="8543925"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681038" y="6356351"/>
            <a:ext cx="2228850" cy="365125"/>
          </a:xfrm>
          <a:prstGeom prst="rect">
            <a:avLst/>
          </a:prstGeom>
        </p:spPr>
        <p:txBody>
          <a:bodyPr vert="horz" lIns="91440" tIns="45720" rIns="91440" bIns="45720" rtlCol="0" anchor="ctr"/>
          <a:lstStyle>
            <a:lvl1pPr algn="l">
              <a:defRPr sz="975">
                <a:solidFill>
                  <a:schemeClr val="tx1">
                    <a:tint val="75000"/>
                  </a:schemeClr>
                </a:solidFill>
              </a:defRPr>
            </a:lvl1pPr>
          </a:lstStyle>
          <a:p>
            <a:fld id="{D22E0768-FABD-4B3C-8541-E5A8BDB375F3}" type="datetimeFigureOut">
              <a:rPr lang="en-US" smtClean="0"/>
              <a:t>7/15/2018</a:t>
            </a:fld>
            <a:endParaRPr lang="en-US"/>
          </a:p>
        </p:txBody>
      </p:sp>
      <p:sp>
        <p:nvSpPr>
          <p:cNvPr id="5" name="Footer Placeholder 4"/>
          <p:cNvSpPr>
            <a:spLocks noGrp="1"/>
          </p:cNvSpPr>
          <p:nvPr>
            <p:ph type="ftr" sz="quarter" idx="3"/>
          </p:nvPr>
        </p:nvSpPr>
        <p:spPr>
          <a:xfrm>
            <a:off x="3281363" y="6356351"/>
            <a:ext cx="3343275" cy="365125"/>
          </a:xfrm>
          <a:prstGeom prst="rect">
            <a:avLst/>
          </a:prstGeom>
        </p:spPr>
        <p:txBody>
          <a:bodyPr vert="horz" lIns="91440" tIns="45720" rIns="91440" bIns="45720" rtlCol="0" anchor="ctr"/>
          <a:lstStyle>
            <a:lvl1pPr algn="ctr">
              <a:defRPr sz="975">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996113" y="6356351"/>
            <a:ext cx="2228850" cy="365125"/>
          </a:xfrm>
          <a:prstGeom prst="rect">
            <a:avLst/>
          </a:prstGeom>
        </p:spPr>
        <p:txBody>
          <a:bodyPr vert="horz" lIns="91440" tIns="45720" rIns="91440" bIns="45720" rtlCol="0" anchor="ctr"/>
          <a:lstStyle>
            <a:lvl1pPr algn="r">
              <a:defRPr sz="975">
                <a:solidFill>
                  <a:schemeClr val="tx1">
                    <a:tint val="75000"/>
                  </a:schemeClr>
                </a:solidFill>
              </a:defRPr>
            </a:lvl1p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51576090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742950" rtl="0" eaLnBrk="1" latinLnBrk="0" hangingPunct="1">
        <a:lnSpc>
          <a:spcPct val="90000"/>
        </a:lnSpc>
        <a:spcBef>
          <a:spcPct val="0"/>
        </a:spcBef>
        <a:buNone/>
        <a:defRPr sz="3575" kern="1200">
          <a:solidFill>
            <a:schemeClr val="tx1"/>
          </a:solidFill>
          <a:latin typeface="+mj-lt"/>
          <a:ea typeface="+mj-ea"/>
          <a:cs typeface="+mj-cs"/>
        </a:defRPr>
      </a:lvl1pPr>
    </p:titleStyle>
    <p:bodyStyle>
      <a:lvl1pPr marL="185738" indent="-185738" algn="l" defTabSz="742950" rtl="0" eaLnBrk="1" latinLnBrk="0" hangingPunct="1">
        <a:lnSpc>
          <a:spcPct val="90000"/>
        </a:lnSpc>
        <a:spcBef>
          <a:spcPts val="813"/>
        </a:spcBef>
        <a:buFont typeface="Arial" panose="020B0604020202020204" pitchFamily="34" charset="0"/>
        <a:buChar char="•"/>
        <a:defRPr sz="2275" kern="1200">
          <a:solidFill>
            <a:schemeClr val="tx1"/>
          </a:solidFill>
          <a:latin typeface="+mn-lt"/>
          <a:ea typeface="+mn-ea"/>
          <a:cs typeface="+mn-cs"/>
        </a:defRPr>
      </a:lvl1pPr>
      <a:lvl2pPr marL="557213" indent="-185738" algn="l" defTabSz="742950" rtl="0" eaLnBrk="1" latinLnBrk="0" hangingPunct="1">
        <a:lnSpc>
          <a:spcPct val="90000"/>
        </a:lnSpc>
        <a:spcBef>
          <a:spcPts val="406"/>
        </a:spcBef>
        <a:buFont typeface="Arial" panose="020B0604020202020204" pitchFamily="34" charset="0"/>
        <a:buChar char="•"/>
        <a:defRPr sz="1950" kern="1200">
          <a:solidFill>
            <a:schemeClr val="tx1"/>
          </a:solidFill>
          <a:latin typeface="+mn-lt"/>
          <a:ea typeface="+mn-ea"/>
          <a:cs typeface="+mn-cs"/>
        </a:defRPr>
      </a:lvl2pPr>
      <a:lvl3pPr marL="928688" indent="-185738" algn="l" defTabSz="742950" rtl="0" eaLnBrk="1" latinLnBrk="0" hangingPunct="1">
        <a:lnSpc>
          <a:spcPct val="90000"/>
        </a:lnSpc>
        <a:spcBef>
          <a:spcPts val="406"/>
        </a:spcBef>
        <a:buFont typeface="Arial" panose="020B0604020202020204" pitchFamily="34" charset="0"/>
        <a:buChar char="•"/>
        <a:defRPr sz="1625" kern="1200">
          <a:solidFill>
            <a:schemeClr val="tx1"/>
          </a:solidFill>
          <a:latin typeface="+mn-lt"/>
          <a:ea typeface="+mn-ea"/>
          <a:cs typeface="+mn-cs"/>
        </a:defRPr>
      </a:lvl3pPr>
      <a:lvl4pPr marL="13001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4pPr>
      <a:lvl5pPr marL="16716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5pPr>
      <a:lvl6pPr marL="204311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6pPr>
      <a:lvl7pPr marL="241458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7pPr>
      <a:lvl8pPr marL="27860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8pPr>
      <a:lvl9pPr marL="31575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https://www.ietf.org/contact/ombudsteam/"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 Id="rId4" Type="http://schemas.openxmlformats.org/officeDocument/2006/relationships/hyperlink" Target="https://www.ietf.org/privacy-policy/"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BC23912-C541-458F-9F14-A01CBDE46D24}"/>
              </a:ext>
            </a:extLst>
          </p:cNvPr>
          <p:cNvSpPr>
            <a:spLocks noGrp="1"/>
          </p:cNvSpPr>
          <p:nvPr>
            <p:ph type="ctrTitle"/>
          </p:nvPr>
        </p:nvSpPr>
        <p:spPr/>
        <p:txBody>
          <a:bodyPr/>
          <a:lstStyle/>
          <a:p>
            <a:r>
              <a:rPr lang="en-US" dirty="0"/>
              <a:t>Software Updates for Internet of Things</a:t>
            </a:r>
            <a:br>
              <a:rPr lang="en-US" dirty="0"/>
            </a:br>
            <a:r>
              <a:rPr lang="en-US" dirty="0"/>
              <a:t>(SUIT) WG</a:t>
            </a:r>
          </a:p>
        </p:txBody>
      </p:sp>
      <p:sp>
        <p:nvSpPr>
          <p:cNvPr id="3" name="Subtitle 2">
            <a:extLst>
              <a:ext uri="{FF2B5EF4-FFF2-40B4-BE49-F238E27FC236}">
                <a16:creationId xmlns:a16="http://schemas.microsoft.com/office/drawing/2014/main" id="{FB14C13E-9600-4613-A3A6-E70EAFE0410B}"/>
              </a:ext>
            </a:extLst>
          </p:cNvPr>
          <p:cNvSpPr>
            <a:spLocks noGrp="1"/>
          </p:cNvSpPr>
          <p:nvPr>
            <p:ph type="subTitle" idx="1"/>
          </p:nvPr>
        </p:nvSpPr>
        <p:spPr/>
        <p:txBody>
          <a:bodyPr>
            <a:normAutofit fontScale="92500" lnSpcReduction="10000"/>
          </a:bodyPr>
          <a:lstStyle/>
          <a:p>
            <a:r>
              <a:rPr lang="en-US" dirty="0" smtClean="0"/>
              <a:t>IETF </a:t>
            </a:r>
            <a:r>
              <a:rPr lang="en-US" dirty="0" smtClean="0"/>
              <a:t>102, Wednesday, July 18, </a:t>
            </a:r>
            <a:r>
              <a:rPr lang="en-US" dirty="0"/>
              <a:t>2018</a:t>
            </a:r>
          </a:p>
          <a:p>
            <a:r>
              <a:rPr lang="en-US" dirty="0" smtClean="0"/>
              <a:t>Chairs:</a:t>
            </a:r>
          </a:p>
          <a:p>
            <a:r>
              <a:rPr lang="en-US" dirty="0" smtClean="0"/>
              <a:t>Dave </a:t>
            </a:r>
            <a:r>
              <a:rPr lang="en-US" dirty="0"/>
              <a:t>Thaler</a:t>
            </a:r>
          </a:p>
          <a:p>
            <a:r>
              <a:rPr lang="en-US" dirty="0"/>
              <a:t>David Waltermire</a:t>
            </a:r>
          </a:p>
          <a:p>
            <a:r>
              <a:rPr lang="en-US" dirty="0"/>
              <a:t>Russ Housley</a:t>
            </a:r>
          </a:p>
        </p:txBody>
      </p:sp>
      <p:sp>
        <p:nvSpPr>
          <p:cNvPr id="4" name="Slide Number Placeholder 3">
            <a:extLst>
              <a:ext uri="{FF2B5EF4-FFF2-40B4-BE49-F238E27FC236}">
                <a16:creationId xmlns:a16="http://schemas.microsoft.com/office/drawing/2014/main" id="{1C113E05-E89C-4B90-9AEA-BA40923FFDB0}"/>
              </a:ext>
            </a:extLst>
          </p:cNvPr>
          <p:cNvSpPr>
            <a:spLocks noGrp="1"/>
          </p:cNvSpPr>
          <p:nvPr>
            <p:ph type="sldNum" sz="quarter" idx="4294967295"/>
          </p:nvPr>
        </p:nvSpPr>
        <p:spPr>
          <a:xfrm>
            <a:off x="8366125" y="6492875"/>
            <a:ext cx="1539875" cy="365125"/>
          </a:xfrm>
        </p:spPr>
        <p:txBody>
          <a:bodyPr/>
          <a:lstStyle/>
          <a:p>
            <a:fld id="{579D509F-6662-414A-A061-34B111F64EEE}" type="slidenum">
              <a:rPr lang="en-US" smtClean="0"/>
              <a:pPr/>
              <a:t>1</a:t>
            </a:fld>
            <a:endParaRPr lang="en-US" dirty="0"/>
          </a:p>
        </p:txBody>
      </p:sp>
    </p:spTree>
    <p:extLst>
      <p:ext uri="{BB962C8B-B14F-4D97-AF65-F5344CB8AC3E}">
        <p14:creationId xmlns:p14="http://schemas.microsoft.com/office/powerpoint/2010/main" val="289269651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5">
            <a:extLst>
              <a:ext uri="{FF2B5EF4-FFF2-40B4-BE49-F238E27FC236}">
                <a16:creationId xmlns:a16="http://schemas.microsoft.com/office/drawing/2014/main" id="{20F1C2D0-A240-434F-8D76-86C460632813}"/>
              </a:ext>
            </a:extLst>
          </p:cNvPr>
          <p:cNvSpPr>
            <a:spLocks noGrp="1" noChangeArrowheads="1"/>
          </p:cNvSpPr>
          <p:nvPr>
            <p:ph type="title"/>
          </p:nvPr>
        </p:nvSpPr>
        <p:spPr>
          <a:noFill/>
        </p:spPr>
        <p:txBody>
          <a:bodyPr>
            <a:normAutofit/>
          </a:bodyPr>
          <a:lstStyle/>
          <a:p>
            <a:r>
              <a:rPr lang="en-US" altLang="en-US"/>
              <a:t>Note Well</a:t>
            </a:r>
          </a:p>
        </p:txBody>
      </p:sp>
      <p:sp>
        <p:nvSpPr>
          <p:cNvPr id="15363" name="Rectangle 6">
            <a:extLst>
              <a:ext uri="{FF2B5EF4-FFF2-40B4-BE49-F238E27FC236}">
                <a16:creationId xmlns:a16="http://schemas.microsoft.com/office/drawing/2014/main" id="{420EB0B4-91AF-4562-9438-22E4900DC59B}"/>
              </a:ext>
            </a:extLst>
          </p:cNvPr>
          <p:cNvSpPr>
            <a:spLocks noGrp="1" noChangeArrowheads="1"/>
          </p:cNvSpPr>
          <p:nvPr>
            <p:ph idx="1"/>
          </p:nvPr>
        </p:nvSpPr>
        <p:spPr/>
        <p:txBody>
          <a:bodyPr>
            <a:normAutofit lnSpcReduction="10000"/>
          </a:bodyPr>
          <a:lstStyle/>
          <a:p>
            <a:pPr marL="0" indent="0">
              <a:buNone/>
            </a:pPr>
            <a:r>
              <a:rPr lang="en-US" altLang="en-US" sz="1200" b="0" dirty="0"/>
              <a:t>This is a reminder of IETF policies in effect on various topics such as patents or code of conduct. It is only meant to point you in the right direction. Exceptions may apply.</a:t>
            </a:r>
            <a:r>
              <a:rPr lang="en-US" altLang="en-US" sz="1200" dirty="0"/>
              <a:t> </a:t>
            </a:r>
            <a:r>
              <a:rPr lang="en-US" altLang="en-US" sz="1200" b="0" dirty="0"/>
              <a:t>The IETF's patent policy and the definition of an IETF "contribution" and "participation" are set forth in BCP 79; please read it carefully.</a:t>
            </a:r>
            <a:endParaRPr lang="en-US" altLang="en-US" sz="1200" dirty="0"/>
          </a:p>
          <a:p>
            <a:pPr marL="0" indent="0">
              <a:buNone/>
            </a:pPr>
            <a:r>
              <a:rPr lang="en-US" altLang="en-US" sz="1200" b="0" dirty="0" smtClean="0"/>
              <a:t>As </a:t>
            </a:r>
            <a:r>
              <a:rPr lang="en-US" altLang="en-US" sz="1200" b="0" dirty="0"/>
              <a:t>a reminder:</a:t>
            </a:r>
          </a:p>
          <a:p>
            <a:pPr marL="0" indent="0">
              <a:buFontTx/>
              <a:buChar char="•"/>
            </a:pPr>
            <a:r>
              <a:rPr lang="en-US" altLang="en-US" sz="1200" b="0" dirty="0" smtClean="0"/>
              <a:t> By </a:t>
            </a:r>
            <a:r>
              <a:rPr lang="en-US" altLang="en-US" sz="1200" b="0" dirty="0"/>
              <a:t>participating in the IETF, you agree to follow IETF processes and policies.</a:t>
            </a:r>
          </a:p>
          <a:p>
            <a:pPr marL="0" indent="0">
              <a:buFontTx/>
              <a:buChar char="•"/>
            </a:pPr>
            <a:r>
              <a:rPr lang="en-US" altLang="en-US" sz="1200" b="0" dirty="0" smtClean="0"/>
              <a:t> If </a:t>
            </a:r>
            <a:r>
              <a:rPr lang="en-US" altLang="en-US" sz="1200" b="0" dirty="0"/>
              <a:t>you are aware that any IETF contribution is covered by patents or patent applications that are owned or controlled by you or your sponsor, you must disclose that fact, or not participate in the discussion.</a:t>
            </a:r>
          </a:p>
          <a:p>
            <a:pPr marL="0" indent="0">
              <a:buFontTx/>
              <a:buChar char="•"/>
            </a:pPr>
            <a:r>
              <a:rPr lang="en-US" altLang="en-US" sz="1200" b="0" dirty="0" smtClean="0"/>
              <a:t> As </a:t>
            </a:r>
            <a:r>
              <a:rPr lang="en-US" altLang="en-US" sz="1200" b="0" dirty="0"/>
              <a:t>a participant in or attendee to any IETF activity you acknowledge that written, audio, video, and photographic records of meetings may be made public.</a:t>
            </a:r>
          </a:p>
          <a:p>
            <a:pPr marL="0" indent="0">
              <a:buFontTx/>
              <a:buChar char="•"/>
            </a:pPr>
            <a:r>
              <a:rPr lang="en-US" altLang="en-US" sz="1200" b="0" dirty="0" smtClean="0"/>
              <a:t> Personal </a:t>
            </a:r>
            <a:r>
              <a:rPr lang="en-US" altLang="en-US" sz="1200" b="0" dirty="0"/>
              <a:t>information that you provide to IETF will be handled in accordance with the IETF Privacy Statement.</a:t>
            </a:r>
          </a:p>
          <a:p>
            <a:pPr marL="0" indent="0">
              <a:buFontTx/>
              <a:buChar char="•"/>
            </a:pPr>
            <a:r>
              <a:rPr lang="en-US" altLang="en-US" sz="1200" b="0" dirty="0" smtClean="0"/>
              <a:t> As </a:t>
            </a:r>
            <a:r>
              <a:rPr lang="en-US" altLang="en-US" sz="1200" b="0" dirty="0"/>
              <a:t>a participant or attendee, you agree to work respectfully with other participants; please contact the </a:t>
            </a:r>
            <a:r>
              <a:rPr lang="en-US" altLang="en-US" sz="1200" b="0" dirty="0" err="1"/>
              <a:t>ombudsteam</a:t>
            </a:r>
            <a:r>
              <a:rPr lang="en-US" altLang="en-US" sz="1200" b="0" dirty="0"/>
              <a:t> </a:t>
            </a:r>
            <a:br>
              <a:rPr lang="en-US" altLang="en-US" sz="1200" b="0" dirty="0"/>
            </a:br>
            <a:r>
              <a:rPr lang="en-US" altLang="en-US" sz="1200" b="0" dirty="0"/>
              <a:t>(</a:t>
            </a:r>
            <a:r>
              <a:rPr lang="en-US" altLang="en-US" sz="1200" b="0" u="sng" dirty="0">
                <a:hlinkClick r:id="rId3"/>
              </a:rPr>
              <a:t>https://www.ietf.org/contact/ombudsteam/</a:t>
            </a:r>
            <a:r>
              <a:rPr lang="en-US" altLang="en-US" sz="1200" b="0" dirty="0"/>
              <a:t>) if you have questions or concerns about this.</a:t>
            </a:r>
          </a:p>
          <a:p>
            <a:pPr marL="0" indent="0">
              <a:buNone/>
            </a:pPr>
            <a:endParaRPr lang="en-US" altLang="en-US" sz="1200" dirty="0"/>
          </a:p>
          <a:p>
            <a:pPr marL="0" indent="0">
              <a:buNone/>
            </a:pPr>
            <a:r>
              <a:rPr lang="en-US" altLang="en-US" sz="1200" b="0" dirty="0" smtClean="0"/>
              <a:t>Definitive </a:t>
            </a:r>
            <a:r>
              <a:rPr lang="en-US" altLang="en-US" sz="1200" b="0" dirty="0"/>
              <a:t>information is in the documents listed below and other IETF</a:t>
            </a:r>
            <a:r>
              <a:rPr lang="en-US" altLang="en-US" sz="1200" dirty="0"/>
              <a:t> </a:t>
            </a:r>
            <a:r>
              <a:rPr lang="en-US" altLang="en-US" sz="1200" b="0" dirty="0"/>
              <a:t>BCPs. For advice, please talk to WG chairs or ADs:</a:t>
            </a:r>
            <a:endParaRPr lang="en-US" altLang="en-US" sz="1200" dirty="0"/>
          </a:p>
          <a:p>
            <a:pPr marL="0" indent="0">
              <a:spcBef>
                <a:spcPct val="0"/>
              </a:spcBef>
              <a:buFontTx/>
              <a:buChar char="•"/>
            </a:pPr>
            <a:r>
              <a:rPr lang="en-US" altLang="en-US" sz="1200" b="0" dirty="0" smtClean="0"/>
              <a:t>BCP </a:t>
            </a:r>
            <a:r>
              <a:rPr lang="en-US" altLang="en-US" sz="1200" b="0" dirty="0"/>
              <a:t>9 (Internet Standards Process)</a:t>
            </a:r>
          </a:p>
          <a:p>
            <a:pPr marL="0" indent="0">
              <a:spcBef>
                <a:spcPct val="0"/>
              </a:spcBef>
              <a:buFontTx/>
              <a:buChar char="•"/>
            </a:pPr>
            <a:r>
              <a:rPr lang="en-US" altLang="en-US" sz="1200" b="0" dirty="0"/>
              <a:t>BCP 25 (Working Group processes)</a:t>
            </a:r>
          </a:p>
          <a:p>
            <a:pPr marL="0" indent="0">
              <a:spcBef>
                <a:spcPct val="0"/>
              </a:spcBef>
              <a:buFontTx/>
              <a:buChar char="•"/>
            </a:pPr>
            <a:r>
              <a:rPr lang="en-US" altLang="en-US" sz="1200" b="0" dirty="0"/>
              <a:t>BCP 25 (Anti-Harassment Procedures) </a:t>
            </a:r>
          </a:p>
          <a:p>
            <a:pPr marL="0" indent="0">
              <a:spcBef>
                <a:spcPct val="0"/>
              </a:spcBef>
              <a:buFontTx/>
              <a:buChar char="•"/>
            </a:pPr>
            <a:r>
              <a:rPr lang="en-US" altLang="en-US" sz="1200" b="0" dirty="0"/>
              <a:t>BCP 54 (Code of Conduct)</a:t>
            </a:r>
          </a:p>
          <a:p>
            <a:pPr marL="0" indent="0">
              <a:spcBef>
                <a:spcPct val="0"/>
              </a:spcBef>
              <a:buFontTx/>
              <a:buChar char="•"/>
            </a:pPr>
            <a:r>
              <a:rPr lang="en-US" altLang="en-US" sz="1200" b="0" dirty="0"/>
              <a:t>BCP 78 (Copyright)</a:t>
            </a:r>
          </a:p>
          <a:p>
            <a:pPr marL="0" indent="0">
              <a:spcBef>
                <a:spcPct val="0"/>
              </a:spcBef>
              <a:buFontTx/>
              <a:buChar char="•"/>
            </a:pPr>
            <a:r>
              <a:rPr lang="en-US" altLang="en-US" sz="1200" b="0" dirty="0"/>
              <a:t>BCP 79 (Patents, Participation)</a:t>
            </a:r>
          </a:p>
          <a:p>
            <a:pPr marL="0" indent="0">
              <a:spcBef>
                <a:spcPct val="0"/>
              </a:spcBef>
              <a:buFontTx/>
              <a:buChar char="•"/>
            </a:pPr>
            <a:r>
              <a:rPr lang="en-US" altLang="en-US" sz="1200" b="0" u="sng" dirty="0">
                <a:hlinkClick r:id="rId4"/>
              </a:rPr>
              <a:t>https://www.ietf.org/privacy-policy/</a:t>
            </a:r>
            <a:r>
              <a:rPr lang="en-US" altLang="en-US" sz="1200" b="0" dirty="0"/>
              <a:t> (Privacy Policy)</a:t>
            </a:r>
            <a:endParaRPr lang="en-US" altLang="en-US" sz="1200" dirty="0"/>
          </a:p>
        </p:txBody>
      </p:sp>
      <p:sp>
        <p:nvSpPr>
          <p:cNvPr id="2" name="Slide Number Placeholder 1">
            <a:extLst>
              <a:ext uri="{FF2B5EF4-FFF2-40B4-BE49-F238E27FC236}">
                <a16:creationId xmlns:a16="http://schemas.microsoft.com/office/drawing/2014/main" id="{0B09B8F6-6C02-4C12-9F93-10DC5AED93E1}"/>
              </a:ext>
            </a:extLst>
          </p:cNvPr>
          <p:cNvSpPr>
            <a:spLocks noGrp="1"/>
          </p:cNvSpPr>
          <p:nvPr>
            <p:ph type="sldNum" sz="quarter" idx="12"/>
          </p:nvPr>
        </p:nvSpPr>
        <p:spPr/>
        <p:txBody>
          <a:bodyPr/>
          <a:lstStyle/>
          <a:p>
            <a:fld id="{579D509F-6662-414A-A061-34B111F64EEE}" type="slidenum">
              <a:rPr lang="en-US" smtClean="0"/>
              <a:pPr/>
              <a:t>2</a:t>
            </a:fld>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8427FF8-C21F-4030-A021-F7DF3FE71ED1}"/>
              </a:ext>
            </a:extLst>
          </p:cNvPr>
          <p:cNvSpPr>
            <a:spLocks noGrp="1"/>
          </p:cNvSpPr>
          <p:nvPr>
            <p:ph type="title"/>
          </p:nvPr>
        </p:nvSpPr>
        <p:spPr/>
        <p:txBody>
          <a:bodyPr/>
          <a:lstStyle/>
          <a:p>
            <a:r>
              <a:rPr lang="en-US" dirty="0"/>
              <a:t>Administrative Tasks</a:t>
            </a:r>
          </a:p>
        </p:txBody>
      </p:sp>
      <p:sp>
        <p:nvSpPr>
          <p:cNvPr id="3" name="Content Placeholder 2">
            <a:extLst>
              <a:ext uri="{FF2B5EF4-FFF2-40B4-BE49-F238E27FC236}">
                <a16:creationId xmlns:a16="http://schemas.microsoft.com/office/drawing/2014/main" id="{7A323F03-4E5B-4AC5-9A37-E11D1B1FB278}"/>
              </a:ext>
            </a:extLst>
          </p:cNvPr>
          <p:cNvSpPr>
            <a:spLocks noGrp="1"/>
          </p:cNvSpPr>
          <p:nvPr>
            <p:ph idx="1"/>
          </p:nvPr>
        </p:nvSpPr>
        <p:spPr/>
        <p:txBody>
          <a:bodyPr/>
          <a:lstStyle/>
          <a:p>
            <a:pPr marL="0" indent="0">
              <a:buNone/>
            </a:pPr>
            <a:r>
              <a:rPr lang="en-US" dirty="0" err="1" smtClean="0"/>
              <a:t>Bluesheets</a:t>
            </a:r>
            <a:endParaRPr lang="en-US" dirty="0" smtClean="0"/>
          </a:p>
          <a:p>
            <a:pPr marL="0" indent="0">
              <a:buNone/>
            </a:pPr>
            <a:r>
              <a:rPr lang="en-US" dirty="0" smtClean="0"/>
              <a:t>We </a:t>
            </a:r>
            <a:r>
              <a:rPr lang="en-US" dirty="0"/>
              <a:t>need volunteers to be:</a:t>
            </a:r>
          </a:p>
          <a:p>
            <a:pPr marL="342900" indent="-342900">
              <a:buFont typeface="Arial" panose="020B0604020202020204" pitchFamily="34" charset="0"/>
              <a:buChar char="•"/>
            </a:pPr>
            <a:r>
              <a:rPr lang="en-US" dirty="0"/>
              <a:t>Two note takers</a:t>
            </a:r>
          </a:p>
          <a:p>
            <a:pPr marL="342900" indent="-342900">
              <a:buFont typeface="Arial" panose="020B0604020202020204" pitchFamily="34" charset="0"/>
              <a:buChar char="•"/>
            </a:pPr>
            <a:r>
              <a:rPr lang="en-US" dirty="0"/>
              <a:t>One jabber scribe</a:t>
            </a:r>
          </a:p>
          <a:p>
            <a:pPr marL="0" indent="0">
              <a:buNone/>
            </a:pPr>
            <a:endParaRPr lang="en-US" dirty="0"/>
          </a:p>
          <a:p>
            <a:pPr marL="0" indent="0">
              <a:buNone/>
            </a:pPr>
            <a:r>
              <a:rPr lang="en-US" dirty="0" smtClean="0"/>
              <a:t>Jabber: </a:t>
            </a:r>
            <a:r>
              <a:rPr lang="en-US" dirty="0" err="1" smtClean="0"/>
              <a:t>xmpp:suit@jabber.ietf.org?join</a:t>
            </a:r>
            <a:endParaRPr lang="en-US" dirty="0" smtClean="0"/>
          </a:p>
          <a:p>
            <a:pPr marL="0" indent="0">
              <a:buNone/>
            </a:pPr>
            <a:r>
              <a:rPr lang="en-US" dirty="0" err="1" smtClean="0"/>
              <a:t>MeetEcho</a:t>
            </a:r>
            <a:r>
              <a:rPr lang="en-US" dirty="0" smtClean="0"/>
              <a:t>: https://</a:t>
            </a:r>
            <a:r>
              <a:rPr lang="en-US" dirty="0" smtClean="0"/>
              <a:t>www.meetecho.com/ietf102/suit</a:t>
            </a:r>
            <a:endParaRPr lang="en-US" dirty="0" smtClean="0"/>
          </a:p>
          <a:p>
            <a:pPr marL="0" indent="0">
              <a:buNone/>
            </a:pPr>
            <a:r>
              <a:rPr lang="en-US" dirty="0" err="1" smtClean="0"/>
              <a:t>Etherpad</a:t>
            </a:r>
            <a:r>
              <a:rPr lang="en-US" dirty="0" smtClean="0"/>
              <a:t>: https://</a:t>
            </a:r>
            <a:r>
              <a:rPr lang="en-US" dirty="0" smtClean="0"/>
              <a:t>etherpad.tools.ietf.org/p/notes-ietf-102-suit</a:t>
            </a:r>
            <a:endParaRPr lang="en-US" dirty="0"/>
          </a:p>
        </p:txBody>
      </p:sp>
      <p:sp>
        <p:nvSpPr>
          <p:cNvPr id="4" name="Slide Number Placeholder 3">
            <a:extLst>
              <a:ext uri="{FF2B5EF4-FFF2-40B4-BE49-F238E27FC236}">
                <a16:creationId xmlns:a16="http://schemas.microsoft.com/office/drawing/2014/main" id="{70F9630C-CE24-4A6C-9632-228C1ACC1B04}"/>
              </a:ext>
            </a:extLst>
          </p:cNvPr>
          <p:cNvSpPr>
            <a:spLocks noGrp="1"/>
          </p:cNvSpPr>
          <p:nvPr>
            <p:ph type="sldNum" sz="quarter" idx="12"/>
          </p:nvPr>
        </p:nvSpPr>
        <p:spPr/>
        <p:txBody>
          <a:bodyPr/>
          <a:lstStyle/>
          <a:p>
            <a:fld id="{579D509F-6662-414A-A061-34B111F64EEE}" type="slidenum">
              <a:rPr lang="en-US" smtClean="0"/>
              <a:pPr/>
              <a:t>3</a:t>
            </a:fld>
            <a:endParaRPr lang="en-US" dirty="0"/>
          </a:p>
        </p:txBody>
      </p:sp>
    </p:spTree>
    <p:extLst>
      <p:ext uri="{BB962C8B-B14F-4D97-AF65-F5344CB8AC3E}">
        <p14:creationId xmlns:p14="http://schemas.microsoft.com/office/powerpoint/2010/main" val="168596165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Agenda</a:t>
            </a:r>
          </a:p>
        </p:txBody>
      </p:sp>
      <p:sp>
        <p:nvSpPr>
          <p:cNvPr id="3" name="Content Placeholder 2"/>
          <p:cNvSpPr>
            <a:spLocks noGrp="1"/>
          </p:cNvSpPr>
          <p:nvPr>
            <p:ph idx="1"/>
          </p:nvPr>
        </p:nvSpPr>
        <p:spPr/>
        <p:txBody>
          <a:bodyPr>
            <a:normAutofit/>
          </a:bodyPr>
          <a:lstStyle/>
          <a:p>
            <a:pPr marL="457200" indent="-457200">
              <a:buFont typeface="+mj-lt"/>
              <a:buAutoNum type="arabicPeriod"/>
            </a:pPr>
            <a:r>
              <a:rPr lang="en-US" dirty="0" smtClean="0"/>
              <a:t>Agenda </a:t>
            </a:r>
            <a:r>
              <a:rPr lang="en-US" dirty="0"/>
              <a:t>bashing, Logistics </a:t>
            </a:r>
            <a:r>
              <a:rPr lang="en-US" dirty="0" smtClean="0"/>
              <a:t>– Chairs (5 </a:t>
            </a:r>
            <a:r>
              <a:rPr lang="en-US" dirty="0" err="1" smtClean="0"/>
              <a:t>mins</a:t>
            </a:r>
            <a:r>
              <a:rPr lang="en-US" dirty="0" smtClean="0"/>
              <a:t>)</a:t>
            </a:r>
            <a:endParaRPr lang="en-US" dirty="0"/>
          </a:p>
          <a:p>
            <a:pPr marL="457200" indent="-457200">
              <a:buFont typeface="+mj-lt"/>
              <a:buAutoNum type="arabicPeriod"/>
            </a:pPr>
            <a:r>
              <a:rPr lang="en-US" dirty="0" smtClean="0"/>
              <a:t>Hackathon </a:t>
            </a:r>
            <a:r>
              <a:rPr lang="en-US" dirty="0"/>
              <a:t>Report </a:t>
            </a:r>
            <a:r>
              <a:rPr lang="en-US" dirty="0" smtClean="0"/>
              <a:t>– Hannes (15 </a:t>
            </a:r>
            <a:r>
              <a:rPr lang="en-US" dirty="0" err="1" smtClean="0"/>
              <a:t>mins</a:t>
            </a:r>
            <a:r>
              <a:rPr lang="en-US" dirty="0" smtClean="0"/>
              <a:t>)</a:t>
            </a:r>
            <a:endParaRPr lang="en-US" dirty="0"/>
          </a:p>
          <a:p>
            <a:pPr marL="457200" indent="-457200">
              <a:buFont typeface="+mj-lt"/>
              <a:buAutoNum type="arabicPeriod"/>
            </a:pPr>
            <a:r>
              <a:rPr lang="en-US" dirty="0" smtClean="0"/>
              <a:t>Suit </a:t>
            </a:r>
            <a:r>
              <a:rPr lang="en-US" dirty="0"/>
              <a:t>Architecture --  </a:t>
            </a:r>
            <a:r>
              <a:rPr lang="en-US" dirty="0" smtClean="0"/>
              <a:t>Authors</a:t>
            </a:r>
          </a:p>
          <a:p>
            <a:pPr lvl="1"/>
            <a:r>
              <a:rPr lang="en-US" dirty="0" smtClean="0"/>
              <a:t>draft-</a:t>
            </a:r>
            <a:r>
              <a:rPr lang="en-US" dirty="0" err="1" smtClean="0"/>
              <a:t>ietf</a:t>
            </a:r>
            <a:r>
              <a:rPr lang="en-US" dirty="0" smtClean="0"/>
              <a:t>-suit-architecture</a:t>
            </a:r>
          </a:p>
          <a:p>
            <a:pPr marL="457200" indent="-457200">
              <a:buFont typeface="+mj-lt"/>
              <a:buAutoNum type="arabicPeriod"/>
            </a:pPr>
            <a:r>
              <a:rPr lang="en-US" dirty="0" smtClean="0"/>
              <a:t>Suit </a:t>
            </a:r>
            <a:r>
              <a:rPr lang="en-US" dirty="0"/>
              <a:t>Information Model -- Authors</a:t>
            </a:r>
          </a:p>
          <a:p>
            <a:pPr lvl="1"/>
            <a:r>
              <a:rPr lang="en-US" dirty="0" smtClean="0"/>
              <a:t>draft-</a:t>
            </a:r>
            <a:r>
              <a:rPr lang="en-US" dirty="0" err="1" smtClean="0"/>
              <a:t>ietf</a:t>
            </a:r>
            <a:r>
              <a:rPr lang="en-US" dirty="0" smtClean="0"/>
              <a:t>-suit-information-model</a:t>
            </a:r>
          </a:p>
          <a:p>
            <a:pPr marL="457200" indent="-457200">
              <a:buFont typeface="+mj-lt"/>
              <a:buAutoNum type="arabicPeriod"/>
            </a:pPr>
            <a:r>
              <a:rPr lang="en-US" dirty="0" smtClean="0"/>
              <a:t>Suit </a:t>
            </a:r>
            <a:r>
              <a:rPr lang="en-US" dirty="0"/>
              <a:t>Manifest Format </a:t>
            </a:r>
            <a:r>
              <a:rPr lang="en-US" dirty="0" smtClean="0"/>
              <a:t>– Authors (time permitting)</a:t>
            </a:r>
            <a:endParaRPr lang="en-US" dirty="0"/>
          </a:p>
          <a:p>
            <a:pPr lvl="1"/>
            <a:r>
              <a:rPr lang="en-US" dirty="0" smtClean="0"/>
              <a:t>draft-</a:t>
            </a:r>
            <a:r>
              <a:rPr lang="en-US" dirty="0" err="1" smtClean="0"/>
              <a:t>moran</a:t>
            </a:r>
            <a:r>
              <a:rPr lang="en-US" dirty="0" smtClean="0"/>
              <a:t>-suit-manifest</a:t>
            </a:r>
            <a:endParaRPr lang="en-US" dirty="0"/>
          </a:p>
          <a:p>
            <a:pPr marL="457200" indent="-457200">
              <a:buFont typeface="+mj-lt"/>
              <a:buAutoNum type="arabicPeriod"/>
            </a:pPr>
            <a:r>
              <a:rPr lang="en-US" dirty="0" smtClean="0"/>
              <a:t>Next </a:t>
            </a:r>
            <a:r>
              <a:rPr lang="en-US" dirty="0"/>
              <a:t>Steps -- Chairs</a:t>
            </a:r>
          </a:p>
          <a:p>
            <a:pPr marL="457200" indent="-457200">
              <a:buFont typeface="+mj-lt"/>
              <a:buAutoNum type="arabicPeriod"/>
            </a:pPr>
            <a:endParaRPr lang="en-US" sz="2000" dirty="0"/>
          </a:p>
        </p:txBody>
      </p:sp>
      <p:sp>
        <p:nvSpPr>
          <p:cNvPr id="5" name="Slide Number Placeholder 4">
            <a:extLst>
              <a:ext uri="{FF2B5EF4-FFF2-40B4-BE49-F238E27FC236}">
                <a16:creationId xmlns:a16="http://schemas.microsoft.com/office/drawing/2014/main" id="{5D045487-A961-438E-BCB2-0AD2DE6BD257}"/>
              </a:ext>
            </a:extLst>
          </p:cNvPr>
          <p:cNvSpPr>
            <a:spLocks noGrp="1"/>
          </p:cNvSpPr>
          <p:nvPr>
            <p:ph type="sldNum" sz="quarter" idx="12"/>
          </p:nvPr>
        </p:nvSpPr>
        <p:spPr/>
        <p:txBody>
          <a:bodyPr/>
          <a:lstStyle/>
          <a:p>
            <a:fld id="{579D509F-6662-414A-A061-34B111F64EEE}" type="slidenum">
              <a:rPr lang="en-US" smtClean="0"/>
              <a:pPr/>
              <a:t>4</a:t>
            </a:fld>
            <a:endParaRPr lang="en-US" dirty="0"/>
          </a:p>
        </p:txBody>
      </p:sp>
    </p:spTree>
    <p:extLst>
      <p:ext uri="{BB962C8B-B14F-4D97-AF65-F5344CB8AC3E}">
        <p14:creationId xmlns:p14="http://schemas.microsoft.com/office/powerpoint/2010/main" val="2931834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51E0B6D-71B2-4079-A438-8BB2A2ED690F}"/>
              </a:ext>
            </a:extLst>
          </p:cNvPr>
          <p:cNvSpPr>
            <a:spLocks noGrp="1"/>
          </p:cNvSpPr>
          <p:nvPr>
            <p:ph type="title"/>
          </p:nvPr>
        </p:nvSpPr>
        <p:spPr/>
        <p:txBody>
          <a:bodyPr/>
          <a:lstStyle/>
          <a:p>
            <a:r>
              <a:rPr lang="en-US" dirty="0"/>
              <a:t>WG Status Report</a:t>
            </a:r>
          </a:p>
        </p:txBody>
      </p:sp>
      <p:sp>
        <p:nvSpPr>
          <p:cNvPr id="3" name="Content Placeholder 2">
            <a:extLst>
              <a:ext uri="{FF2B5EF4-FFF2-40B4-BE49-F238E27FC236}">
                <a16:creationId xmlns:a16="http://schemas.microsoft.com/office/drawing/2014/main" id="{23B010FA-F6EB-46DF-85EB-62518A9178C8}"/>
              </a:ext>
            </a:extLst>
          </p:cNvPr>
          <p:cNvSpPr>
            <a:spLocks noGrp="1"/>
          </p:cNvSpPr>
          <p:nvPr>
            <p:ph idx="1"/>
          </p:nvPr>
        </p:nvSpPr>
        <p:spPr/>
        <p:txBody>
          <a:bodyPr>
            <a:normAutofit/>
          </a:bodyPr>
          <a:lstStyle/>
          <a:p>
            <a:pPr marL="0" indent="0">
              <a:buNone/>
            </a:pPr>
            <a:r>
              <a:rPr lang="en-US" dirty="0" smtClean="0"/>
              <a:t>Adopted architecture and information-model as WG drafts</a:t>
            </a:r>
          </a:p>
          <a:p>
            <a:pPr marL="0" indent="0">
              <a:buNone/>
            </a:pPr>
            <a:endParaRPr lang="en-US" dirty="0" smtClean="0"/>
          </a:p>
          <a:p>
            <a:pPr marL="0" indent="0">
              <a:buNone/>
            </a:pPr>
            <a:r>
              <a:rPr lang="en-US" dirty="0" smtClean="0"/>
              <a:t>We </a:t>
            </a:r>
            <a:r>
              <a:rPr lang="en-US" dirty="0" smtClean="0"/>
              <a:t>held a virtual interim on </a:t>
            </a:r>
            <a:r>
              <a:rPr lang="en-US" dirty="0" smtClean="0"/>
              <a:t>June 6</a:t>
            </a:r>
            <a:r>
              <a:rPr lang="en-US" dirty="0" smtClean="0"/>
              <a:t>, 2018</a:t>
            </a:r>
          </a:p>
          <a:p>
            <a:r>
              <a:rPr lang="en-US" dirty="0" smtClean="0"/>
              <a:t>Reviewed </a:t>
            </a:r>
            <a:r>
              <a:rPr lang="en-US" dirty="0" smtClean="0"/>
              <a:t>architecture and manifest drafts</a:t>
            </a:r>
          </a:p>
          <a:p>
            <a:r>
              <a:rPr lang="en-US" dirty="0" smtClean="0"/>
              <a:t>Minutes are posted</a:t>
            </a:r>
          </a:p>
          <a:p>
            <a:pPr marL="0" indent="0">
              <a:buNone/>
            </a:pPr>
            <a:endParaRPr lang="en-US" dirty="0"/>
          </a:p>
          <a:p>
            <a:pPr marL="0" indent="0">
              <a:buNone/>
            </a:pPr>
            <a:r>
              <a:rPr lang="en-US" dirty="0" smtClean="0"/>
              <a:t>Hackathon project at the IETF </a:t>
            </a:r>
            <a:r>
              <a:rPr lang="en-US" dirty="0" smtClean="0"/>
              <a:t>102 </a:t>
            </a:r>
            <a:r>
              <a:rPr lang="en-US" dirty="0" smtClean="0"/>
              <a:t>hackathon</a:t>
            </a:r>
            <a:endParaRPr lang="en-US" dirty="0"/>
          </a:p>
        </p:txBody>
      </p:sp>
      <p:sp>
        <p:nvSpPr>
          <p:cNvPr id="4" name="Slide Number Placeholder 3">
            <a:extLst>
              <a:ext uri="{FF2B5EF4-FFF2-40B4-BE49-F238E27FC236}">
                <a16:creationId xmlns:a16="http://schemas.microsoft.com/office/drawing/2014/main" id="{56BE74F6-8F83-49EF-8C43-0972633ACC01}"/>
              </a:ext>
            </a:extLst>
          </p:cNvPr>
          <p:cNvSpPr>
            <a:spLocks noGrp="1"/>
          </p:cNvSpPr>
          <p:nvPr>
            <p:ph type="sldNum" sz="quarter" idx="12"/>
          </p:nvPr>
        </p:nvSpPr>
        <p:spPr/>
        <p:txBody>
          <a:bodyPr/>
          <a:lstStyle/>
          <a:p>
            <a:fld id="{579D509F-6662-414A-A061-34B111F64EEE}" type="slidenum">
              <a:rPr lang="en-US" smtClean="0"/>
              <a:pPr/>
              <a:t>5</a:t>
            </a:fld>
            <a:endParaRPr lang="en-US" dirty="0"/>
          </a:p>
        </p:txBody>
      </p:sp>
    </p:spTree>
    <p:extLst>
      <p:ext uri="{BB962C8B-B14F-4D97-AF65-F5344CB8AC3E}">
        <p14:creationId xmlns:p14="http://schemas.microsoft.com/office/powerpoint/2010/main" val="276680276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93D8EC-D8D1-4A09-915C-8AADBF379BE5}"/>
              </a:ext>
            </a:extLst>
          </p:cNvPr>
          <p:cNvSpPr>
            <a:spLocks noGrp="1"/>
          </p:cNvSpPr>
          <p:nvPr>
            <p:ph type="title"/>
          </p:nvPr>
        </p:nvSpPr>
        <p:spPr/>
        <p:txBody>
          <a:bodyPr/>
          <a:lstStyle/>
          <a:p>
            <a:r>
              <a:rPr lang="en-US" dirty="0"/>
              <a:t>Milestones</a:t>
            </a:r>
          </a:p>
        </p:txBody>
      </p:sp>
      <p:graphicFrame>
        <p:nvGraphicFramePr>
          <p:cNvPr id="4" name="Content Placeholder 3">
            <a:extLst>
              <a:ext uri="{FF2B5EF4-FFF2-40B4-BE49-F238E27FC236}">
                <a16:creationId xmlns:a16="http://schemas.microsoft.com/office/drawing/2014/main" id="{0473C55A-FAF9-45BA-9465-C30F797DE46B}"/>
              </a:ext>
            </a:extLst>
          </p:cNvPr>
          <p:cNvGraphicFramePr>
            <a:graphicFrameLocks noGrp="1"/>
          </p:cNvGraphicFramePr>
          <p:nvPr>
            <p:ph idx="1"/>
            <p:extLst>
              <p:ext uri="{D42A27DB-BD31-4B8C-83A1-F6EECF244321}">
                <p14:modId xmlns:p14="http://schemas.microsoft.com/office/powerpoint/2010/main" val="1472745101"/>
              </p:ext>
            </p:extLst>
          </p:nvPr>
        </p:nvGraphicFramePr>
        <p:xfrm>
          <a:off x="681038" y="1825625"/>
          <a:ext cx="8543925" cy="4145280"/>
        </p:xfrm>
        <a:graphic>
          <a:graphicData uri="http://schemas.openxmlformats.org/drawingml/2006/table">
            <a:tbl>
              <a:tblPr firstRow="1" bandRow="1">
                <a:tableStyleId>{5C22544A-7EE6-4342-B048-85BDC9FD1C3A}</a:tableStyleId>
              </a:tblPr>
              <a:tblGrid>
                <a:gridCol w="1335425">
                  <a:extLst>
                    <a:ext uri="{9D8B030D-6E8A-4147-A177-3AD203B41FA5}">
                      <a16:colId xmlns:a16="http://schemas.microsoft.com/office/drawing/2014/main" val="3422625086"/>
                    </a:ext>
                  </a:extLst>
                </a:gridCol>
                <a:gridCol w="7208500">
                  <a:extLst>
                    <a:ext uri="{9D8B030D-6E8A-4147-A177-3AD203B41FA5}">
                      <a16:colId xmlns:a16="http://schemas.microsoft.com/office/drawing/2014/main" val="2483188750"/>
                    </a:ext>
                  </a:extLst>
                </a:gridCol>
              </a:tblGrid>
              <a:tr h="370840">
                <a:tc>
                  <a:txBody>
                    <a:bodyPr/>
                    <a:lstStyle/>
                    <a:p>
                      <a:r>
                        <a:rPr lang="en-US" dirty="0"/>
                        <a:t>Date</a:t>
                      </a:r>
                    </a:p>
                  </a:txBody>
                  <a:tcPr marL="100681" marR="100681"/>
                </a:tc>
                <a:tc>
                  <a:txBody>
                    <a:bodyPr/>
                    <a:lstStyle/>
                    <a:p>
                      <a:r>
                        <a:rPr lang="en-US" dirty="0"/>
                        <a:t>Milestone</a:t>
                      </a:r>
                    </a:p>
                  </a:txBody>
                  <a:tcPr marL="100681" marR="100681"/>
                </a:tc>
                <a:extLst>
                  <a:ext uri="{0D108BD9-81ED-4DB2-BD59-A6C34878D82A}">
                    <a16:rowId xmlns:a16="http://schemas.microsoft.com/office/drawing/2014/main" val="764397045"/>
                  </a:ext>
                </a:extLst>
              </a:tr>
              <a:tr h="370840">
                <a:tc>
                  <a:txBody>
                    <a:bodyPr/>
                    <a:lstStyle/>
                    <a:p>
                      <a:pPr algn="l" fontAlgn="ctr"/>
                      <a:r>
                        <a:rPr lang="en-US" sz="1800" b="0" kern="1200" dirty="0" smtClean="0">
                          <a:solidFill>
                            <a:schemeClr val="tx1"/>
                          </a:solidFill>
                          <a:latin typeface="+mn-lt"/>
                          <a:ea typeface="+mn-ea"/>
                          <a:cs typeface="+mn-cs"/>
                        </a:rPr>
                        <a:t>Done</a:t>
                      </a:r>
                      <a:endParaRPr lang="en-US" sz="1800" b="0" kern="1200" dirty="0">
                        <a:solidFill>
                          <a:schemeClr val="tx1"/>
                        </a:solidFill>
                        <a:latin typeface="+mn-lt"/>
                        <a:ea typeface="+mn-ea"/>
                        <a:cs typeface="+mn-cs"/>
                      </a:endParaRPr>
                    </a:p>
                  </a:txBody>
                  <a:tcPr marL="100681" marR="100681" anchor="ctr"/>
                </a:tc>
                <a:tc>
                  <a:txBody>
                    <a:bodyPr/>
                    <a:lstStyle/>
                    <a:p>
                      <a:pPr algn="l" fontAlgn="ctr"/>
                      <a:r>
                        <a:rPr lang="en-US" sz="1800" kern="1200" dirty="0">
                          <a:solidFill>
                            <a:schemeClr val="dk1"/>
                          </a:solidFill>
                          <a:latin typeface="+mn-lt"/>
                          <a:ea typeface="+mn-ea"/>
                          <a:cs typeface="+mn-cs"/>
                        </a:rPr>
                        <a:t>Adopt "Architecture" document as WG item.</a:t>
                      </a:r>
                    </a:p>
                  </a:txBody>
                  <a:tcPr marL="100681" marR="100681" anchor="ctr"/>
                </a:tc>
                <a:extLst>
                  <a:ext uri="{0D108BD9-81ED-4DB2-BD59-A6C34878D82A}">
                    <a16:rowId xmlns:a16="http://schemas.microsoft.com/office/drawing/2014/main" val="1843739218"/>
                  </a:ext>
                </a:extLst>
              </a:tr>
              <a:tr h="370840">
                <a:tc>
                  <a:txBody>
                    <a:bodyPr/>
                    <a:lstStyle/>
                    <a:p>
                      <a:pPr algn="l" fontAlgn="ctr"/>
                      <a:r>
                        <a:rPr lang="en-US" sz="1800" b="0" kern="1200" dirty="0" smtClean="0">
                          <a:solidFill>
                            <a:schemeClr val="dk1"/>
                          </a:solidFill>
                          <a:latin typeface="+mn-lt"/>
                          <a:ea typeface="+mn-ea"/>
                          <a:cs typeface="+mn-cs"/>
                        </a:rPr>
                        <a:t>Done</a:t>
                      </a:r>
                      <a:endParaRPr lang="en-US" sz="1800" b="0" kern="1200" dirty="0">
                        <a:solidFill>
                          <a:schemeClr val="dk1"/>
                        </a:solidFill>
                        <a:latin typeface="+mn-lt"/>
                        <a:ea typeface="+mn-ea"/>
                        <a:cs typeface="+mn-cs"/>
                      </a:endParaRPr>
                    </a:p>
                  </a:txBody>
                  <a:tcPr marL="100681" marR="100681" anchor="ctr"/>
                </a:tc>
                <a:tc>
                  <a:txBody>
                    <a:bodyPr/>
                    <a:lstStyle/>
                    <a:p>
                      <a:pPr algn="l" fontAlgn="ctr"/>
                      <a:r>
                        <a:rPr lang="en-US" sz="1800" b="0" kern="1200" dirty="0">
                          <a:solidFill>
                            <a:schemeClr val="dk1"/>
                          </a:solidFill>
                          <a:latin typeface="+mn-lt"/>
                          <a:ea typeface="+mn-ea"/>
                          <a:cs typeface="+mn-cs"/>
                        </a:rPr>
                        <a:t>Adopt a manifest information model as a WG item.</a:t>
                      </a:r>
                    </a:p>
                  </a:txBody>
                  <a:tcPr marL="100681" marR="100681" anchor="ctr"/>
                </a:tc>
                <a:extLst>
                  <a:ext uri="{0D108BD9-81ED-4DB2-BD59-A6C34878D82A}">
                    <a16:rowId xmlns:a16="http://schemas.microsoft.com/office/drawing/2014/main" val="3518398296"/>
                  </a:ext>
                </a:extLst>
              </a:tr>
              <a:tr h="370840">
                <a:tc>
                  <a:txBody>
                    <a:bodyPr/>
                    <a:lstStyle/>
                    <a:p>
                      <a:pPr algn="l" fontAlgn="ctr"/>
                      <a:r>
                        <a:rPr lang="en-US" sz="1800" b="0" kern="1200" dirty="0" smtClean="0">
                          <a:solidFill>
                            <a:schemeClr val="dk1"/>
                          </a:solidFill>
                          <a:latin typeface="+mn-lt"/>
                          <a:ea typeface="+mn-ea"/>
                          <a:cs typeface="+mn-cs"/>
                        </a:rPr>
                        <a:t>Done</a:t>
                      </a:r>
                      <a:endParaRPr lang="en-US" sz="1800" b="0" kern="1200" dirty="0">
                        <a:solidFill>
                          <a:schemeClr val="dk1"/>
                        </a:solidFill>
                        <a:latin typeface="+mn-lt"/>
                        <a:ea typeface="+mn-ea"/>
                        <a:cs typeface="+mn-cs"/>
                      </a:endParaRPr>
                    </a:p>
                  </a:txBody>
                  <a:tcPr marL="100681" marR="100681" anchor="ctr"/>
                </a:tc>
                <a:tc>
                  <a:txBody>
                    <a:bodyPr/>
                    <a:lstStyle/>
                    <a:p>
                      <a:pPr algn="l" fontAlgn="ctr"/>
                      <a:r>
                        <a:rPr lang="en-US" sz="1800" b="0" kern="1200" dirty="0">
                          <a:solidFill>
                            <a:schemeClr val="dk1"/>
                          </a:solidFill>
                          <a:latin typeface="+mn-lt"/>
                          <a:ea typeface="+mn-ea"/>
                          <a:cs typeface="+mn-cs"/>
                        </a:rPr>
                        <a:t>Calendar item: First interoperability event at IETF 101.</a:t>
                      </a:r>
                    </a:p>
                  </a:txBody>
                  <a:tcPr marL="100681" marR="100681" anchor="ctr"/>
                </a:tc>
                <a:extLst>
                  <a:ext uri="{0D108BD9-81ED-4DB2-BD59-A6C34878D82A}">
                    <a16:rowId xmlns:a16="http://schemas.microsoft.com/office/drawing/2014/main" val="1556936331"/>
                  </a:ext>
                </a:extLst>
              </a:tr>
              <a:tr h="370840">
                <a:tc>
                  <a:txBody>
                    <a:bodyPr/>
                    <a:lstStyle/>
                    <a:p>
                      <a:pPr algn="l" fontAlgn="ctr"/>
                      <a:r>
                        <a:rPr lang="en-US" sz="1800" b="1" kern="1200" dirty="0">
                          <a:solidFill>
                            <a:srgbClr val="FF0000"/>
                          </a:solidFill>
                          <a:latin typeface="+mn-lt"/>
                          <a:ea typeface="+mn-ea"/>
                          <a:cs typeface="+mn-cs"/>
                        </a:rPr>
                        <a:t>Mar 2018</a:t>
                      </a:r>
                    </a:p>
                  </a:txBody>
                  <a:tcPr marL="100681" marR="100681" anchor="ctr"/>
                </a:tc>
                <a:tc>
                  <a:txBody>
                    <a:bodyPr/>
                    <a:lstStyle/>
                    <a:p>
                      <a:pPr algn="l" fontAlgn="ctr"/>
                      <a:r>
                        <a:rPr lang="en-US" sz="1800" b="1" kern="1200" dirty="0">
                          <a:solidFill>
                            <a:schemeClr val="dk1"/>
                          </a:solidFill>
                          <a:latin typeface="+mn-lt"/>
                          <a:ea typeface="+mn-ea"/>
                          <a:cs typeface="+mn-cs"/>
                        </a:rPr>
                        <a:t>Adopt initial manifest serialization format(s) as WG item(s).</a:t>
                      </a:r>
                    </a:p>
                  </a:txBody>
                  <a:tcPr marL="100681" marR="100681" anchor="ctr"/>
                </a:tc>
                <a:extLst>
                  <a:ext uri="{0D108BD9-81ED-4DB2-BD59-A6C34878D82A}">
                    <a16:rowId xmlns:a16="http://schemas.microsoft.com/office/drawing/2014/main" val="1800340936"/>
                  </a:ext>
                </a:extLst>
              </a:tr>
              <a:tr h="370840">
                <a:tc>
                  <a:txBody>
                    <a:bodyPr/>
                    <a:lstStyle/>
                    <a:p>
                      <a:pPr algn="l" fontAlgn="ctr"/>
                      <a:r>
                        <a:rPr lang="en-US" sz="1800" kern="1200" dirty="0" smtClean="0">
                          <a:solidFill>
                            <a:schemeClr val="dk1"/>
                          </a:solidFill>
                          <a:latin typeface="+mn-lt"/>
                          <a:ea typeface="+mn-ea"/>
                          <a:cs typeface="+mn-cs"/>
                        </a:rPr>
                        <a:t>Done</a:t>
                      </a:r>
                      <a:endParaRPr lang="en-US" sz="1800" kern="1200" dirty="0">
                        <a:solidFill>
                          <a:schemeClr val="dk1"/>
                        </a:solidFill>
                        <a:latin typeface="+mn-lt"/>
                        <a:ea typeface="+mn-ea"/>
                        <a:cs typeface="+mn-cs"/>
                      </a:endParaRPr>
                    </a:p>
                  </a:txBody>
                  <a:tcPr marL="100681" marR="100681" anchor="ctr"/>
                </a:tc>
                <a:tc>
                  <a:txBody>
                    <a:bodyPr/>
                    <a:lstStyle/>
                    <a:p>
                      <a:pPr algn="l" fontAlgn="ctr"/>
                      <a:r>
                        <a:rPr lang="en-US" sz="1800" kern="1200" dirty="0">
                          <a:solidFill>
                            <a:schemeClr val="dk1"/>
                          </a:solidFill>
                          <a:latin typeface="+mn-lt"/>
                          <a:ea typeface="+mn-ea"/>
                          <a:cs typeface="+mn-cs"/>
                        </a:rPr>
                        <a:t>Calendar item: Second interoperability event at IETF 102.</a:t>
                      </a:r>
                    </a:p>
                  </a:txBody>
                  <a:tcPr marL="100681" marR="100681" anchor="ctr"/>
                </a:tc>
                <a:extLst>
                  <a:ext uri="{0D108BD9-81ED-4DB2-BD59-A6C34878D82A}">
                    <a16:rowId xmlns:a16="http://schemas.microsoft.com/office/drawing/2014/main" val="632056859"/>
                  </a:ext>
                </a:extLst>
              </a:tr>
              <a:tr h="370840">
                <a:tc>
                  <a:txBody>
                    <a:bodyPr/>
                    <a:lstStyle/>
                    <a:p>
                      <a:pPr algn="l" fontAlgn="ctr"/>
                      <a:r>
                        <a:rPr lang="en-US" sz="1800" b="1" kern="1200" dirty="0" smtClean="0">
                          <a:solidFill>
                            <a:srgbClr val="FF0000"/>
                          </a:solidFill>
                          <a:latin typeface="+mn-lt"/>
                          <a:ea typeface="+mn-ea"/>
                          <a:cs typeface="+mn-cs"/>
                        </a:rPr>
                        <a:t>???</a:t>
                      </a:r>
                      <a:endParaRPr lang="en-US" sz="1800" b="1" kern="1200" dirty="0">
                        <a:solidFill>
                          <a:srgbClr val="FF0000"/>
                        </a:solidFill>
                        <a:latin typeface="+mn-lt"/>
                        <a:ea typeface="+mn-ea"/>
                        <a:cs typeface="+mn-cs"/>
                      </a:endParaRPr>
                    </a:p>
                  </a:txBody>
                  <a:tcPr marL="100681" marR="100681" anchor="ctr"/>
                </a:tc>
                <a:tc>
                  <a:txBody>
                    <a:bodyPr/>
                    <a:lstStyle/>
                    <a:p>
                      <a:pPr algn="l" fontAlgn="ctr"/>
                      <a:r>
                        <a:rPr lang="en-US" sz="1800" b="1" kern="1200" dirty="0" smtClean="0">
                          <a:solidFill>
                            <a:schemeClr val="tx1"/>
                          </a:solidFill>
                          <a:latin typeface="+mn-lt"/>
                          <a:ea typeface="+mn-ea"/>
                          <a:cs typeface="+mn-cs"/>
                        </a:rPr>
                        <a:t>Submit</a:t>
                      </a:r>
                      <a:r>
                        <a:rPr lang="en-US" sz="1800" b="1" kern="1200" baseline="0" dirty="0" smtClean="0">
                          <a:solidFill>
                            <a:schemeClr val="tx1"/>
                          </a:solidFill>
                          <a:latin typeface="+mn-lt"/>
                          <a:ea typeface="+mn-ea"/>
                          <a:cs typeface="+mn-cs"/>
                        </a:rPr>
                        <a:t> architecture document to the IESG for publication as Informational</a:t>
                      </a:r>
                      <a:endParaRPr lang="en-US" sz="1800" b="1" kern="1200" dirty="0">
                        <a:solidFill>
                          <a:schemeClr val="tx1"/>
                        </a:solidFill>
                        <a:latin typeface="+mn-lt"/>
                        <a:ea typeface="+mn-ea"/>
                        <a:cs typeface="+mn-cs"/>
                      </a:endParaRPr>
                    </a:p>
                  </a:txBody>
                  <a:tcPr marL="100681" marR="100681" anchor="ctr"/>
                </a:tc>
                <a:extLst>
                  <a:ext uri="{0D108BD9-81ED-4DB2-BD59-A6C34878D82A}">
                    <a16:rowId xmlns:a16="http://schemas.microsoft.com/office/drawing/2014/main" val="2352393775"/>
                  </a:ext>
                </a:extLst>
              </a:tr>
              <a:tr h="370840">
                <a:tc>
                  <a:txBody>
                    <a:bodyPr/>
                    <a:lstStyle/>
                    <a:p>
                      <a:pPr algn="l" fontAlgn="ctr"/>
                      <a:r>
                        <a:rPr lang="en-US" sz="1800" b="1" kern="1200" dirty="0">
                          <a:solidFill>
                            <a:schemeClr val="dk1"/>
                          </a:solidFill>
                          <a:latin typeface="+mn-lt"/>
                          <a:ea typeface="+mn-ea"/>
                          <a:cs typeface="+mn-cs"/>
                        </a:rPr>
                        <a:t>Jul 2018</a:t>
                      </a:r>
                    </a:p>
                  </a:txBody>
                  <a:tcPr marL="100681" marR="100681" anchor="ctr"/>
                </a:tc>
                <a:tc>
                  <a:txBody>
                    <a:bodyPr/>
                    <a:lstStyle/>
                    <a:p>
                      <a:pPr algn="l" fontAlgn="ctr"/>
                      <a:r>
                        <a:rPr lang="en-US" sz="1800" b="1" kern="1200" dirty="0" smtClean="0">
                          <a:solidFill>
                            <a:schemeClr val="dk1"/>
                          </a:solidFill>
                          <a:latin typeface="+mn-lt"/>
                          <a:ea typeface="+mn-ea"/>
                          <a:cs typeface="+mn-cs"/>
                        </a:rPr>
                        <a:t>Submit manifest information model to the IESG for publication as Informational.</a:t>
                      </a:r>
                      <a:endParaRPr lang="en-US" sz="1800" b="1" kern="1200" dirty="0">
                        <a:solidFill>
                          <a:schemeClr val="dk1"/>
                        </a:solidFill>
                        <a:latin typeface="+mn-lt"/>
                        <a:ea typeface="+mn-ea"/>
                        <a:cs typeface="+mn-cs"/>
                      </a:endParaRPr>
                    </a:p>
                  </a:txBody>
                  <a:tcPr marL="100681" marR="100681" anchor="ctr"/>
                </a:tc>
                <a:extLst>
                  <a:ext uri="{0D108BD9-81ED-4DB2-BD59-A6C34878D82A}">
                    <a16:rowId xmlns:a16="http://schemas.microsoft.com/office/drawing/2014/main" val="670959469"/>
                  </a:ext>
                </a:extLst>
              </a:tr>
              <a:tr h="370840">
                <a:tc>
                  <a:txBody>
                    <a:bodyPr/>
                    <a:lstStyle/>
                    <a:p>
                      <a:pPr algn="l" fontAlgn="ctr"/>
                      <a:r>
                        <a:rPr lang="en-US" sz="1800" kern="1200" dirty="0">
                          <a:solidFill>
                            <a:schemeClr val="dk1"/>
                          </a:solidFill>
                          <a:latin typeface="+mn-lt"/>
                          <a:ea typeface="+mn-ea"/>
                          <a:cs typeface="+mn-cs"/>
                        </a:rPr>
                        <a:t>Nov 2018</a:t>
                      </a:r>
                    </a:p>
                  </a:txBody>
                  <a:tcPr marL="100681" marR="100681" anchor="ctr"/>
                </a:tc>
                <a:tc>
                  <a:txBody>
                    <a:bodyPr/>
                    <a:lstStyle/>
                    <a:p>
                      <a:pPr algn="l" fontAlgn="ctr"/>
                      <a:r>
                        <a:rPr lang="en-US" sz="1800" kern="1200" dirty="0">
                          <a:solidFill>
                            <a:schemeClr val="dk1"/>
                          </a:solidFill>
                          <a:latin typeface="+mn-lt"/>
                          <a:ea typeface="+mn-ea"/>
                          <a:cs typeface="+mn-cs"/>
                        </a:rPr>
                        <a:t>Submit an initial manifest serialization format to the IESG for publication as a Proposed Standard.</a:t>
                      </a:r>
                    </a:p>
                  </a:txBody>
                  <a:tcPr marL="100681" marR="100681" anchor="ctr"/>
                </a:tc>
                <a:extLst>
                  <a:ext uri="{0D108BD9-81ED-4DB2-BD59-A6C34878D82A}">
                    <a16:rowId xmlns:a16="http://schemas.microsoft.com/office/drawing/2014/main" val="3104366281"/>
                  </a:ext>
                </a:extLst>
              </a:tr>
            </a:tbl>
          </a:graphicData>
        </a:graphic>
      </p:graphicFrame>
      <p:sp>
        <p:nvSpPr>
          <p:cNvPr id="3" name="Slide Number Placeholder 2">
            <a:extLst>
              <a:ext uri="{FF2B5EF4-FFF2-40B4-BE49-F238E27FC236}">
                <a16:creationId xmlns:a16="http://schemas.microsoft.com/office/drawing/2014/main" id="{FD370485-CDF3-4975-BE95-0513EFEA5712}"/>
              </a:ext>
            </a:extLst>
          </p:cNvPr>
          <p:cNvSpPr>
            <a:spLocks noGrp="1"/>
          </p:cNvSpPr>
          <p:nvPr>
            <p:ph type="sldNum" sz="quarter" idx="12"/>
          </p:nvPr>
        </p:nvSpPr>
        <p:spPr/>
        <p:txBody>
          <a:bodyPr/>
          <a:lstStyle/>
          <a:p>
            <a:fld id="{579D509F-6662-414A-A061-34B111F64EEE}" type="slidenum">
              <a:rPr lang="en-US" smtClean="0"/>
              <a:pPr/>
              <a:t>6</a:t>
            </a:fld>
            <a:endParaRPr lang="en-US" dirty="0"/>
          </a:p>
        </p:txBody>
      </p:sp>
    </p:spTree>
    <p:extLst>
      <p:ext uri="{BB962C8B-B14F-4D97-AF65-F5344CB8AC3E}">
        <p14:creationId xmlns:p14="http://schemas.microsoft.com/office/powerpoint/2010/main" val="2805032515"/>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3785</TotalTime>
  <Pages>30</Pages>
  <Words>433</Words>
  <Application>Microsoft Office PowerPoint</Application>
  <PresentationFormat>A4 Paper (210x297 mm)</PresentationFormat>
  <Paragraphs>75</Paragraphs>
  <Slides>6</Slides>
  <Notes>6</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6</vt:i4>
      </vt:variant>
    </vt:vector>
  </HeadingPairs>
  <TitlesOfParts>
    <vt:vector size="12" baseType="lpstr">
      <vt:lpstr>ＭＳ Ｐゴシック</vt:lpstr>
      <vt:lpstr>ＭＳ Ｐゴシック</vt:lpstr>
      <vt:lpstr>Arial</vt:lpstr>
      <vt:lpstr>Calibri</vt:lpstr>
      <vt:lpstr>Calibri Light</vt:lpstr>
      <vt:lpstr>Office Theme</vt:lpstr>
      <vt:lpstr>Software Updates for Internet of Things (SUIT) WG</vt:lpstr>
      <vt:lpstr>Note Well</vt:lpstr>
      <vt:lpstr>Administrative Tasks</vt:lpstr>
      <vt:lpstr>Agenda</vt:lpstr>
      <vt:lpstr>WG Status Report</vt:lpstr>
      <vt:lpstr>Milestones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SUIT Chair Slides</dc:title>
  <dc:subject/>
  <dc:creator>Coya</dc:creator>
  <cp:keywords/>
  <dc:description/>
  <cp:lastModifiedBy>Dave Thaler</cp:lastModifiedBy>
  <cp:revision>141</cp:revision>
  <cp:lastPrinted>2000-03-17T18:21:46Z</cp:lastPrinted>
  <dcterms:created xsi:type="dcterms:W3CDTF">2011-04-21T19:07:52Z</dcterms:created>
  <dcterms:modified xsi:type="dcterms:W3CDTF">2018-07-15T15:32:41Z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TemplateType">
    <vt:i4>1</vt:i4>
  </property>
  <property fmtid="{D5CDD505-2E9C-101B-9397-08002B2CF9AE}" pid="3" name="GraphicType">
    <vt:i4>1</vt:i4>
  </property>
  <property fmtid="{D5CDD505-2E9C-101B-9397-08002B2CF9AE}" pid="4" name="Compression">
    <vt:i4>100</vt:i4>
  </property>
  <property fmtid="{D5CDD505-2E9C-101B-9397-08002B2CF9AE}" pid="5" name="ScreenSize">
    <vt:i4>2</vt:i4>
  </property>
  <property fmtid="{D5CDD505-2E9C-101B-9397-08002B2CF9AE}" pid="6" name="ScreenUsage">
    <vt:i4>2</vt:i4>
  </property>
  <property fmtid="{D5CDD505-2E9C-101B-9397-08002B2CF9AE}" pid="7" name="MailAddress">
    <vt:lpwstr>iesg-secretary@ietf.org</vt:lpwstr>
  </property>
  <property fmtid="{D5CDD505-2E9C-101B-9397-08002B2CF9AE}" pid="8" name="HomePage">
    <vt:lpwstr>http://www.ietf.org</vt:lpwstr>
  </property>
  <property fmtid="{D5CDD505-2E9C-101B-9397-08002B2CF9AE}" pid="9" name="Other">
    <vt:lpwstr/>
  </property>
  <property fmtid="{D5CDD505-2E9C-101B-9397-08002B2CF9AE}" pid="10" name="DownloadOriginal">
    <vt:bool>false</vt:bool>
  </property>
  <property fmtid="{D5CDD505-2E9C-101B-9397-08002B2CF9AE}" pid="11" name="DownloadIEButton">
    <vt:bool>false</vt:bool>
  </property>
  <property fmtid="{D5CDD505-2E9C-101B-9397-08002B2CF9AE}" pid="12" name="UseBrowserColor">
    <vt:bool>true</vt:bool>
  </property>
  <property fmtid="{D5CDD505-2E9C-101B-9397-08002B2CF9AE}" pid="13" name="BackColor">
    <vt:i4>15132390</vt:i4>
  </property>
  <property fmtid="{D5CDD505-2E9C-101B-9397-08002B2CF9AE}" pid="14" name="TextColor">
    <vt:i4>0</vt:i4>
  </property>
  <property fmtid="{D5CDD505-2E9C-101B-9397-08002B2CF9AE}" pid="15" name="LinkColor">
    <vt:i4>16711782</vt:i4>
  </property>
  <property fmtid="{D5CDD505-2E9C-101B-9397-08002B2CF9AE}" pid="16" name="VisitedColor">
    <vt:i4>10040268</vt:i4>
  </property>
  <property fmtid="{D5CDD505-2E9C-101B-9397-08002B2CF9AE}" pid="17" name="TransparentButton">
    <vt:i4>0</vt:i4>
  </property>
  <property fmtid="{D5CDD505-2E9C-101B-9397-08002B2CF9AE}" pid="18" name="ButtonType">
    <vt:i4>2</vt:i4>
  </property>
  <property fmtid="{D5CDD505-2E9C-101B-9397-08002B2CF9AE}" pid="19" name="ShowNotes">
    <vt:bool>false</vt:bool>
  </property>
  <property fmtid="{D5CDD505-2E9C-101B-9397-08002B2CF9AE}" pid="20" name="NavBtnPos">
    <vt:i4>3</vt:i4>
  </property>
  <property fmtid="{D5CDD505-2E9C-101B-9397-08002B2CF9AE}" pid="21" name="OutputDir">
    <vt:lpwstr>C:\WINDOWS\DESKTOP</vt:lpwstr>
  </property>
  <property fmtid="{D5CDD505-2E9C-101B-9397-08002B2CF9AE}" pid="22" name="MSIP_Label_f42aa342-8706-4288-bd11-ebb85995028c_Enabled">
    <vt:lpwstr>True</vt:lpwstr>
  </property>
  <property fmtid="{D5CDD505-2E9C-101B-9397-08002B2CF9AE}" pid="23" name="MSIP_Label_f42aa342-8706-4288-bd11-ebb85995028c_SiteId">
    <vt:lpwstr>72f988bf-86f1-41af-91ab-2d7cd011db47</vt:lpwstr>
  </property>
  <property fmtid="{D5CDD505-2E9C-101B-9397-08002B2CF9AE}" pid="24" name="MSIP_Label_f42aa342-8706-4288-bd11-ebb85995028c_Owner">
    <vt:lpwstr>dthaler@ntdev.microsoft.com</vt:lpwstr>
  </property>
  <property fmtid="{D5CDD505-2E9C-101B-9397-08002B2CF9AE}" pid="25" name="MSIP_Label_f42aa342-8706-4288-bd11-ebb85995028c_SetDate">
    <vt:lpwstr>2018-02-23T01:19:00.5830491Z</vt:lpwstr>
  </property>
  <property fmtid="{D5CDD505-2E9C-101B-9397-08002B2CF9AE}" pid="26" name="MSIP_Label_f42aa342-8706-4288-bd11-ebb85995028c_Name">
    <vt:lpwstr>General</vt:lpwstr>
  </property>
  <property fmtid="{D5CDD505-2E9C-101B-9397-08002B2CF9AE}" pid="27" name="MSIP_Label_f42aa342-8706-4288-bd11-ebb85995028c_Application">
    <vt:lpwstr>Microsoft Azure Information Protection</vt:lpwstr>
  </property>
  <property fmtid="{D5CDD505-2E9C-101B-9397-08002B2CF9AE}" pid="28" name="MSIP_Label_f42aa342-8706-4288-bd11-ebb85995028c_Extended_MSFT_Method">
    <vt:lpwstr>Automatic</vt:lpwstr>
  </property>
  <property fmtid="{D5CDD505-2E9C-101B-9397-08002B2CF9AE}" pid="29" name="Sensitivity">
    <vt:lpwstr>General</vt:lpwstr>
  </property>
</Properties>
</file>