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8"/>
  </p:notesMasterIdLst>
  <p:handoutMasterIdLst>
    <p:handoutMasterId r:id="rId9"/>
  </p:handoutMasterIdLst>
  <p:sldIdLst>
    <p:sldId id="275" r:id="rId2"/>
    <p:sldId id="274" r:id="rId3"/>
    <p:sldId id="276" r:id="rId4"/>
    <p:sldId id="278" r:id="rId5"/>
    <p:sldId id="277" r:id="rId6"/>
    <p:sldId id="279" r:id="rId7"/>
  </p:sldIdLst>
  <p:sldSz cx="9906000" cy="6858000" type="A4"/>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253" y="6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8DFC377-C8F5-4726-9940-1BD979DB8EC7}"/>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26900773-09E2-4FF9-9928-3D253DADAC31}" type="slidenum">
              <a:rPr lang="en-US" altLang="en-US" sz="1300" b="0"/>
              <a:pPr algn="ctr">
                <a:lnSpc>
                  <a:spcPct val="90000"/>
                </a:lnSpc>
              </a:pPr>
              <a:t>‹#›</a:t>
            </a:fld>
            <a:endParaRPr lang="en-US" altLang="en-US" sz="1300" b="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0F7CAB9-A7AB-496B-9AA6-108043506A3D}"/>
              </a:ext>
            </a:extLst>
          </p:cNvPr>
          <p:cNvSpPr>
            <a:spLocks noGrp="1" noChangeArrowheads="1"/>
          </p:cNvSpPr>
          <p:nvPr>
            <p:ph type="body" sz="quarter" idx="3"/>
          </p:nvPr>
        </p:nvSpPr>
        <p:spPr bwMode="auto">
          <a:xfrm>
            <a:off x="974725" y="4559300"/>
            <a:ext cx="5365750" cy="4321175"/>
          </a:xfrm>
          <a:prstGeom prst="rect">
            <a:avLst/>
          </a:prstGeom>
          <a:noFill/>
          <a:ln w="12700">
            <a:noFill/>
            <a:miter lim="800000"/>
            <a:headEnd/>
            <a:tailEnd/>
          </a:ln>
          <a:effectLst/>
        </p:spPr>
        <p:txBody>
          <a:bodyPr vert="horz" wrap="square" lIns="96304" tIns="47307" rIns="96304" bIns="47307"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5" name="Rectangle 3">
            <a:extLst>
              <a:ext uri="{FF2B5EF4-FFF2-40B4-BE49-F238E27FC236}">
                <a16:creationId xmlns:a16="http://schemas.microsoft.com/office/drawing/2014/main" id="{8EA47E9E-3B5E-427E-A302-141446FD7BDF}"/>
              </a:ext>
            </a:extLst>
          </p:cNvPr>
          <p:cNvSpPr>
            <a:spLocks noChangeArrowheads="1"/>
          </p:cNvSpPr>
          <p:nvPr/>
        </p:nvSpPr>
        <p:spPr bwMode="auto">
          <a:xfrm>
            <a:off x="3254375" y="9147175"/>
            <a:ext cx="808038"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924" tIns="47307" rIns="92924" bIns="47307">
            <a:spAutoFit/>
          </a:bodyPr>
          <a:lstStyle>
            <a:lvl1pPr defTabSz="923925">
              <a:defRPr sz="2200" b="1">
                <a:solidFill>
                  <a:schemeClr val="tx1"/>
                </a:solidFill>
                <a:latin typeface="Arial" panose="020B0604020202020204" pitchFamily="34" charset="0"/>
                <a:ea typeface="MS PGothic" panose="020B0600070205080204" pitchFamily="34" charset="-128"/>
              </a:defRPr>
            </a:lvl1pPr>
            <a:lvl2pPr marL="742950" indent="-285750" defTabSz="923925">
              <a:defRPr sz="2200" b="1">
                <a:solidFill>
                  <a:schemeClr val="tx1"/>
                </a:solidFill>
                <a:latin typeface="Arial" panose="020B0604020202020204" pitchFamily="34" charset="0"/>
                <a:ea typeface="MS PGothic" panose="020B0600070205080204" pitchFamily="34" charset="-128"/>
              </a:defRPr>
            </a:lvl2pPr>
            <a:lvl3pPr marL="1143000" indent="-228600" defTabSz="923925">
              <a:defRPr sz="2200" b="1">
                <a:solidFill>
                  <a:schemeClr val="tx1"/>
                </a:solidFill>
                <a:latin typeface="Arial" panose="020B0604020202020204" pitchFamily="34" charset="0"/>
                <a:ea typeface="MS PGothic" panose="020B0600070205080204" pitchFamily="34" charset="-128"/>
              </a:defRPr>
            </a:lvl3pPr>
            <a:lvl4pPr marL="1600200" indent="-228600" defTabSz="923925">
              <a:defRPr sz="2200" b="1">
                <a:solidFill>
                  <a:schemeClr val="tx1"/>
                </a:solidFill>
                <a:latin typeface="Arial" panose="020B0604020202020204" pitchFamily="34" charset="0"/>
                <a:ea typeface="MS PGothic" panose="020B0600070205080204" pitchFamily="34" charset="-128"/>
              </a:defRPr>
            </a:lvl4pPr>
            <a:lvl5pPr marL="2057400" indent="-228600" defTabSz="923925">
              <a:defRPr sz="2200" b="1">
                <a:solidFill>
                  <a:schemeClr val="tx1"/>
                </a:solidFill>
                <a:latin typeface="Arial" panose="020B0604020202020204" pitchFamily="34" charset="0"/>
                <a:ea typeface="MS PGothic" panose="020B0600070205080204" pitchFamily="34" charset="-128"/>
              </a:defRPr>
            </a:lvl5pPr>
            <a:lvl6pPr marL="25146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6pPr>
            <a:lvl7pPr marL="29718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7pPr>
            <a:lvl8pPr marL="34290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8pPr>
            <a:lvl9pPr marL="3886200" indent="-228600" defTabSz="923925" eaLnBrk="0" fontAlgn="base" hangingPunct="0">
              <a:spcBef>
                <a:spcPct val="0"/>
              </a:spcBef>
              <a:spcAft>
                <a:spcPct val="0"/>
              </a:spcAft>
              <a:defRPr sz="2200" b="1">
                <a:solidFill>
                  <a:schemeClr val="tx1"/>
                </a:solidFill>
                <a:latin typeface="Arial" panose="020B0604020202020204" pitchFamily="34" charset="0"/>
                <a:ea typeface="MS PGothic" panose="020B0600070205080204" pitchFamily="34" charset="-128"/>
              </a:defRPr>
            </a:lvl9pPr>
          </a:lstStyle>
          <a:p>
            <a:pPr algn="ctr">
              <a:lnSpc>
                <a:spcPct val="90000"/>
              </a:lnSpc>
            </a:pPr>
            <a:r>
              <a:rPr lang="en-US" altLang="en-US" sz="1300" b="0"/>
              <a:t>Page </a:t>
            </a:r>
            <a:fld id="{46B943E8-C72B-486A-AFEB-A18CE817B743}" type="slidenum">
              <a:rPr lang="en-US" altLang="en-US" sz="1300" b="0"/>
              <a:pPr algn="ctr">
                <a:lnSpc>
                  <a:spcPct val="90000"/>
                </a:lnSpc>
              </a:pPr>
              <a:t>‹#›</a:t>
            </a:fld>
            <a:endParaRPr lang="en-US" altLang="en-US" sz="1300" b="0"/>
          </a:p>
        </p:txBody>
      </p:sp>
      <p:sp>
        <p:nvSpPr>
          <p:cNvPr id="3076" name="Rectangle 4">
            <a:extLst>
              <a:ext uri="{FF2B5EF4-FFF2-40B4-BE49-F238E27FC236}">
                <a16:creationId xmlns:a16="http://schemas.microsoft.com/office/drawing/2014/main" id="{9D240796-28F8-4971-95A3-858163DDC291}"/>
              </a:ext>
            </a:extLst>
          </p:cNvPr>
          <p:cNvSpPr>
            <a:spLocks noGrp="1" noRot="1" noChangeAspect="1" noChangeArrowheads="1" noTextEdit="1"/>
          </p:cNvSpPr>
          <p:nvPr>
            <p:ph type="sldImg" idx="2"/>
          </p:nvPr>
        </p:nvSpPr>
        <p:spPr bwMode="auto">
          <a:xfrm>
            <a:off x="1069975" y="728663"/>
            <a:ext cx="5180013" cy="3586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9177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a:extLst>
              <a:ext uri="{FF2B5EF4-FFF2-40B4-BE49-F238E27FC236}">
                <a16:creationId xmlns:a16="http://schemas.microsoft.com/office/drawing/2014/main" id="{212E6B79-571E-43B2-B08C-0E57F27EE679}"/>
              </a:ext>
            </a:extLst>
          </p:cNvPr>
          <p:cNvSpPr>
            <a:spLocks noGrp="1" noRot="1" noChangeAspect="1" noChangeArrowheads="1" noTextEdit="1"/>
          </p:cNvSpPr>
          <p:nvPr>
            <p:ph type="sldImg"/>
          </p:nvPr>
        </p:nvSpPr>
        <p:spPr>
          <a:ln/>
        </p:spPr>
      </p:sp>
      <p:sp>
        <p:nvSpPr>
          <p:cNvPr id="5122" name="Rectangle 3">
            <a:extLst>
              <a:ext uri="{FF2B5EF4-FFF2-40B4-BE49-F238E27FC236}">
                <a16:creationId xmlns:a16="http://schemas.microsoft.com/office/drawing/2014/main" id="{475C0454-7223-4E76-9768-0202EACEE03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35010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061786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29344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4032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4875"/>
            </a:lvl1pPr>
          </a:lstStyle>
          <a:p>
            <a:r>
              <a:rPr lang="en-US" smtClean="0"/>
              <a:t>Click to edit Master title style</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71161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896641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1" y="365125"/>
            <a:ext cx="2135981"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1037" y="365125"/>
            <a:ext cx="6284119"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895964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2E0768-FABD-4B3C-8541-E5A8BDB375F3}"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7775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8" y="1709739"/>
            <a:ext cx="8543925" cy="2852737"/>
          </a:xfrm>
        </p:spPr>
        <p:txBody>
          <a:bodyPr anchor="b"/>
          <a:lstStyle>
            <a:lvl1pPr>
              <a:defRPr sz="4875"/>
            </a:lvl1pPr>
          </a:lstStyle>
          <a:p>
            <a:r>
              <a:rPr lang="en-US" smtClean="0"/>
              <a:t>Click to edit Master title style</a:t>
            </a:r>
            <a:endParaRPr lang="en-US"/>
          </a:p>
        </p:txBody>
      </p:sp>
      <p:sp>
        <p:nvSpPr>
          <p:cNvPr id="3" name="Text Placeholder 2"/>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22E0768-FABD-4B3C-8541-E5A8BDB375F3}" type="datetimeFigureOut">
              <a:rPr lang="en-US" smtClean="0"/>
              <a:t>7/15/2018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088512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2E0768-FABD-4B3C-8541-E5A8BDB375F3}"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25898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6"/>
            <a:ext cx="8543925"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4" name="Content Placeholder 3"/>
          <p:cNvSpPr>
            <a:spLocks noGrp="1"/>
          </p:cNvSpPr>
          <p:nvPr>
            <p:ph sz="half" idx="2"/>
          </p:nvPr>
        </p:nvSpPr>
        <p:spPr>
          <a:xfrm>
            <a:off x="682328" y="2505075"/>
            <a:ext cx="4190702"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en-US" smtClean="0"/>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2E0768-FABD-4B3C-8541-E5A8BDB375F3}" type="datetimeFigureOut">
              <a:rPr lang="en-US" smtClean="0"/>
              <a:t>7/15/2018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36520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2E0768-FABD-4B3C-8541-E5A8BDB375F3}" type="datetimeFigureOut">
              <a:rPr lang="en-US" smtClean="0"/>
              <a:t>7/15/2018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132395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2E0768-FABD-4B3C-8541-E5A8BDB375F3}" type="datetimeFigureOut">
              <a:rPr lang="en-US" smtClean="0"/>
              <a:t>7/15/2018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3454161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Content Placeholder 2"/>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2216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2600"/>
            </a:lvl1pPr>
          </a:lstStyle>
          <a:p>
            <a:r>
              <a:rPr lang="en-US" smtClean="0"/>
              <a:t>Click to edit Master title style</a:t>
            </a:r>
            <a:endParaRPr lang="en-US"/>
          </a:p>
        </p:txBody>
      </p:sp>
      <p:sp>
        <p:nvSpPr>
          <p:cNvPr id="3" name="Picture Placeholder 2"/>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en-US" smtClean="0"/>
              <a:t>Edit Master text styles</a:t>
            </a:r>
          </a:p>
        </p:txBody>
      </p:sp>
      <p:sp>
        <p:nvSpPr>
          <p:cNvPr id="5" name="Date Placeholder 4"/>
          <p:cNvSpPr>
            <a:spLocks noGrp="1"/>
          </p:cNvSpPr>
          <p:nvPr>
            <p:ph type="dt" sz="half" idx="10"/>
          </p:nvPr>
        </p:nvSpPr>
        <p:spPr/>
        <p:txBody>
          <a:bodyPr/>
          <a:lstStyle/>
          <a:p>
            <a:fld id="{D22E0768-FABD-4B3C-8541-E5A8BDB375F3}" type="datetimeFigureOut">
              <a:rPr lang="en-US" smtClean="0"/>
              <a:t>7/15/2018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9311230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D22E0768-FABD-4B3C-8541-E5A8BDB375F3}" type="datetimeFigureOut">
              <a:rPr lang="en-US" smtClean="0"/>
              <a:t>7/15/2018</a:t>
            </a:fld>
            <a:endParaRPr lang="en-US"/>
          </a:p>
        </p:txBody>
      </p:sp>
      <p:sp>
        <p:nvSpPr>
          <p:cNvPr id="5" name="Footer Placeholder 4"/>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579D509F-6662-414A-A061-34B111F64EEE}" type="slidenum">
              <a:rPr lang="en-US" smtClean="0"/>
              <a:pPr/>
              <a:t>‹#›</a:t>
            </a:fld>
            <a:endParaRPr lang="en-US" dirty="0"/>
          </a:p>
        </p:txBody>
      </p:sp>
    </p:spTree>
    <p:extLst>
      <p:ext uri="{BB962C8B-B14F-4D97-AF65-F5344CB8AC3E}">
        <p14:creationId xmlns:p14="http://schemas.microsoft.com/office/powerpoint/2010/main" val="15157609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ietf.org/contact/ombudstea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ietf.org/privacy-polic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23912-C541-458F-9F14-A01CBDE46D24}"/>
              </a:ext>
            </a:extLst>
          </p:cNvPr>
          <p:cNvSpPr>
            <a:spLocks noGrp="1"/>
          </p:cNvSpPr>
          <p:nvPr>
            <p:ph type="ctrTitle"/>
          </p:nvPr>
        </p:nvSpPr>
        <p:spPr/>
        <p:txBody>
          <a:bodyPr/>
          <a:lstStyle/>
          <a:p>
            <a:r>
              <a:rPr lang="en-US" dirty="0"/>
              <a:t>Software Updates for Internet of Things</a:t>
            </a:r>
            <a:br>
              <a:rPr lang="en-US" dirty="0"/>
            </a:br>
            <a:r>
              <a:rPr lang="en-US" dirty="0"/>
              <a:t>(SUIT) WG</a:t>
            </a:r>
          </a:p>
        </p:txBody>
      </p:sp>
      <p:sp>
        <p:nvSpPr>
          <p:cNvPr id="3" name="Subtitle 2">
            <a:extLst>
              <a:ext uri="{FF2B5EF4-FFF2-40B4-BE49-F238E27FC236}">
                <a16:creationId xmlns:a16="http://schemas.microsoft.com/office/drawing/2014/main" id="{FB14C13E-9600-4613-A3A6-E70EAFE0410B}"/>
              </a:ext>
            </a:extLst>
          </p:cNvPr>
          <p:cNvSpPr>
            <a:spLocks noGrp="1"/>
          </p:cNvSpPr>
          <p:nvPr>
            <p:ph type="subTitle" idx="1"/>
          </p:nvPr>
        </p:nvSpPr>
        <p:spPr/>
        <p:txBody>
          <a:bodyPr>
            <a:normAutofit fontScale="92500" lnSpcReduction="10000"/>
          </a:bodyPr>
          <a:lstStyle/>
          <a:p>
            <a:r>
              <a:rPr lang="en-US" dirty="0" smtClean="0"/>
              <a:t>IETF </a:t>
            </a:r>
            <a:r>
              <a:rPr lang="en-US" dirty="0" smtClean="0"/>
              <a:t>102, Wednesday, July 18, </a:t>
            </a:r>
            <a:r>
              <a:rPr lang="en-US" dirty="0"/>
              <a:t>2018</a:t>
            </a:r>
          </a:p>
          <a:p>
            <a:r>
              <a:rPr lang="en-US" dirty="0" smtClean="0"/>
              <a:t>Chairs:</a:t>
            </a:r>
          </a:p>
          <a:p>
            <a:r>
              <a:rPr lang="en-US" dirty="0" smtClean="0"/>
              <a:t>Dave </a:t>
            </a:r>
            <a:r>
              <a:rPr lang="en-US" dirty="0"/>
              <a:t>Thaler</a:t>
            </a:r>
          </a:p>
          <a:p>
            <a:r>
              <a:rPr lang="en-US" dirty="0"/>
              <a:t>David Waltermire</a:t>
            </a:r>
          </a:p>
          <a:p>
            <a:r>
              <a:rPr lang="en-US" dirty="0"/>
              <a:t>Russ Housley</a:t>
            </a:r>
          </a:p>
        </p:txBody>
      </p:sp>
      <p:sp>
        <p:nvSpPr>
          <p:cNvPr id="4" name="Slide Number Placeholder 3">
            <a:extLst>
              <a:ext uri="{FF2B5EF4-FFF2-40B4-BE49-F238E27FC236}">
                <a16:creationId xmlns:a16="http://schemas.microsoft.com/office/drawing/2014/main" id="{1C113E05-E89C-4B90-9AEA-BA40923FFDB0}"/>
              </a:ext>
            </a:extLst>
          </p:cNvPr>
          <p:cNvSpPr>
            <a:spLocks noGrp="1"/>
          </p:cNvSpPr>
          <p:nvPr>
            <p:ph type="sldNum" sz="quarter" idx="4294967295"/>
          </p:nvPr>
        </p:nvSpPr>
        <p:spPr>
          <a:xfrm>
            <a:off x="8366125" y="6492875"/>
            <a:ext cx="1539875" cy="365125"/>
          </a:xfrm>
        </p:spPr>
        <p:txBody>
          <a:bodyPr/>
          <a:lstStyle/>
          <a:p>
            <a:fld id="{579D509F-6662-414A-A061-34B111F64EEE}" type="slidenum">
              <a:rPr lang="en-US" smtClean="0"/>
              <a:pPr/>
              <a:t>1</a:t>
            </a:fld>
            <a:endParaRPr lang="en-US" dirty="0"/>
          </a:p>
        </p:txBody>
      </p:sp>
    </p:spTree>
    <p:extLst>
      <p:ext uri="{BB962C8B-B14F-4D97-AF65-F5344CB8AC3E}">
        <p14:creationId xmlns:p14="http://schemas.microsoft.com/office/powerpoint/2010/main" val="2892696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5">
            <a:extLst>
              <a:ext uri="{FF2B5EF4-FFF2-40B4-BE49-F238E27FC236}">
                <a16:creationId xmlns:a16="http://schemas.microsoft.com/office/drawing/2014/main" id="{20F1C2D0-A240-434F-8D76-86C460632813}"/>
              </a:ext>
            </a:extLst>
          </p:cNvPr>
          <p:cNvSpPr>
            <a:spLocks noGrp="1" noChangeArrowheads="1"/>
          </p:cNvSpPr>
          <p:nvPr>
            <p:ph type="title"/>
          </p:nvPr>
        </p:nvSpPr>
        <p:spPr>
          <a:noFill/>
        </p:spPr>
        <p:txBody>
          <a:bodyPr>
            <a:normAutofit/>
          </a:bodyPr>
          <a:lstStyle/>
          <a:p>
            <a:r>
              <a:rPr lang="en-US" altLang="en-US"/>
              <a:t>Note Well</a:t>
            </a:r>
          </a:p>
        </p:txBody>
      </p:sp>
      <p:sp>
        <p:nvSpPr>
          <p:cNvPr id="15363" name="Rectangle 6">
            <a:extLst>
              <a:ext uri="{FF2B5EF4-FFF2-40B4-BE49-F238E27FC236}">
                <a16:creationId xmlns:a16="http://schemas.microsoft.com/office/drawing/2014/main" id="{420EB0B4-91AF-4562-9438-22E4900DC59B}"/>
              </a:ext>
            </a:extLst>
          </p:cNvPr>
          <p:cNvSpPr>
            <a:spLocks noGrp="1" noChangeArrowheads="1"/>
          </p:cNvSpPr>
          <p:nvPr>
            <p:ph idx="1"/>
          </p:nvPr>
        </p:nvSpPr>
        <p:spPr/>
        <p:txBody>
          <a:bodyPr>
            <a:normAutofit lnSpcReduction="10000"/>
          </a:bodyPr>
          <a:lstStyle/>
          <a:p>
            <a:pPr marL="0" indent="0">
              <a:buNone/>
            </a:pPr>
            <a:r>
              <a:rPr lang="en-US" altLang="en-US" sz="1200" b="0" dirty="0"/>
              <a:t>This is a reminder of IETF policies in effect on various topics such as patents or code of conduct. It is only meant to point you in the right direction. Exceptions may apply.</a:t>
            </a:r>
            <a:r>
              <a:rPr lang="en-US" altLang="en-US" sz="1200" dirty="0"/>
              <a:t> </a:t>
            </a:r>
            <a:r>
              <a:rPr lang="en-US" altLang="en-US" sz="1200" b="0" dirty="0"/>
              <a:t>The IETF's patent policy and the definition of an IETF "contribution" and "participation" are set forth in BCP 79; please read it carefully.</a:t>
            </a:r>
            <a:endParaRPr lang="en-US" altLang="en-US" sz="1200" dirty="0"/>
          </a:p>
          <a:p>
            <a:pPr marL="0" indent="0">
              <a:buNone/>
            </a:pPr>
            <a:r>
              <a:rPr lang="en-US" altLang="en-US" sz="1200" b="0" dirty="0" smtClean="0"/>
              <a:t>As </a:t>
            </a:r>
            <a:r>
              <a:rPr lang="en-US" altLang="en-US" sz="1200" b="0" dirty="0"/>
              <a:t>a reminder:</a:t>
            </a:r>
          </a:p>
          <a:p>
            <a:pPr marL="0" indent="0">
              <a:buFontTx/>
              <a:buChar char="•"/>
            </a:pPr>
            <a:r>
              <a:rPr lang="en-US" altLang="en-US" sz="1200" b="0" dirty="0" smtClean="0"/>
              <a:t> By </a:t>
            </a:r>
            <a:r>
              <a:rPr lang="en-US" altLang="en-US" sz="1200" b="0" dirty="0"/>
              <a:t>participating in the IETF, you agree to follow IETF processes and policies.</a:t>
            </a:r>
          </a:p>
          <a:p>
            <a:pPr marL="0" indent="0">
              <a:buFontTx/>
              <a:buChar char="•"/>
            </a:pPr>
            <a:r>
              <a:rPr lang="en-US" altLang="en-US" sz="1200" b="0" dirty="0" smtClean="0"/>
              <a:t> If </a:t>
            </a:r>
            <a:r>
              <a:rPr lang="en-US" altLang="en-US" sz="1200" b="0" dirty="0"/>
              <a:t>you are aware that any IETF contribution is covered by patents or patent applications that are owned or controlled by you or your sponsor, you must disclose that fact, or not participate in the discussion.</a:t>
            </a:r>
          </a:p>
          <a:p>
            <a:pPr marL="0" indent="0">
              <a:buFontTx/>
              <a:buChar char="•"/>
            </a:pPr>
            <a:r>
              <a:rPr lang="en-US" altLang="en-US" sz="1200" b="0" dirty="0" smtClean="0"/>
              <a:t> As </a:t>
            </a:r>
            <a:r>
              <a:rPr lang="en-US" altLang="en-US" sz="1200" b="0" dirty="0"/>
              <a:t>a participant in or attendee to any IETF activity you acknowledge that written, audio, video, and photographic records of meetings may be made public.</a:t>
            </a:r>
          </a:p>
          <a:p>
            <a:pPr marL="0" indent="0">
              <a:buFontTx/>
              <a:buChar char="•"/>
            </a:pPr>
            <a:r>
              <a:rPr lang="en-US" altLang="en-US" sz="1200" b="0" dirty="0" smtClean="0"/>
              <a:t> Personal </a:t>
            </a:r>
            <a:r>
              <a:rPr lang="en-US" altLang="en-US" sz="1200" b="0" dirty="0"/>
              <a:t>information that you provide to IETF will be handled in accordance with the IETF Privacy Statement.</a:t>
            </a:r>
          </a:p>
          <a:p>
            <a:pPr marL="0" indent="0">
              <a:buFontTx/>
              <a:buChar char="•"/>
            </a:pPr>
            <a:r>
              <a:rPr lang="en-US" altLang="en-US" sz="1200" b="0" dirty="0" smtClean="0"/>
              <a:t> As </a:t>
            </a:r>
            <a:r>
              <a:rPr lang="en-US" altLang="en-US" sz="1200" b="0" dirty="0"/>
              <a:t>a participant or attendee, you agree to work respectfully with other participants; please contact the </a:t>
            </a:r>
            <a:r>
              <a:rPr lang="en-US" altLang="en-US" sz="1200" b="0" dirty="0" err="1"/>
              <a:t>ombudsteam</a:t>
            </a:r>
            <a:r>
              <a:rPr lang="en-US" altLang="en-US" sz="1200" b="0" dirty="0"/>
              <a:t> </a:t>
            </a:r>
            <a:br>
              <a:rPr lang="en-US" altLang="en-US" sz="1200" b="0" dirty="0"/>
            </a:br>
            <a:r>
              <a:rPr lang="en-US" altLang="en-US" sz="1200" b="0" dirty="0"/>
              <a:t>(</a:t>
            </a:r>
            <a:r>
              <a:rPr lang="en-US" altLang="en-US" sz="1200" b="0" u="sng" dirty="0">
                <a:hlinkClick r:id="rId3"/>
              </a:rPr>
              <a:t>https://www.ietf.org/contact/ombudsteam/</a:t>
            </a:r>
            <a:r>
              <a:rPr lang="en-US" altLang="en-US" sz="1200" b="0" dirty="0"/>
              <a:t>) if you have questions or concerns about this.</a:t>
            </a:r>
          </a:p>
          <a:p>
            <a:pPr marL="0" indent="0">
              <a:buNone/>
            </a:pPr>
            <a:endParaRPr lang="en-US" altLang="en-US" sz="1200" dirty="0"/>
          </a:p>
          <a:p>
            <a:pPr marL="0" indent="0">
              <a:buNone/>
            </a:pPr>
            <a:r>
              <a:rPr lang="en-US" altLang="en-US" sz="1200" b="0" dirty="0" smtClean="0"/>
              <a:t>Definitive </a:t>
            </a:r>
            <a:r>
              <a:rPr lang="en-US" altLang="en-US" sz="1200" b="0" dirty="0"/>
              <a:t>information is in the documents listed below and other IETF</a:t>
            </a:r>
            <a:r>
              <a:rPr lang="en-US" altLang="en-US" sz="1200" dirty="0"/>
              <a:t> </a:t>
            </a:r>
            <a:r>
              <a:rPr lang="en-US" altLang="en-US" sz="1200" b="0" dirty="0"/>
              <a:t>BCPs. For advice, please talk to WG chairs or ADs:</a:t>
            </a:r>
            <a:endParaRPr lang="en-US" altLang="en-US" sz="1200" dirty="0"/>
          </a:p>
          <a:p>
            <a:pPr marL="0" indent="0">
              <a:spcBef>
                <a:spcPct val="0"/>
              </a:spcBef>
              <a:buFontTx/>
              <a:buChar char="•"/>
            </a:pPr>
            <a:r>
              <a:rPr lang="en-US" altLang="en-US" sz="1200" b="0" dirty="0" smtClean="0"/>
              <a:t>BCP </a:t>
            </a:r>
            <a:r>
              <a:rPr lang="en-US" altLang="en-US" sz="1200" b="0" dirty="0"/>
              <a:t>9 (Internet Standards Process)</a:t>
            </a:r>
          </a:p>
          <a:p>
            <a:pPr marL="0" indent="0">
              <a:spcBef>
                <a:spcPct val="0"/>
              </a:spcBef>
              <a:buFontTx/>
              <a:buChar char="•"/>
            </a:pPr>
            <a:r>
              <a:rPr lang="en-US" altLang="en-US" sz="1200" b="0" dirty="0"/>
              <a:t>BCP 25 (Working Group processes)</a:t>
            </a:r>
          </a:p>
          <a:p>
            <a:pPr marL="0" indent="0">
              <a:spcBef>
                <a:spcPct val="0"/>
              </a:spcBef>
              <a:buFontTx/>
              <a:buChar char="•"/>
            </a:pPr>
            <a:r>
              <a:rPr lang="en-US" altLang="en-US" sz="1200" b="0" dirty="0"/>
              <a:t>BCP 25 (Anti-Harassment Procedures) </a:t>
            </a:r>
          </a:p>
          <a:p>
            <a:pPr marL="0" indent="0">
              <a:spcBef>
                <a:spcPct val="0"/>
              </a:spcBef>
              <a:buFontTx/>
              <a:buChar char="•"/>
            </a:pPr>
            <a:r>
              <a:rPr lang="en-US" altLang="en-US" sz="1200" b="0" dirty="0"/>
              <a:t>BCP 54 (Code of Conduct)</a:t>
            </a:r>
          </a:p>
          <a:p>
            <a:pPr marL="0" indent="0">
              <a:spcBef>
                <a:spcPct val="0"/>
              </a:spcBef>
              <a:buFontTx/>
              <a:buChar char="•"/>
            </a:pPr>
            <a:r>
              <a:rPr lang="en-US" altLang="en-US" sz="1200" b="0" dirty="0"/>
              <a:t>BCP 78 (Copyright)</a:t>
            </a:r>
          </a:p>
          <a:p>
            <a:pPr marL="0" indent="0">
              <a:spcBef>
                <a:spcPct val="0"/>
              </a:spcBef>
              <a:buFontTx/>
              <a:buChar char="•"/>
            </a:pPr>
            <a:r>
              <a:rPr lang="en-US" altLang="en-US" sz="1200" b="0" dirty="0"/>
              <a:t>BCP 79 (Patents, Participation)</a:t>
            </a:r>
          </a:p>
          <a:p>
            <a:pPr marL="0" indent="0">
              <a:spcBef>
                <a:spcPct val="0"/>
              </a:spcBef>
              <a:buFontTx/>
              <a:buChar char="•"/>
            </a:pPr>
            <a:r>
              <a:rPr lang="en-US" altLang="en-US" sz="1200" b="0" u="sng" dirty="0">
                <a:hlinkClick r:id="rId4"/>
              </a:rPr>
              <a:t>https://www.ietf.org/privacy-policy/</a:t>
            </a:r>
            <a:r>
              <a:rPr lang="en-US" altLang="en-US" sz="1200" b="0" dirty="0"/>
              <a:t> (Privacy Policy)</a:t>
            </a:r>
            <a:endParaRPr lang="en-US" altLang="en-US" sz="1200" dirty="0"/>
          </a:p>
        </p:txBody>
      </p:sp>
      <p:sp>
        <p:nvSpPr>
          <p:cNvPr id="2" name="Slide Number Placeholder 1">
            <a:extLst>
              <a:ext uri="{FF2B5EF4-FFF2-40B4-BE49-F238E27FC236}">
                <a16:creationId xmlns:a16="http://schemas.microsoft.com/office/drawing/2014/main" id="{0B09B8F6-6C02-4C12-9F93-10DC5AED93E1}"/>
              </a:ext>
            </a:extLst>
          </p:cNvPr>
          <p:cNvSpPr>
            <a:spLocks noGrp="1"/>
          </p:cNvSpPr>
          <p:nvPr>
            <p:ph type="sldNum" sz="quarter" idx="12"/>
          </p:nvPr>
        </p:nvSpPr>
        <p:spPr/>
        <p:txBody>
          <a:bodyPr/>
          <a:lstStyle/>
          <a:p>
            <a:fld id="{579D509F-6662-414A-A061-34B111F64EEE}"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27FF8-C21F-4030-A021-F7DF3FE71ED1}"/>
              </a:ext>
            </a:extLst>
          </p:cNvPr>
          <p:cNvSpPr>
            <a:spLocks noGrp="1"/>
          </p:cNvSpPr>
          <p:nvPr>
            <p:ph type="title"/>
          </p:nvPr>
        </p:nvSpPr>
        <p:spPr/>
        <p:txBody>
          <a:bodyPr/>
          <a:lstStyle/>
          <a:p>
            <a:r>
              <a:rPr lang="en-US" dirty="0"/>
              <a:t>Administrative Tasks</a:t>
            </a:r>
          </a:p>
        </p:txBody>
      </p:sp>
      <p:sp>
        <p:nvSpPr>
          <p:cNvPr id="3" name="Content Placeholder 2">
            <a:extLst>
              <a:ext uri="{FF2B5EF4-FFF2-40B4-BE49-F238E27FC236}">
                <a16:creationId xmlns:a16="http://schemas.microsoft.com/office/drawing/2014/main" id="{7A323F03-4E5B-4AC5-9A37-E11D1B1FB278}"/>
              </a:ext>
            </a:extLst>
          </p:cNvPr>
          <p:cNvSpPr>
            <a:spLocks noGrp="1"/>
          </p:cNvSpPr>
          <p:nvPr>
            <p:ph idx="1"/>
          </p:nvPr>
        </p:nvSpPr>
        <p:spPr/>
        <p:txBody>
          <a:bodyPr/>
          <a:lstStyle/>
          <a:p>
            <a:pPr marL="0" indent="0">
              <a:buNone/>
            </a:pPr>
            <a:r>
              <a:rPr lang="en-US" dirty="0" err="1" smtClean="0"/>
              <a:t>Bluesheets</a:t>
            </a:r>
            <a:endParaRPr lang="en-US" dirty="0" smtClean="0"/>
          </a:p>
          <a:p>
            <a:pPr marL="0" indent="0">
              <a:buNone/>
            </a:pPr>
            <a:r>
              <a:rPr lang="en-US" dirty="0" smtClean="0"/>
              <a:t>We </a:t>
            </a:r>
            <a:r>
              <a:rPr lang="en-US" dirty="0"/>
              <a:t>need volunteers to be:</a:t>
            </a:r>
          </a:p>
          <a:p>
            <a:pPr marL="342900" indent="-342900">
              <a:buFont typeface="Arial" panose="020B0604020202020204" pitchFamily="34" charset="0"/>
              <a:buChar char="•"/>
            </a:pPr>
            <a:r>
              <a:rPr lang="en-US" dirty="0"/>
              <a:t>Two note takers</a:t>
            </a:r>
          </a:p>
          <a:p>
            <a:pPr marL="342900" indent="-342900">
              <a:buFont typeface="Arial" panose="020B0604020202020204" pitchFamily="34" charset="0"/>
              <a:buChar char="•"/>
            </a:pPr>
            <a:r>
              <a:rPr lang="en-US" dirty="0"/>
              <a:t>One jabber scribe</a:t>
            </a:r>
          </a:p>
          <a:p>
            <a:pPr marL="0" indent="0">
              <a:buNone/>
            </a:pPr>
            <a:endParaRPr lang="en-US" dirty="0"/>
          </a:p>
          <a:p>
            <a:pPr marL="0" indent="0">
              <a:buNone/>
            </a:pPr>
            <a:r>
              <a:rPr lang="en-US" dirty="0" smtClean="0"/>
              <a:t>Jabber: </a:t>
            </a:r>
            <a:r>
              <a:rPr lang="en-US" dirty="0" err="1" smtClean="0"/>
              <a:t>xmpp:suit@jabber.ietf.org?join</a:t>
            </a:r>
            <a:endParaRPr lang="en-US" dirty="0" smtClean="0"/>
          </a:p>
          <a:p>
            <a:pPr marL="0" indent="0">
              <a:buNone/>
            </a:pPr>
            <a:r>
              <a:rPr lang="en-US" dirty="0" err="1" smtClean="0"/>
              <a:t>MeetEcho</a:t>
            </a:r>
            <a:r>
              <a:rPr lang="en-US" dirty="0" smtClean="0"/>
              <a:t>: https://</a:t>
            </a:r>
            <a:r>
              <a:rPr lang="en-US" dirty="0" smtClean="0"/>
              <a:t>www.meetecho.com/ietf102/suit</a:t>
            </a:r>
            <a:endParaRPr lang="en-US" dirty="0" smtClean="0"/>
          </a:p>
          <a:p>
            <a:pPr marL="0" indent="0">
              <a:buNone/>
            </a:pPr>
            <a:r>
              <a:rPr lang="en-US" dirty="0" err="1" smtClean="0"/>
              <a:t>Etherpad</a:t>
            </a:r>
            <a:r>
              <a:rPr lang="en-US" dirty="0" smtClean="0"/>
              <a:t>: https://</a:t>
            </a:r>
            <a:r>
              <a:rPr lang="en-US" dirty="0" smtClean="0"/>
              <a:t>etherpad.tools.ietf.org/p/notes-ietf-102-suit</a:t>
            </a:r>
            <a:endParaRPr lang="en-US" dirty="0"/>
          </a:p>
        </p:txBody>
      </p:sp>
      <p:sp>
        <p:nvSpPr>
          <p:cNvPr id="4" name="Slide Number Placeholder 3">
            <a:extLst>
              <a:ext uri="{FF2B5EF4-FFF2-40B4-BE49-F238E27FC236}">
                <a16:creationId xmlns:a16="http://schemas.microsoft.com/office/drawing/2014/main" id="{70F9630C-CE24-4A6C-9632-228C1ACC1B04}"/>
              </a:ext>
            </a:extLst>
          </p:cNvPr>
          <p:cNvSpPr>
            <a:spLocks noGrp="1"/>
          </p:cNvSpPr>
          <p:nvPr>
            <p:ph type="sldNum" sz="quarter" idx="12"/>
          </p:nvPr>
        </p:nvSpPr>
        <p:spPr/>
        <p:txBody>
          <a:bodyPr/>
          <a:lstStyle/>
          <a:p>
            <a:fld id="{579D509F-6662-414A-A061-34B111F64EEE}" type="slidenum">
              <a:rPr lang="en-US" smtClean="0"/>
              <a:pPr/>
              <a:t>3</a:t>
            </a:fld>
            <a:endParaRPr lang="en-US" dirty="0"/>
          </a:p>
        </p:txBody>
      </p:sp>
    </p:spTree>
    <p:extLst>
      <p:ext uri="{BB962C8B-B14F-4D97-AF65-F5344CB8AC3E}">
        <p14:creationId xmlns:p14="http://schemas.microsoft.com/office/powerpoint/2010/main" val="1685961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US" dirty="0" smtClean="0"/>
              <a:t>Agenda </a:t>
            </a:r>
            <a:r>
              <a:rPr lang="en-US" dirty="0"/>
              <a:t>bashing, Logistics </a:t>
            </a:r>
            <a:r>
              <a:rPr lang="en-US" dirty="0" smtClean="0"/>
              <a:t>– Chairs (5 </a:t>
            </a:r>
            <a:r>
              <a:rPr lang="en-US" dirty="0" err="1" smtClean="0"/>
              <a:t>mins</a:t>
            </a:r>
            <a:r>
              <a:rPr lang="en-US" dirty="0" smtClean="0"/>
              <a:t>)</a:t>
            </a:r>
            <a:endParaRPr lang="en-US" dirty="0"/>
          </a:p>
          <a:p>
            <a:pPr marL="457200" indent="-457200">
              <a:buFont typeface="+mj-lt"/>
              <a:buAutoNum type="arabicPeriod"/>
            </a:pPr>
            <a:r>
              <a:rPr lang="en-US" dirty="0" smtClean="0"/>
              <a:t>Hackathon </a:t>
            </a:r>
            <a:r>
              <a:rPr lang="en-US" dirty="0"/>
              <a:t>Report </a:t>
            </a:r>
            <a:r>
              <a:rPr lang="en-US" dirty="0" smtClean="0"/>
              <a:t>– Hannes (15 </a:t>
            </a:r>
            <a:r>
              <a:rPr lang="en-US" dirty="0" err="1" smtClean="0"/>
              <a:t>mins</a:t>
            </a:r>
            <a:r>
              <a:rPr lang="en-US" dirty="0" smtClean="0"/>
              <a:t>)</a:t>
            </a:r>
            <a:endParaRPr lang="en-US" dirty="0"/>
          </a:p>
          <a:p>
            <a:pPr marL="457200" indent="-457200">
              <a:buFont typeface="+mj-lt"/>
              <a:buAutoNum type="arabicPeriod"/>
            </a:pPr>
            <a:r>
              <a:rPr lang="en-US" dirty="0" smtClean="0"/>
              <a:t>Suit </a:t>
            </a:r>
            <a:r>
              <a:rPr lang="en-US" dirty="0"/>
              <a:t>Architecture --  </a:t>
            </a:r>
            <a:r>
              <a:rPr lang="en-US" dirty="0" smtClean="0"/>
              <a:t>Authors</a:t>
            </a:r>
          </a:p>
          <a:p>
            <a:pPr lvl="1"/>
            <a:r>
              <a:rPr lang="en-US" dirty="0" smtClean="0"/>
              <a:t>draft-</a:t>
            </a:r>
            <a:r>
              <a:rPr lang="en-US" dirty="0" err="1" smtClean="0"/>
              <a:t>ietf</a:t>
            </a:r>
            <a:r>
              <a:rPr lang="en-US" dirty="0" smtClean="0"/>
              <a:t>-suit-architecture</a:t>
            </a:r>
          </a:p>
          <a:p>
            <a:pPr marL="457200" indent="-457200">
              <a:buFont typeface="+mj-lt"/>
              <a:buAutoNum type="arabicPeriod"/>
            </a:pPr>
            <a:r>
              <a:rPr lang="en-US" dirty="0" smtClean="0"/>
              <a:t>Suit </a:t>
            </a:r>
            <a:r>
              <a:rPr lang="en-US" dirty="0"/>
              <a:t>Information Model -- Authors</a:t>
            </a:r>
          </a:p>
          <a:p>
            <a:pPr lvl="1"/>
            <a:r>
              <a:rPr lang="en-US" dirty="0" smtClean="0"/>
              <a:t>draft-</a:t>
            </a:r>
            <a:r>
              <a:rPr lang="en-US" dirty="0" err="1" smtClean="0"/>
              <a:t>ietf</a:t>
            </a:r>
            <a:r>
              <a:rPr lang="en-US" dirty="0" smtClean="0"/>
              <a:t>-suit-information-model</a:t>
            </a:r>
          </a:p>
          <a:p>
            <a:pPr marL="457200" indent="-457200">
              <a:buFont typeface="+mj-lt"/>
              <a:buAutoNum type="arabicPeriod"/>
            </a:pPr>
            <a:r>
              <a:rPr lang="en-US" dirty="0" smtClean="0"/>
              <a:t>Suit </a:t>
            </a:r>
            <a:r>
              <a:rPr lang="en-US" dirty="0"/>
              <a:t>Manifest Format </a:t>
            </a:r>
            <a:r>
              <a:rPr lang="en-US" dirty="0" smtClean="0"/>
              <a:t>– Authors (time permitting)</a:t>
            </a:r>
            <a:endParaRPr lang="en-US" dirty="0"/>
          </a:p>
          <a:p>
            <a:pPr lvl="1"/>
            <a:r>
              <a:rPr lang="en-US" dirty="0" smtClean="0"/>
              <a:t>draft-</a:t>
            </a:r>
            <a:r>
              <a:rPr lang="en-US" dirty="0" err="1" smtClean="0"/>
              <a:t>moran</a:t>
            </a:r>
            <a:r>
              <a:rPr lang="en-US" dirty="0" smtClean="0"/>
              <a:t>-suit-manifest</a:t>
            </a:r>
            <a:endParaRPr lang="en-US" dirty="0"/>
          </a:p>
          <a:p>
            <a:pPr marL="457200" indent="-457200">
              <a:buFont typeface="+mj-lt"/>
              <a:buAutoNum type="arabicPeriod"/>
            </a:pPr>
            <a:r>
              <a:rPr lang="en-US" dirty="0" smtClean="0"/>
              <a:t>Next </a:t>
            </a:r>
            <a:r>
              <a:rPr lang="en-US" dirty="0"/>
              <a:t>Steps -- Chairs</a:t>
            </a:r>
          </a:p>
          <a:p>
            <a:pPr marL="457200" indent="-457200">
              <a:buFont typeface="+mj-lt"/>
              <a:buAutoNum type="arabicPeriod"/>
            </a:pPr>
            <a:endParaRPr lang="en-US" sz="2000" dirty="0"/>
          </a:p>
        </p:txBody>
      </p:sp>
      <p:sp>
        <p:nvSpPr>
          <p:cNvPr id="5" name="Slide Number Placeholder 4">
            <a:extLst>
              <a:ext uri="{FF2B5EF4-FFF2-40B4-BE49-F238E27FC236}">
                <a16:creationId xmlns:a16="http://schemas.microsoft.com/office/drawing/2014/main" id="{5D045487-A961-438E-BCB2-0AD2DE6BD257}"/>
              </a:ext>
            </a:extLst>
          </p:cNvPr>
          <p:cNvSpPr>
            <a:spLocks noGrp="1"/>
          </p:cNvSpPr>
          <p:nvPr>
            <p:ph type="sldNum" sz="quarter" idx="12"/>
          </p:nvPr>
        </p:nvSpPr>
        <p:spPr/>
        <p:txBody>
          <a:bodyPr/>
          <a:lstStyle/>
          <a:p>
            <a:fld id="{579D509F-6662-414A-A061-34B111F64EEE}" type="slidenum">
              <a:rPr lang="en-US" smtClean="0"/>
              <a:pPr/>
              <a:t>4</a:t>
            </a:fld>
            <a:endParaRPr lang="en-US" dirty="0"/>
          </a:p>
        </p:txBody>
      </p:sp>
    </p:spTree>
    <p:extLst>
      <p:ext uri="{BB962C8B-B14F-4D97-AF65-F5344CB8AC3E}">
        <p14:creationId xmlns:p14="http://schemas.microsoft.com/office/powerpoint/2010/main" val="293183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E0B6D-71B2-4079-A438-8BB2A2ED690F}"/>
              </a:ext>
            </a:extLst>
          </p:cNvPr>
          <p:cNvSpPr>
            <a:spLocks noGrp="1"/>
          </p:cNvSpPr>
          <p:nvPr>
            <p:ph type="title"/>
          </p:nvPr>
        </p:nvSpPr>
        <p:spPr/>
        <p:txBody>
          <a:bodyPr/>
          <a:lstStyle/>
          <a:p>
            <a:r>
              <a:rPr lang="en-US" dirty="0"/>
              <a:t>WG Status Report</a:t>
            </a:r>
          </a:p>
        </p:txBody>
      </p:sp>
      <p:sp>
        <p:nvSpPr>
          <p:cNvPr id="3" name="Content Placeholder 2">
            <a:extLst>
              <a:ext uri="{FF2B5EF4-FFF2-40B4-BE49-F238E27FC236}">
                <a16:creationId xmlns:a16="http://schemas.microsoft.com/office/drawing/2014/main" id="{23B010FA-F6EB-46DF-85EB-62518A9178C8}"/>
              </a:ext>
            </a:extLst>
          </p:cNvPr>
          <p:cNvSpPr>
            <a:spLocks noGrp="1"/>
          </p:cNvSpPr>
          <p:nvPr>
            <p:ph idx="1"/>
          </p:nvPr>
        </p:nvSpPr>
        <p:spPr/>
        <p:txBody>
          <a:bodyPr>
            <a:normAutofit/>
          </a:bodyPr>
          <a:lstStyle/>
          <a:p>
            <a:pPr marL="0" indent="0">
              <a:buNone/>
            </a:pPr>
            <a:r>
              <a:rPr lang="en-US" dirty="0" smtClean="0"/>
              <a:t>Adopted architecture and information-model as WG drafts</a:t>
            </a:r>
          </a:p>
          <a:p>
            <a:pPr marL="0" indent="0">
              <a:buNone/>
            </a:pPr>
            <a:endParaRPr lang="en-US" dirty="0" smtClean="0"/>
          </a:p>
          <a:p>
            <a:pPr marL="0" indent="0">
              <a:buNone/>
            </a:pPr>
            <a:r>
              <a:rPr lang="en-US" dirty="0" smtClean="0"/>
              <a:t>We </a:t>
            </a:r>
            <a:r>
              <a:rPr lang="en-US" dirty="0" smtClean="0"/>
              <a:t>held a virtual interim on </a:t>
            </a:r>
            <a:r>
              <a:rPr lang="en-US" dirty="0" smtClean="0"/>
              <a:t>June 6</a:t>
            </a:r>
            <a:r>
              <a:rPr lang="en-US" dirty="0" smtClean="0"/>
              <a:t>, 2018</a:t>
            </a:r>
          </a:p>
          <a:p>
            <a:r>
              <a:rPr lang="en-US" dirty="0" smtClean="0"/>
              <a:t>Reviewed </a:t>
            </a:r>
            <a:r>
              <a:rPr lang="en-US" dirty="0" smtClean="0"/>
              <a:t>architecture and manifest drafts</a:t>
            </a:r>
          </a:p>
          <a:p>
            <a:r>
              <a:rPr lang="en-US" dirty="0" smtClean="0"/>
              <a:t>Minutes are posted</a:t>
            </a:r>
          </a:p>
          <a:p>
            <a:pPr marL="0" indent="0">
              <a:buNone/>
            </a:pPr>
            <a:endParaRPr lang="en-US" dirty="0"/>
          </a:p>
          <a:p>
            <a:pPr marL="0" indent="0">
              <a:buNone/>
            </a:pPr>
            <a:r>
              <a:rPr lang="en-US" dirty="0" smtClean="0"/>
              <a:t>Hackathon project at the IETF </a:t>
            </a:r>
            <a:r>
              <a:rPr lang="en-US" dirty="0" smtClean="0"/>
              <a:t>102 </a:t>
            </a:r>
            <a:r>
              <a:rPr lang="en-US" dirty="0" smtClean="0"/>
              <a:t>hackathon</a:t>
            </a:r>
            <a:endParaRPr lang="en-US" dirty="0"/>
          </a:p>
        </p:txBody>
      </p:sp>
      <p:sp>
        <p:nvSpPr>
          <p:cNvPr id="4" name="Slide Number Placeholder 3">
            <a:extLst>
              <a:ext uri="{FF2B5EF4-FFF2-40B4-BE49-F238E27FC236}">
                <a16:creationId xmlns:a16="http://schemas.microsoft.com/office/drawing/2014/main" id="{56BE74F6-8F83-49EF-8C43-0972633ACC01}"/>
              </a:ext>
            </a:extLst>
          </p:cNvPr>
          <p:cNvSpPr>
            <a:spLocks noGrp="1"/>
          </p:cNvSpPr>
          <p:nvPr>
            <p:ph type="sldNum" sz="quarter" idx="12"/>
          </p:nvPr>
        </p:nvSpPr>
        <p:spPr/>
        <p:txBody>
          <a:bodyPr/>
          <a:lstStyle/>
          <a:p>
            <a:fld id="{579D509F-6662-414A-A061-34B111F64EEE}" type="slidenum">
              <a:rPr lang="en-US" smtClean="0"/>
              <a:pPr/>
              <a:t>5</a:t>
            </a:fld>
            <a:endParaRPr lang="en-US" dirty="0"/>
          </a:p>
        </p:txBody>
      </p:sp>
    </p:spTree>
    <p:extLst>
      <p:ext uri="{BB962C8B-B14F-4D97-AF65-F5344CB8AC3E}">
        <p14:creationId xmlns:p14="http://schemas.microsoft.com/office/powerpoint/2010/main" val="2766802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3D8EC-D8D1-4A09-915C-8AADBF379BE5}"/>
              </a:ext>
            </a:extLst>
          </p:cNvPr>
          <p:cNvSpPr>
            <a:spLocks noGrp="1"/>
          </p:cNvSpPr>
          <p:nvPr>
            <p:ph type="title"/>
          </p:nvPr>
        </p:nvSpPr>
        <p:spPr/>
        <p:txBody>
          <a:bodyPr/>
          <a:lstStyle/>
          <a:p>
            <a:r>
              <a:rPr lang="en-US" dirty="0"/>
              <a:t>Milestones</a:t>
            </a:r>
          </a:p>
        </p:txBody>
      </p:sp>
      <p:graphicFrame>
        <p:nvGraphicFramePr>
          <p:cNvPr id="4" name="Content Placeholder 3">
            <a:extLst>
              <a:ext uri="{FF2B5EF4-FFF2-40B4-BE49-F238E27FC236}">
                <a16:creationId xmlns:a16="http://schemas.microsoft.com/office/drawing/2014/main" id="{0473C55A-FAF9-45BA-9465-C30F797DE46B}"/>
              </a:ext>
            </a:extLst>
          </p:cNvPr>
          <p:cNvGraphicFramePr>
            <a:graphicFrameLocks noGrp="1"/>
          </p:cNvGraphicFramePr>
          <p:nvPr>
            <p:ph idx="1"/>
            <p:extLst>
              <p:ext uri="{D42A27DB-BD31-4B8C-83A1-F6EECF244321}">
                <p14:modId xmlns:p14="http://schemas.microsoft.com/office/powerpoint/2010/main" val="1472745101"/>
              </p:ext>
            </p:extLst>
          </p:nvPr>
        </p:nvGraphicFramePr>
        <p:xfrm>
          <a:off x="681038" y="1825625"/>
          <a:ext cx="8543925" cy="4145280"/>
        </p:xfrm>
        <a:graphic>
          <a:graphicData uri="http://schemas.openxmlformats.org/drawingml/2006/table">
            <a:tbl>
              <a:tblPr firstRow="1" bandRow="1">
                <a:tableStyleId>{5C22544A-7EE6-4342-B048-85BDC9FD1C3A}</a:tableStyleId>
              </a:tblPr>
              <a:tblGrid>
                <a:gridCol w="1335425">
                  <a:extLst>
                    <a:ext uri="{9D8B030D-6E8A-4147-A177-3AD203B41FA5}">
                      <a16:colId xmlns:a16="http://schemas.microsoft.com/office/drawing/2014/main" val="3422625086"/>
                    </a:ext>
                  </a:extLst>
                </a:gridCol>
                <a:gridCol w="7208500">
                  <a:extLst>
                    <a:ext uri="{9D8B030D-6E8A-4147-A177-3AD203B41FA5}">
                      <a16:colId xmlns:a16="http://schemas.microsoft.com/office/drawing/2014/main" val="2483188750"/>
                    </a:ext>
                  </a:extLst>
                </a:gridCol>
              </a:tblGrid>
              <a:tr h="370840">
                <a:tc>
                  <a:txBody>
                    <a:bodyPr/>
                    <a:lstStyle/>
                    <a:p>
                      <a:r>
                        <a:rPr lang="en-US" dirty="0"/>
                        <a:t>Date</a:t>
                      </a:r>
                    </a:p>
                  </a:txBody>
                  <a:tcPr marL="100681" marR="100681"/>
                </a:tc>
                <a:tc>
                  <a:txBody>
                    <a:bodyPr/>
                    <a:lstStyle/>
                    <a:p>
                      <a:r>
                        <a:rPr lang="en-US" dirty="0"/>
                        <a:t>Milestone</a:t>
                      </a:r>
                    </a:p>
                  </a:txBody>
                  <a:tcPr marL="100681" marR="100681"/>
                </a:tc>
                <a:extLst>
                  <a:ext uri="{0D108BD9-81ED-4DB2-BD59-A6C34878D82A}">
                    <a16:rowId xmlns:a16="http://schemas.microsoft.com/office/drawing/2014/main" val="764397045"/>
                  </a:ext>
                </a:extLst>
              </a:tr>
              <a:tr h="370840">
                <a:tc>
                  <a:txBody>
                    <a:bodyPr/>
                    <a:lstStyle/>
                    <a:p>
                      <a:pPr algn="l" fontAlgn="ctr"/>
                      <a:r>
                        <a:rPr lang="en-US" sz="1800" b="0" kern="1200" dirty="0" smtClean="0">
                          <a:solidFill>
                            <a:schemeClr val="tx1"/>
                          </a:solidFill>
                          <a:latin typeface="+mn-lt"/>
                          <a:ea typeface="+mn-ea"/>
                          <a:cs typeface="+mn-cs"/>
                        </a:rPr>
                        <a:t>Done</a:t>
                      </a:r>
                      <a:endParaRPr lang="en-US" sz="1800" b="0" kern="1200" dirty="0">
                        <a:solidFill>
                          <a:schemeClr val="tx1"/>
                        </a:solidFill>
                        <a:latin typeface="+mn-lt"/>
                        <a:ea typeface="+mn-ea"/>
                        <a:cs typeface="+mn-cs"/>
                      </a:endParaRPr>
                    </a:p>
                  </a:txBody>
                  <a:tcPr marL="100681" marR="100681" anchor="ctr"/>
                </a:tc>
                <a:tc>
                  <a:txBody>
                    <a:bodyPr/>
                    <a:lstStyle/>
                    <a:p>
                      <a:pPr algn="l" fontAlgn="ctr"/>
                      <a:r>
                        <a:rPr lang="en-US" sz="1800" kern="1200" dirty="0">
                          <a:solidFill>
                            <a:schemeClr val="dk1"/>
                          </a:solidFill>
                          <a:latin typeface="+mn-lt"/>
                          <a:ea typeface="+mn-ea"/>
                          <a:cs typeface="+mn-cs"/>
                        </a:rPr>
                        <a:t>Adopt "Architecture" document as WG item.</a:t>
                      </a:r>
                    </a:p>
                  </a:txBody>
                  <a:tcPr marL="100681" marR="100681" anchor="ctr"/>
                </a:tc>
                <a:extLst>
                  <a:ext uri="{0D108BD9-81ED-4DB2-BD59-A6C34878D82A}">
                    <a16:rowId xmlns:a16="http://schemas.microsoft.com/office/drawing/2014/main" val="1843739218"/>
                  </a:ext>
                </a:extLst>
              </a:tr>
              <a:tr h="370840">
                <a:tc>
                  <a:txBody>
                    <a:bodyPr/>
                    <a:lstStyle/>
                    <a:p>
                      <a:pPr algn="l" fontAlgn="ctr"/>
                      <a:r>
                        <a:rPr lang="en-US" sz="1800" b="0" kern="1200" dirty="0" smtClean="0">
                          <a:solidFill>
                            <a:schemeClr val="dk1"/>
                          </a:solidFill>
                          <a:latin typeface="+mn-lt"/>
                          <a:ea typeface="+mn-ea"/>
                          <a:cs typeface="+mn-cs"/>
                        </a:rPr>
                        <a:t>Done</a:t>
                      </a:r>
                      <a:endParaRPr lang="en-US" sz="1800" b="0" kern="1200" dirty="0">
                        <a:solidFill>
                          <a:schemeClr val="dk1"/>
                        </a:solidFill>
                        <a:latin typeface="+mn-lt"/>
                        <a:ea typeface="+mn-ea"/>
                        <a:cs typeface="+mn-cs"/>
                      </a:endParaRPr>
                    </a:p>
                  </a:txBody>
                  <a:tcPr marL="100681" marR="100681" anchor="ctr"/>
                </a:tc>
                <a:tc>
                  <a:txBody>
                    <a:bodyPr/>
                    <a:lstStyle/>
                    <a:p>
                      <a:pPr algn="l" fontAlgn="ctr"/>
                      <a:r>
                        <a:rPr lang="en-US" sz="1800" b="0" kern="1200" dirty="0">
                          <a:solidFill>
                            <a:schemeClr val="dk1"/>
                          </a:solidFill>
                          <a:latin typeface="+mn-lt"/>
                          <a:ea typeface="+mn-ea"/>
                          <a:cs typeface="+mn-cs"/>
                        </a:rPr>
                        <a:t>Adopt a manifest information model as a WG item.</a:t>
                      </a:r>
                    </a:p>
                  </a:txBody>
                  <a:tcPr marL="100681" marR="100681" anchor="ctr"/>
                </a:tc>
                <a:extLst>
                  <a:ext uri="{0D108BD9-81ED-4DB2-BD59-A6C34878D82A}">
                    <a16:rowId xmlns:a16="http://schemas.microsoft.com/office/drawing/2014/main" val="3518398296"/>
                  </a:ext>
                </a:extLst>
              </a:tr>
              <a:tr h="370840">
                <a:tc>
                  <a:txBody>
                    <a:bodyPr/>
                    <a:lstStyle/>
                    <a:p>
                      <a:pPr algn="l" fontAlgn="ctr"/>
                      <a:r>
                        <a:rPr lang="en-US" sz="1800" b="0" kern="1200" dirty="0" smtClean="0">
                          <a:solidFill>
                            <a:schemeClr val="dk1"/>
                          </a:solidFill>
                          <a:latin typeface="+mn-lt"/>
                          <a:ea typeface="+mn-ea"/>
                          <a:cs typeface="+mn-cs"/>
                        </a:rPr>
                        <a:t>Done</a:t>
                      </a:r>
                      <a:endParaRPr lang="en-US" sz="1800" b="0" kern="1200" dirty="0">
                        <a:solidFill>
                          <a:schemeClr val="dk1"/>
                        </a:solidFill>
                        <a:latin typeface="+mn-lt"/>
                        <a:ea typeface="+mn-ea"/>
                        <a:cs typeface="+mn-cs"/>
                      </a:endParaRPr>
                    </a:p>
                  </a:txBody>
                  <a:tcPr marL="100681" marR="100681" anchor="ctr"/>
                </a:tc>
                <a:tc>
                  <a:txBody>
                    <a:bodyPr/>
                    <a:lstStyle/>
                    <a:p>
                      <a:pPr algn="l" fontAlgn="ctr"/>
                      <a:r>
                        <a:rPr lang="en-US" sz="1800" b="0" kern="1200" dirty="0">
                          <a:solidFill>
                            <a:schemeClr val="dk1"/>
                          </a:solidFill>
                          <a:latin typeface="+mn-lt"/>
                          <a:ea typeface="+mn-ea"/>
                          <a:cs typeface="+mn-cs"/>
                        </a:rPr>
                        <a:t>Calendar item: First interoperability event at IETF 101.</a:t>
                      </a:r>
                    </a:p>
                  </a:txBody>
                  <a:tcPr marL="100681" marR="100681" anchor="ctr"/>
                </a:tc>
                <a:extLst>
                  <a:ext uri="{0D108BD9-81ED-4DB2-BD59-A6C34878D82A}">
                    <a16:rowId xmlns:a16="http://schemas.microsoft.com/office/drawing/2014/main" val="1556936331"/>
                  </a:ext>
                </a:extLst>
              </a:tr>
              <a:tr h="370840">
                <a:tc>
                  <a:txBody>
                    <a:bodyPr/>
                    <a:lstStyle/>
                    <a:p>
                      <a:pPr algn="l" fontAlgn="ctr"/>
                      <a:r>
                        <a:rPr lang="en-US" sz="1800" b="1" kern="1200" dirty="0">
                          <a:solidFill>
                            <a:srgbClr val="FF0000"/>
                          </a:solidFill>
                          <a:latin typeface="+mn-lt"/>
                          <a:ea typeface="+mn-ea"/>
                          <a:cs typeface="+mn-cs"/>
                        </a:rPr>
                        <a:t>Mar 2018</a:t>
                      </a:r>
                    </a:p>
                  </a:txBody>
                  <a:tcPr marL="100681" marR="100681" anchor="ctr"/>
                </a:tc>
                <a:tc>
                  <a:txBody>
                    <a:bodyPr/>
                    <a:lstStyle/>
                    <a:p>
                      <a:pPr algn="l" fontAlgn="ctr"/>
                      <a:r>
                        <a:rPr lang="en-US" sz="1800" b="1" kern="1200" dirty="0">
                          <a:solidFill>
                            <a:schemeClr val="dk1"/>
                          </a:solidFill>
                          <a:latin typeface="+mn-lt"/>
                          <a:ea typeface="+mn-ea"/>
                          <a:cs typeface="+mn-cs"/>
                        </a:rPr>
                        <a:t>Adopt initial manifest serialization format(s) as WG item(s).</a:t>
                      </a:r>
                    </a:p>
                  </a:txBody>
                  <a:tcPr marL="100681" marR="100681" anchor="ctr"/>
                </a:tc>
                <a:extLst>
                  <a:ext uri="{0D108BD9-81ED-4DB2-BD59-A6C34878D82A}">
                    <a16:rowId xmlns:a16="http://schemas.microsoft.com/office/drawing/2014/main" val="1800340936"/>
                  </a:ext>
                </a:extLst>
              </a:tr>
              <a:tr h="370840">
                <a:tc>
                  <a:txBody>
                    <a:bodyPr/>
                    <a:lstStyle/>
                    <a:p>
                      <a:pPr algn="l" fontAlgn="ctr"/>
                      <a:r>
                        <a:rPr lang="en-US" sz="1800" kern="1200" dirty="0" smtClean="0">
                          <a:solidFill>
                            <a:schemeClr val="dk1"/>
                          </a:solidFill>
                          <a:latin typeface="+mn-lt"/>
                          <a:ea typeface="+mn-ea"/>
                          <a:cs typeface="+mn-cs"/>
                        </a:rPr>
                        <a:t>Done</a:t>
                      </a:r>
                      <a:endParaRPr lang="en-US" sz="1800" kern="1200" dirty="0">
                        <a:solidFill>
                          <a:schemeClr val="dk1"/>
                        </a:solidFill>
                        <a:latin typeface="+mn-lt"/>
                        <a:ea typeface="+mn-ea"/>
                        <a:cs typeface="+mn-cs"/>
                      </a:endParaRPr>
                    </a:p>
                  </a:txBody>
                  <a:tcPr marL="100681" marR="100681" anchor="ctr"/>
                </a:tc>
                <a:tc>
                  <a:txBody>
                    <a:bodyPr/>
                    <a:lstStyle/>
                    <a:p>
                      <a:pPr algn="l" fontAlgn="ctr"/>
                      <a:r>
                        <a:rPr lang="en-US" sz="1800" kern="1200" dirty="0">
                          <a:solidFill>
                            <a:schemeClr val="dk1"/>
                          </a:solidFill>
                          <a:latin typeface="+mn-lt"/>
                          <a:ea typeface="+mn-ea"/>
                          <a:cs typeface="+mn-cs"/>
                        </a:rPr>
                        <a:t>Calendar item: Second interoperability event at IETF 102.</a:t>
                      </a:r>
                    </a:p>
                  </a:txBody>
                  <a:tcPr marL="100681" marR="100681" anchor="ctr"/>
                </a:tc>
                <a:extLst>
                  <a:ext uri="{0D108BD9-81ED-4DB2-BD59-A6C34878D82A}">
                    <a16:rowId xmlns:a16="http://schemas.microsoft.com/office/drawing/2014/main" val="632056859"/>
                  </a:ext>
                </a:extLst>
              </a:tr>
              <a:tr h="370840">
                <a:tc>
                  <a:txBody>
                    <a:bodyPr/>
                    <a:lstStyle/>
                    <a:p>
                      <a:pPr algn="l" fontAlgn="ctr"/>
                      <a:r>
                        <a:rPr lang="en-US" sz="1800" b="1" kern="1200" dirty="0" smtClean="0">
                          <a:solidFill>
                            <a:srgbClr val="FF0000"/>
                          </a:solidFill>
                          <a:latin typeface="+mn-lt"/>
                          <a:ea typeface="+mn-ea"/>
                          <a:cs typeface="+mn-cs"/>
                        </a:rPr>
                        <a:t>???</a:t>
                      </a:r>
                      <a:endParaRPr lang="en-US" sz="1800" b="1" kern="1200" dirty="0">
                        <a:solidFill>
                          <a:srgbClr val="FF0000"/>
                        </a:solidFill>
                        <a:latin typeface="+mn-lt"/>
                        <a:ea typeface="+mn-ea"/>
                        <a:cs typeface="+mn-cs"/>
                      </a:endParaRPr>
                    </a:p>
                  </a:txBody>
                  <a:tcPr marL="100681" marR="100681" anchor="ctr"/>
                </a:tc>
                <a:tc>
                  <a:txBody>
                    <a:bodyPr/>
                    <a:lstStyle/>
                    <a:p>
                      <a:pPr algn="l" fontAlgn="ctr"/>
                      <a:r>
                        <a:rPr lang="en-US" sz="1800" b="1" kern="1200" dirty="0" smtClean="0">
                          <a:solidFill>
                            <a:schemeClr val="tx1"/>
                          </a:solidFill>
                          <a:latin typeface="+mn-lt"/>
                          <a:ea typeface="+mn-ea"/>
                          <a:cs typeface="+mn-cs"/>
                        </a:rPr>
                        <a:t>Submit</a:t>
                      </a:r>
                      <a:r>
                        <a:rPr lang="en-US" sz="1800" b="1" kern="1200" baseline="0" dirty="0" smtClean="0">
                          <a:solidFill>
                            <a:schemeClr val="tx1"/>
                          </a:solidFill>
                          <a:latin typeface="+mn-lt"/>
                          <a:ea typeface="+mn-ea"/>
                          <a:cs typeface="+mn-cs"/>
                        </a:rPr>
                        <a:t> architecture document to the IESG for publication as Informational</a:t>
                      </a:r>
                      <a:endParaRPr lang="en-US" sz="1800" b="1" kern="1200" dirty="0">
                        <a:solidFill>
                          <a:schemeClr val="tx1"/>
                        </a:solidFill>
                        <a:latin typeface="+mn-lt"/>
                        <a:ea typeface="+mn-ea"/>
                        <a:cs typeface="+mn-cs"/>
                      </a:endParaRPr>
                    </a:p>
                  </a:txBody>
                  <a:tcPr marL="100681" marR="100681" anchor="ctr"/>
                </a:tc>
                <a:extLst>
                  <a:ext uri="{0D108BD9-81ED-4DB2-BD59-A6C34878D82A}">
                    <a16:rowId xmlns:a16="http://schemas.microsoft.com/office/drawing/2014/main" val="2352393775"/>
                  </a:ext>
                </a:extLst>
              </a:tr>
              <a:tr h="370840">
                <a:tc>
                  <a:txBody>
                    <a:bodyPr/>
                    <a:lstStyle/>
                    <a:p>
                      <a:pPr algn="l" fontAlgn="ctr"/>
                      <a:r>
                        <a:rPr lang="en-US" sz="1800" b="1" kern="1200" dirty="0">
                          <a:solidFill>
                            <a:schemeClr val="dk1"/>
                          </a:solidFill>
                          <a:latin typeface="+mn-lt"/>
                          <a:ea typeface="+mn-ea"/>
                          <a:cs typeface="+mn-cs"/>
                        </a:rPr>
                        <a:t>Jul 2018</a:t>
                      </a:r>
                    </a:p>
                  </a:txBody>
                  <a:tcPr marL="100681" marR="100681" anchor="ctr"/>
                </a:tc>
                <a:tc>
                  <a:txBody>
                    <a:bodyPr/>
                    <a:lstStyle/>
                    <a:p>
                      <a:pPr algn="l" fontAlgn="ctr"/>
                      <a:r>
                        <a:rPr lang="en-US" sz="1800" b="1" kern="1200" dirty="0" smtClean="0">
                          <a:solidFill>
                            <a:schemeClr val="dk1"/>
                          </a:solidFill>
                          <a:latin typeface="+mn-lt"/>
                          <a:ea typeface="+mn-ea"/>
                          <a:cs typeface="+mn-cs"/>
                        </a:rPr>
                        <a:t>Submit manifest information model to the IESG for publication as Informational.</a:t>
                      </a:r>
                      <a:endParaRPr lang="en-US" sz="1800" b="1" kern="1200" dirty="0">
                        <a:solidFill>
                          <a:schemeClr val="dk1"/>
                        </a:solidFill>
                        <a:latin typeface="+mn-lt"/>
                        <a:ea typeface="+mn-ea"/>
                        <a:cs typeface="+mn-cs"/>
                      </a:endParaRPr>
                    </a:p>
                  </a:txBody>
                  <a:tcPr marL="100681" marR="100681" anchor="ctr"/>
                </a:tc>
                <a:extLst>
                  <a:ext uri="{0D108BD9-81ED-4DB2-BD59-A6C34878D82A}">
                    <a16:rowId xmlns:a16="http://schemas.microsoft.com/office/drawing/2014/main" val="670959469"/>
                  </a:ext>
                </a:extLst>
              </a:tr>
              <a:tr h="370840">
                <a:tc>
                  <a:txBody>
                    <a:bodyPr/>
                    <a:lstStyle/>
                    <a:p>
                      <a:pPr algn="l" fontAlgn="ctr"/>
                      <a:r>
                        <a:rPr lang="en-US" sz="1800" kern="1200" dirty="0">
                          <a:solidFill>
                            <a:schemeClr val="dk1"/>
                          </a:solidFill>
                          <a:latin typeface="+mn-lt"/>
                          <a:ea typeface="+mn-ea"/>
                          <a:cs typeface="+mn-cs"/>
                        </a:rPr>
                        <a:t>Nov 2018</a:t>
                      </a:r>
                    </a:p>
                  </a:txBody>
                  <a:tcPr marL="100681" marR="100681" anchor="ctr"/>
                </a:tc>
                <a:tc>
                  <a:txBody>
                    <a:bodyPr/>
                    <a:lstStyle/>
                    <a:p>
                      <a:pPr algn="l" fontAlgn="ctr"/>
                      <a:r>
                        <a:rPr lang="en-US" sz="1800" kern="1200" dirty="0">
                          <a:solidFill>
                            <a:schemeClr val="dk1"/>
                          </a:solidFill>
                          <a:latin typeface="+mn-lt"/>
                          <a:ea typeface="+mn-ea"/>
                          <a:cs typeface="+mn-cs"/>
                        </a:rPr>
                        <a:t>Submit an initial manifest serialization format to the IESG for publication as a Proposed Standard.</a:t>
                      </a:r>
                    </a:p>
                  </a:txBody>
                  <a:tcPr marL="100681" marR="100681" anchor="ctr"/>
                </a:tc>
                <a:extLst>
                  <a:ext uri="{0D108BD9-81ED-4DB2-BD59-A6C34878D82A}">
                    <a16:rowId xmlns:a16="http://schemas.microsoft.com/office/drawing/2014/main" val="3104366281"/>
                  </a:ext>
                </a:extLst>
              </a:tr>
            </a:tbl>
          </a:graphicData>
        </a:graphic>
      </p:graphicFrame>
      <p:sp>
        <p:nvSpPr>
          <p:cNvPr id="3" name="Slide Number Placeholder 2">
            <a:extLst>
              <a:ext uri="{FF2B5EF4-FFF2-40B4-BE49-F238E27FC236}">
                <a16:creationId xmlns:a16="http://schemas.microsoft.com/office/drawing/2014/main" id="{FD370485-CDF3-4975-BE95-0513EFEA5712}"/>
              </a:ext>
            </a:extLst>
          </p:cNvPr>
          <p:cNvSpPr>
            <a:spLocks noGrp="1"/>
          </p:cNvSpPr>
          <p:nvPr>
            <p:ph type="sldNum" sz="quarter" idx="12"/>
          </p:nvPr>
        </p:nvSpPr>
        <p:spPr/>
        <p:txBody>
          <a:bodyPr/>
          <a:lstStyle/>
          <a:p>
            <a:fld id="{579D509F-6662-414A-A061-34B111F64EEE}" type="slidenum">
              <a:rPr lang="en-US" smtClean="0"/>
              <a:pPr/>
              <a:t>6</a:t>
            </a:fld>
            <a:endParaRPr lang="en-US" dirty="0"/>
          </a:p>
        </p:txBody>
      </p:sp>
    </p:spTree>
    <p:extLst>
      <p:ext uri="{BB962C8B-B14F-4D97-AF65-F5344CB8AC3E}">
        <p14:creationId xmlns:p14="http://schemas.microsoft.com/office/powerpoint/2010/main" val="2805032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3785</TotalTime>
  <Pages>30</Pages>
  <Words>433</Words>
  <Application>Microsoft Office PowerPoint</Application>
  <PresentationFormat>A4 Paper (210x297 mm)</PresentationFormat>
  <Paragraphs>75</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ＭＳ Ｐゴシック</vt:lpstr>
      <vt:lpstr>ＭＳ Ｐゴシック</vt:lpstr>
      <vt:lpstr>Arial</vt:lpstr>
      <vt:lpstr>Calibri</vt:lpstr>
      <vt:lpstr>Calibri Light</vt:lpstr>
      <vt:lpstr>Office Theme</vt:lpstr>
      <vt:lpstr>Software Updates for Internet of Things (SUIT) WG</vt:lpstr>
      <vt:lpstr>Note Well</vt:lpstr>
      <vt:lpstr>Administrative Tasks</vt:lpstr>
      <vt:lpstr>Agenda</vt:lpstr>
      <vt:lpstr>WG Status Report</vt:lpstr>
      <vt:lpstr>Milestones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SUIT Chair Slides</dc:title>
  <dc:subject/>
  <dc:creator>Coya</dc:creator>
  <cp:keywords/>
  <dc:description/>
  <cp:lastModifiedBy>Dave Thaler</cp:lastModifiedBy>
  <cp:revision>141</cp:revision>
  <cp:lastPrinted>2000-03-17T18:21:46Z</cp:lastPrinted>
  <dcterms:created xsi:type="dcterms:W3CDTF">2011-04-21T19:07:52Z</dcterms:created>
  <dcterms:modified xsi:type="dcterms:W3CDTF">2018-07-15T15:32:41Z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2</vt:i4>
  </property>
  <property fmtid="{D5CDD505-2E9C-101B-9397-08002B2CF9AE}" pid="6" name="ScreenUsage">
    <vt:i4>2</vt:i4>
  </property>
  <property fmtid="{D5CDD505-2E9C-101B-9397-08002B2CF9AE}" pid="7" name="MailAddress">
    <vt:lpwstr>iesg-secretary@ietf.org</vt:lpwstr>
  </property>
  <property fmtid="{D5CDD505-2E9C-101B-9397-08002B2CF9AE}" pid="8" name="HomePage">
    <vt:lpwstr>http://www.ietf.org</vt:lpwstr>
  </property>
  <property fmtid="{D5CDD505-2E9C-101B-9397-08002B2CF9AE}" pid="9" name="Other">
    <vt:lpwstr/>
  </property>
  <property fmtid="{D5CDD505-2E9C-101B-9397-08002B2CF9AE}" pid="10" name="DownloadOriginal">
    <vt:bool>false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2</vt:i4>
  </property>
  <property fmtid="{D5CDD505-2E9C-101B-9397-08002B2CF9AE}" pid="19" name="ShowNotes">
    <vt:bool>false</vt:bool>
  </property>
  <property fmtid="{D5CDD505-2E9C-101B-9397-08002B2CF9AE}" pid="20" name="NavBtnPos">
    <vt:i4>3</vt:i4>
  </property>
  <property fmtid="{D5CDD505-2E9C-101B-9397-08002B2CF9AE}" pid="21" name="OutputDir">
    <vt:lpwstr>C:\WINDOWS\DESKTOP</vt:lpwstr>
  </property>
  <property fmtid="{D5CDD505-2E9C-101B-9397-08002B2CF9AE}" pid="22" name="MSIP_Label_f42aa342-8706-4288-bd11-ebb85995028c_Enabled">
    <vt:lpwstr>True</vt:lpwstr>
  </property>
  <property fmtid="{D5CDD505-2E9C-101B-9397-08002B2CF9AE}" pid="23" name="MSIP_Label_f42aa342-8706-4288-bd11-ebb85995028c_SiteId">
    <vt:lpwstr>72f988bf-86f1-41af-91ab-2d7cd011db47</vt:lpwstr>
  </property>
  <property fmtid="{D5CDD505-2E9C-101B-9397-08002B2CF9AE}" pid="24" name="MSIP_Label_f42aa342-8706-4288-bd11-ebb85995028c_Owner">
    <vt:lpwstr>dthaler@ntdev.microsoft.com</vt:lpwstr>
  </property>
  <property fmtid="{D5CDD505-2E9C-101B-9397-08002B2CF9AE}" pid="25" name="MSIP_Label_f42aa342-8706-4288-bd11-ebb85995028c_SetDate">
    <vt:lpwstr>2018-02-23T01:19:00.5830491Z</vt:lpwstr>
  </property>
  <property fmtid="{D5CDD505-2E9C-101B-9397-08002B2CF9AE}" pid="26" name="MSIP_Label_f42aa342-8706-4288-bd11-ebb85995028c_Name">
    <vt:lpwstr>General</vt:lpwstr>
  </property>
  <property fmtid="{D5CDD505-2E9C-101B-9397-08002B2CF9AE}" pid="27" name="MSIP_Label_f42aa342-8706-4288-bd11-ebb85995028c_Application">
    <vt:lpwstr>Microsoft Azure Information Protection</vt:lpwstr>
  </property>
  <property fmtid="{D5CDD505-2E9C-101B-9397-08002B2CF9AE}" pid="28" name="MSIP_Label_f42aa342-8706-4288-bd11-ebb85995028c_Extended_MSFT_Method">
    <vt:lpwstr>Automatic</vt:lpwstr>
  </property>
  <property fmtid="{D5CDD505-2E9C-101B-9397-08002B2CF9AE}" pid="29" name="Sensitivity">
    <vt:lpwstr>General</vt:lpwstr>
  </property>
</Properties>
</file>