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72" r:id="rId3"/>
    <p:sldId id="274" r:id="rId4"/>
    <p:sldId id="271" r:id="rId5"/>
    <p:sldId id="275" r:id="rId6"/>
    <p:sldId id="276" r:id="rId7"/>
    <p:sldId id="277" r:id="rId8"/>
    <p:sldId id="263" r:id="rId9"/>
    <p:sldId id="264" r:id="rId10"/>
    <p:sldId id="265" r:id="rId11"/>
    <p:sldId id="266" r:id="rId12"/>
    <p:sldId id="269" r:id="rId13"/>
    <p:sldId id="270" r:id="rId14"/>
    <p:sldId id="278" r:id="rId15"/>
    <p:sldId id="257" r:id="rId16"/>
    <p:sldId id="273" r:id="rId17"/>
    <p:sldId id="258" r:id="rId18"/>
    <p:sldId id="259" r:id="rId19"/>
    <p:sldId id="260" r:id="rId20"/>
    <p:sldId id="261" r:id="rId21"/>
    <p:sldId id="262" r:id="rId22"/>
    <p:sldId id="267" r:id="rId23"/>
    <p:sldId id="26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6"/>
  </p:normalViewPr>
  <p:slideViewPr>
    <p:cSldViewPr snapToGrid="0" snapToObjects="1">
      <p:cViewPr varScale="1">
        <p:scale>
          <a:sx n="106" d="100"/>
          <a:sy n="106" d="100"/>
        </p:scale>
        <p:origin x="7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00F63-3FB9-6A4A-A9F9-AE68269FAAB7}" type="datetimeFigureOut">
              <a:rPr lang="en-US" smtClean="0"/>
              <a:t>7/17/18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FDF86-BECB-7C4E-8214-0AED903A8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62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E1B62-5A42-3F4A-B388-01AA2525D2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4775EA-F3BF-5249-9FC5-9944D111BB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6DC0AE-0BE1-A949-8966-87DF55E37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AD5AF-929D-C642-88D4-1803A8757456}" type="datetime1">
              <a:rPr lang="en-GB" smtClean="0"/>
              <a:t>17/07/2018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35D9EF-E3AF-5F49-93C5-253F353CF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FA58D-78D4-BF41-9BC2-1F39B0696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296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07B14-99A7-604B-A91A-3B775AAE8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1CB5F6-8CA8-8544-A930-8506709686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A0DB8-7A43-7048-9D81-E37409DBA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FB3CC-A3CC-E641-9349-17894B40D346}" type="datetime1">
              <a:rPr lang="en-GB" smtClean="0"/>
              <a:t>17/07/2018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955819-49EB-6348-95A1-FA9A56A8F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2487E5-7879-C54E-ADAB-E38B6AB2E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72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BCBD21-D1F4-7E4E-AE5C-DD160BC7B6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9A7CC6-2D8E-C848-BC5A-50624CB372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66F3A4-BA14-0342-9797-F5C463DB5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91338-6C07-7449-BC9B-3E8571B5758E}" type="datetime1">
              <a:rPr lang="en-GB" smtClean="0"/>
              <a:t>17/07/2018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206045-7BA1-C542-A191-24F5991AE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B6C86-BFED-1D48-8C4F-4CC70EE72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73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A977E-477B-874D-87EB-B71DD0D5A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C74C9E-3398-B048-B478-3411CB3344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B0391-B5A7-4A4B-9F59-5CB5FCEB2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7765A-86FC-3545-B36D-A1FBD6E9FA7A}" type="datetime1">
              <a:rPr lang="en-GB" smtClean="0"/>
              <a:t>17/07/2018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5B577-6D34-5F44-9F3B-DB7A7434C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822064-AD34-A64F-9462-754487745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405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39BA9-08E9-E148-B14F-7E5D529CB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6FA297-1128-A840-BF62-9B1B501FE9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236AB-173B-1742-9762-E02371585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2525E-C266-1A40-87B5-86472CE3AB76}" type="datetime1">
              <a:rPr lang="en-GB" smtClean="0"/>
              <a:t>17/07/2018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36EAD-B29F-004D-8FCA-551961B4A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56C50-88C8-424E-B49B-945A2064E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573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76CCB-8146-294B-AC8B-8E7AFC149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474FC-7C97-064B-8178-C22192C549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7E5EC-81D6-5F47-943E-328FBEA708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5A6D38-D920-EE4B-9E28-0D094FAB1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7B34-1029-894F-82FE-F994E6966F32}" type="datetime1">
              <a:rPr lang="en-GB" smtClean="0"/>
              <a:t>17/07/2018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539AFA-ABCE-6844-A8AE-78B3E1A4D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CB1FFC-181E-854F-8507-5853318A8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45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75C09-A0B1-0845-A112-ADDB57428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E2FD37-A4E6-C446-8623-BFFAC3E480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1D5D30-E43D-0C4B-9BD2-D59ADF40C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2F9101-09E2-8E49-B280-C5FD60185E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C548FE-0954-8F41-AACF-03C4351DE1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04398A-485C-7E47-9224-84C9A3F52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D00E-7E33-B941-AFB4-D0D481B0C153}" type="datetime1">
              <a:rPr lang="en-GB" smtClean="0"/>
              <a:t>17/07/2018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0B3025-BE81-5B46-91E1-E082B6945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F94184-9735-FD48-95CA-7F3E2AD5F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31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157FB-7D41-8442-8AF4-BE51961C6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6AD0CD-82FD-0E4F-95F2-D799D83E8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64F57-EFBB-AB46-93F5-CEC9523525F4}" type="datetime1">
              <a:rPr lang="en-GB" smtClean="0"/>
              <a:t>17/07/2018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EF3199-04A9-134C-993C-4716FB3D9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372393-D873-B749-BF63-EF47B0783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317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2EB5D0-7F8E-D744-9A01-FF868D9C4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418D3-7839-7647-9582-3B532E1B77FA}" type="datetime1">
              <a:rPr lang="en-GB" smtClean="0"/>
              <a:t>17/07/2018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98731F-171A-EA4E-91F6-9FAACFA95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395866-9DB4-B948-A7B0-E7B5B6E1D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27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769DF-1D21-D54B-A4B0-50A8C7DC4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084AB-B196-6F4D-BCEB-9020F3832B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CB66AC-CBB3-674D-8E46-6BAF885607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935832-6E95-1444-BE9F-A9640F504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4F5FA-9F06-CD46-B62A-92E9FBDBFB7E}" type="datetime1">
              <a:rPr lang="en-GB" smtClean="0"/>
              <a:t>17/07/2018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48986E-4F76-5B43-99F0-531E5D69A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04DDDA-8DA6-E64E-9249-2A8B53F80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776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664BD-24D8-C541-BA2B-DD7248BFC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73A50F-D20D-1349-A012-0F344017E0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1345B6-B0EC-F24A-B3B7-DC8F662BA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5FB423-3C95-5747-A534-F0B8C9B08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A2C3F-12F8-FF4E-AECD-B219DA7C83F2}" type="datetime1">
              <a:rPr lang="en-GB" smtClean="0"/>
              <a:t>17/07/2018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498BAD-4D8D-674A-83DC-6A61C7902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428DD-FE7A-D943-BC02-87A1B0A2A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88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A11605-AD5D-4645-AA3E-9712376F9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A50B25-8759-3A49-96DD-1DCABE2A25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22D99-C55E-0B40-B1EF-BA86118069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860A9-4B72-CC47-A0B6-B0761DBBE0D7}" type="datetime1">
              <a:rPr lang="en-GB" smtClean="0"/>
              <a:t>17/07/2018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B8CCA8-B8AB-194F-8DCA-0CC56C006F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D59082-71FA-D04A-A85E-6CC45F635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DD3F7-2F56-F946-9870-FB1B42FE6F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8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03A01-2876-3C42-BBE0-DDD887CC8A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CBOR Manifest </a:t>
            </a:r>
            <a:r>
              <a:rPr lang="en-US" dirty="0" err="1"/>
              <a:t>Serialisation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274C8C-2547-FD45-AEC8-5775BE7399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FB5D6A-9500-B045-89E0-5D7F9B918A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018EDE-32F0-DD49-A08A-70330EF82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47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EF957-7C87-DF44-889E-CCADC9F9A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Description of installation process in manifest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429BF-9F7F-A44A-8C01-B5DCBCAE9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Each </a:t>
            </a:r>
            <a:r>
              <a:rPr lang="en-US" dirty="0" err="1"/>
              <a:t>enum</a:t>
            </a:r>
            <a:r>
              <a:rPr lang="en-US" dirty="0"/>
              <a:t> would need its own parameter structure</a:t>
            </a:r>
          </a:p>
          <a:p>
            <a:r>
              <a:rPr lang="en-US" dirty="0"/>
              <a:t>Easy to miss a reasonable combination of supported steps</a:t>
            </a:r>
          </a:p>
          <a:p>
            <a:r>
              <a:rPr lang="en-US" dirty="0"/>
              <a:t>Describe each step instead</a:t>
            </a:r>
          </a:p>
          <a:p>
            <a:pPr lvl="1"/>
            <a:r>
              <a:rPr lang="en-US" dirty="0"/>
              <a:t>Each step can have a defined structure</a:t>
            </a:r>
          </a:p>
          <a:p>
            <a:pPr lvl="1"/>
            <a:r>
              <a:rPr lang="en-US" dirty="0"/>
              <a:t>All steps can be represented in the same way</a:t>
            </a:r>
          </a:p>
          <a:p>
            <a:pPr lvl="1"/>
            <a:r>
              <a:rPr lang="en-US" dirty="0"/>
              <a:t>How is flow described?</a:t>
            </a:r>
          </a:p>
          <a:p>
            <a:r>
              <a:rPr lang="en-US" dirty="0"/>
              <a:t>Flow of data between steps is a tree, not a linear sequence</a:t>
            </a:r>
          </a:p>
          <a:p>
            <a:pPr lvl="1"/>
            <a:r>
              <a:rPr lang="en-US" dirty="0"/>
              <a:t>Delta makes it clear that flow is at least a tree</a:t>
            </a:r>
          </a:p>
          <a:p>
            <a:pPr lvl="1"/>
            <a:r>
              <a:rPr lang="en-US" dirty="0"/>
              <a:t>A resource shared between two steps makes it clear that flow is a graph</a:t>
            </a:r>
          </a:p>
          <a:p>
            <a:pPr lvl="1"/>
            <a:r>
              <a:rPr lang="en-US" dirty="0"/>
              <a:t>Graphs make constrained processing hard</a:t>
            </a:r>
          </a:p>
          <a:p>
            <a:pPr lvl="1"/>
            <a:r>
              <a:rPr lang="en-US" dirty="0"/>
              <a:t>Use multiple trees instead of a graph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12AB7F-D24B-744F-B8B9-71439849C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8129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EF957-7C87-DF44-889E-CCADC9F9A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Description of installation process in manifest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429BF-9F7F-A44A-8C01-B5DCBCAE9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For each asset, a tree defines the installation process</a:t>
            </a:r>
          </a:p>
          <a:p>
            <a:r>
              <a:rPr lang="en-US" dirty="0"/>
              <a:t>To reduce nesting depth in the parser, the tree is encoded as a list, where</a:t>
            </a:r>
          </a:p>
          <a:p>
            <a:pPr lvl="1"/>
            <a:r>
              <a:rPr lang="en-US" dirty="0"/>
              <a:t>output identifiers are the index of the processor in the processor list</a:t>
            </a:r>
          </a:p>
          <a:p>
            <a:pPr lvl="1"/>
            <a:r>
              <a:rPr lang="en-US" dirty="0"/>
              <a:t>inputs are a map of indices into the processor list.</a:t>
            </a:r>
          </a:p>
          <a:p>
            <a:r>
              <a:rPr lang="en-US" dirty="0"/>
              <a:t>Resources are encoded as a processor with no inputs</a:t>
            </a:r>
          </a:p>
          <a:p>
            <a:r>
              <a:rPr lang="en-US" dirty="0"/>
              <a:t>Assets designate a single input node</a:t>
            </a:r>
          </a:p>
          <a:p>
            <a:r>
              <a:rPr lang="en-US" dirty="0"/>
              <a:t>Output nodes can be marked as non-overridable</a:t>
            </a:r>
          </a:p>
          <a:p>
            <a:endParaRPr lang="en-US" dirty="0"/>
          </a:p>
          <a:p>
            <a:r>
              <a:rPr lang="en-US" dirty="0"/>
              <a:t>Dependent manifests can override any installation tree not marked as non-overridable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D8864D-D87C-964D-AC79-8F9C2F188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1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CD1AC-CB98-5546-B781-6D3E1CA35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4F866-9824-EF46-BB5F-433B2EE3EF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Raw Binary payload</a:t>
            </a:r>
          </a:p>
          <a:p>
            <a:pPr lvl="1"/>
            <a:r>
              <a:rPr lang="en-US" dirty="0"/>
              <a:t>Installation Information:</a:t>
            </a:r>
          </a:p>
          <a:p>
            <a:pPr lvl="2"/>
            <a:r>
              <a:rPr lang="en-US" dirty="0"/>
              <a:t>Component Identifier: [ </a:t>
            </a:r>
            <a:r>
              <a:rPr lang="en-US" dirty="0" err="1"/>
              <a:t>bstr</a:t>
            </a:r>
            <a:r>
              <a:rPr lang="en-US" dirty="0"/>
              <a:t>(0) ]</a:t>
            </a:r>
          </a:p>
          <a:p>
            <a:pPr lvl="2"/>
            <a:r>
              <a:rPr lang="en-US" dirty="0"/>
              <a:t>Resource:</a:t>
            </a:r>
          </a:p>
          <a:p>
            <a:pPr lvl="3"/>
            <a:r>
              <a:rPr lang="en-US" dirty="0"/>
              <a:t>Parameters: List of URIs</a:t>
            </a:r>
          </a:p>
          <a:p>
            <a:pPr lvl="1"/>
            <a:r>
              <a:rPr lang="en-US" dirty="0"/>
              <a:t>Asset Information</a:t>
            </a:r>
          </a:p>
          <a:p>
            <a:pPr lvl="2"/>
            <a:r>
              <a:rPr lang="en-US" dirty="0"/>
              <a:t>Component Identifier: [ </a:t>
            </a:r>
            <a:r>
              <a:rPr lang="en-US" dirty="0" err="1"/>
              <a:t>bstr</a:t>
            </a:r>
            <a:r>
              <a:rPr lang="en-US" dirty="0"/>
              <a:t>(0) ]</a:t>
            </a:r>
          </a:p>
          <a:p>
            <a:pPr lvl="2"/>
            <a:r>
              <a:rPr lang="en-US" dirty="0"/>
              <a:t>Encoding: raw-binary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11140C-176B-C94A-AFD7-57843B630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53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CD1AC-CB98-5546-B781-6D3E1CA35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4F866-9824-EF46-BB5F-433B2EE3EF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Delta payload</a:t>
            </a:r>
          </a:p>
          <a:p>
            <a:pPr lvl="1"/>
            <a:r>
              <a:rPr lang="en-US" dirty="0"/>
              <a:t>Installation Information:</a:t>
            </a:r>
          </a:p>
          <a:p>
            <a:pPr lvl="2"/>
            <a:r>
              <a:rPr lang="en-US" dirty="0"/>
              <a:t>Component Identifier: [ </a:t>
            </a:r>
            <a:r>
              <a:rPr lang="en-US" dirty="0" err="1"/>
              <a:t>bstr</a:t>
            </a:r>
            <a:r>
              <a:rPr lang="en-US" dirty="0"/>
              <a:t>(1) ]</a:t>
            </a:r>
          </a:p>
          <a:p>
            <a:pPr lvl="2"/>
            <a:r>
              <a:rPr lang="en-US" dirty="0"/>
              <a:t>Processors:</a:t>
            </a:r>
          </a:p>
          <a:p>
            <a:pPr lvl="3"/>
            <a:r>
              <a:rPr lang="en-US" dirty="0"/>
              <a:t>Delta: {1 =&gt; 1, 2 =&gt; 2}</a:t>
            </a:r>
          </a:p>
          <a:p>
            <a:pPr lvl="3"/>
            <a:r>
              <a:rPr lang="en-US" dirty="0"/>
              <a:t>Resource: URIs</a:t>
            </a:r>
          </a:p>
          <a:p>
            <a:pPr lvl="3"/>
            <a:r>
              <a:rPr lang="en-US" dirty="0"/>
              <a:t>Resource: [ </a:t>
            </a:r>
            <a:r>
              <a:rPr lang="en-US" dirty="0" err="1"/>
              <a:t>bstr</a:t>
            </a:r>
            <a:r>
              <a:rPr lang="en-US" dirty="0"/>
              <a:t>(1) ]</a:t>
            </a:r>
          </a:p>
          <a:p>
            <a:pPr lvl="1"/>
            <a:r>
              <a:rPr lang="en-US" dirty="0"/>
              <a:t>Asset Information</a:t>
            </a:r>
          </a:p>
          <a:p>
            <a:pPr lvl="2"/>
            <a:r>
              <a:rPr lang="en-US" dirty="0"/>
              <a:t>Component Identifier: [ </a:t>
            </a:r>
            <a:r>
              <a:rPr lang="en-US" dirty="0" err="1"/>
              <a:t>bstr</a:t>
            </a:r>
            <a:r>
              <a:rPr lang="en-US" dirty="0"/>
              <a:t>(1) ]</a:t>
            </a:r>
          </a:p>
          <a:p>
            <a:pPr lvl="2"/>
            <a:r>
              <a:rPr lang="en-US" dirty="0"/>
              <a:t>Encoding: raw-binary</a:t>
            </a:r>
          </a:p>
          <a:p>
            <a:pPr lvl="2"/>
            <a:r>
              <a:rPr lang="en-US" dirty="0" err="1"/>
              <a:t>inode</a:t>
            </a:r>
            <a:r>
              <a:rPr lang="en-US" dirty="0"/>
              <a:t>: </a:t>
            </a:r>
            <a:r>
              <a:rPr lang="en-US" dirty="0" err="1"/>
              <a:t>bstr</a:t>
            </a:r>
            <a:r>
              <a:rPr lang="en-US" dirty="0"/>
              <a:t>(2)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CCE3D9-8047-894F-B27A-C170DB177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727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39503AB-0EE8-9641-9660-647C91F87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changes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5A8288-DD97-7A4E-A4C9-C50666803C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4C11E5-78DD-D940-81DF-653379D33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801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99E9A-D446-4F42-AA14-951863DC7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 of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3ECD48-8633-CD44-A57C-0DA87426E4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Primary structure is array (not map)</a:t>
            </a:r>
          </a:p>
          <a:p>
            <a:r>
              <a:rPr lang="en-US" dirty="0"/>
              <a:t>Text is severable</a:t>
            </a:r>
          </a:p>
          <a:p>
            <a:r>
              <a:rPr lang="en-US" dirty="0"/>
              <a:t>Multiple payloads allowed</a:t>
            </a:r>
          </a:p>
          <a:p>
            <a:r>
              <a:rPr lang="en-US" dirty="0"/>
              <a:t>Resources (before installation) separated from assets (after installation)</a:t>
            </a:r>
          </a:p>
          <a:p>
            <a:r>
              <a:rPr lang="en-US" dirty="0"/>
              <a:t>Description of installation process in the manifest</a:t>
            </a:r>
          </a:p>
          <a:p>
            <a:r>
              <a:rPr lang="en-US" dirty="0"/>
              <a:t>Conditions divided into preconditions and postconditions</a:t>
            </a:r>
          </a:p>
          <a:p>
            <a:r>
              <a:rPr lang="en-US" dirty="0"/>
              <a:t>Added component identifier (replaces storage identifier)</a:t>
            </a:r>
          </a:p>
          <a:p>
            <a:r>
              <a:rPr lang="en-US" dirty="0"/>
              <a:t>Timestamp removed, added sequence number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69383F-C41B-3648-AACC-BE96112D9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338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2E80C-6951-6F4C-9F2E-AD28DA4B3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WIP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FEC57-B478-B84A-8527-8F51759AA4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serialization is still in development</a:t>
            </a:r>
          </a:p>
          <a:p>
            <a:r>
              <a:rPr lang="en-US" dirty="0"/>
              <a:t>There is ongoing discussion on the mailing list</a:t>
            </a:r>
          </a:p>
          <a:p>
            <a:r>
              <a:rPr lang="en-US" dirty="0"/>
              <a:t>See Open Issues for more information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FB7198-D868-0744-9C31-432C3BB3C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4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DECB5-534B-5042-8B7E-A4CBA1BCE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Severable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2A21E7-712E-664E-933A-CB5DF65EE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Text is for humans</a:t>
            </a:r>
          </a:p>
          <a:p>
            <a:r>
              <a:rPr lang="en-US" dirty="0"/>
              <a:t>Text is not used by devices to make decisions</a:t>
            </a:r>
          </a:p>
          <a:p>
            <a:r>
              <a:rPr lang="en-US" dirty="0"/>
              <a:t>Devices don’t need to receive text</a:t>
            </a:r>
          </a:p>
          <a:p>
            <a:r>
              <a:rPr lang="en-US" dirty="0"/>
              <a:t>Text is still needed in management systems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0A11F5-E359-6840-8D56-E552CCE4A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438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DECB5-534B-5042-8B7E-A4CBA1BCE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Severable Text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2A21E7-712E-664E-933A-CB5DF65EE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Text lives outside the authenticated container</a:t>
            </a:r>
          </a:p>
          <a:p>
            <a:pPr marL="0" indent="0">
              <a:buNone/>
            </a:pPr>
            <a:r>
              <a:rPr lang="en-US" sz="1800" dirty="0" err="1"/>
              <a:t>AuthenticatedManifest</a:t>
            </a:r>
            <a:r>
              <a:rPr lang="en-US" sz="1800" dirty="0"/>
              <a:t> = [</a:t>
            </a:r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dirty="0" err="1"/>
              <a:t>authenticatedManifest</a:t>
            </a:r>
            <a:r>
              <a:rPr lang="en-US" sz="1800" dirty="0"/>
              <a:t>: </a:t>
            </a:r>
            <a:r>
              <a:rPr lang="en-US" sz="1800" dirty="0" err="1"/>
              <a:t>COSE_Mac</a:t>
            </a:r>
            <a:r>
              <a:rPr lang="en-US" sz="1800" dirty="0"/>
              <a:t> / </a:t>
            </a:r>
            <a:r>
              <a:rPr lang="en-US" sz="1800" dirty="0" err="1"/>
              <a:t>COSE_Sign</a:t>
            </a:r>
            <a:r>
              <a:rPr lang="en-US" sz="1800" dirty="0"/>
              <a:t>,</a:t>
            </a:r>
          </a:p>
          <a:p>
            <a:pPr marL="0" indent="0">
              <a:buNone/>
            </a:pPr>
            <a:r>
              <a:rPr lang="en-US" sz="1800" dirty="0"/>
              <a:t>    text: </a:t>
            </a:r>
            <a:r>
              <a:rPr lang="en-US" sz="1800" dirty="0" err="1"/>
              <a:t>bstr</a:t>
            </a:r>
            <a:r>
              <a:rPr lang="en-US" sz="1800" dirty="0"/>
              <a:t> .</a:t>
            </a:r>
            <a:r>
              <a:rPr lang="en-US" sz="1800" dirty="0" err="1"/>
              <a:t>cbor</a:t>
            </a:r>
            <a:r>
              <a:rPr lang="en-US" sz="1800" dirty="0"/>
              <a:t> TextMap</a:t>
            </a:r>
          </a:p>
          <a:p>
            <a:pPr marL="0" indent="0">
              <a:buNone/>
            </a:pPr>
            <a:r>
              <a:rPr lang="en-US" sz="1800" dirty="0"/>
              <a:t>]</a:t>
            </a:r>
          </a:p>
          <a:p>
            <a:pPr marL="0" indent="0">
              <a:buNone/>
            </a:pPr>
            <a:r>
              <a:rPr lang="en-US" sz="1800" dirty="0" err="1"/>
              <a:t>TextKeys</a:t>
            </a:r>
            <a:r>
              <a:rPr lang="en-US" sz="1800" dirty="0"/>
              <a:t> = &amp;(</a:t>
            </a:r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dirty="0" err="1"/>
              <a:t>uninitialised</a:t>
            </a:r>
            <a:r>
              <a:rPr lang="en-US" sz="1800" dirty="0"/>
              <a:t>: 0</a:t>
            </a:r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dirty="0" err="1"/>
              <a:t>manifestDescription</a:t>
            </a:r>
            <a:r>
              <a:rPr lang="en-US" sz="1800" dirty="0"/>
              <a:t>: 1</a:t>
            </a:r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dirty="0" err="1"/>
              <a:t>payloadDescription</a:t>
            </a:r>
            <a:r>
              <a:rPr lang="en-US" sz="1800" dirty="0"/>
              <a:t>: 2</a:t>
            </a:r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dirty="0" err="1"/>
              <a:t>vendorName</a:t>
            </a:r>
            <a:r>
              <a:rPr lang="en-US" sz="1800" dirty="0"/>
              <a:t>: 3</a:t>
            </a:r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dirty="0" err="1"/>
              <a:t>modelName</a:t>
            </a:r>
            <a:r>
              <a:rPr lang="en-US" sz="1800" dirty="0"/>
              <a:t>: 4</a:t>
            </a:r>
          </a:p>
          <a:p>
            <a:pPr marL="0" indent="0">
              <a:buNone/>
            </a:pPr>
            <a:r>
              <a:rPr lang="en-US" sz="1800" dirty="0"/>
              <a:t>    </a:t>
            </a:r>
            <a:r>
              <a:rPr lang="en-US" sz="1800" dirty="0" err="1"/>
              <a:t>payloadVersion</a:t>
            </a:r>
            <a:r>
              <a:rPr lang="en-US" sz="1800" dirty="0"/>
              <a:t>: 5</a:t>
            </a:r>
          </a:p>
          <a:p>
            <a:pPr marL="0" indent="0">
              <a:buNone/>
            </a:pPr>
            <a:r>
              <a:rPr lang="en-US" sz="1800" dirty="0"/>
              <a:t>) / </a:t>
            </a:r>
            <a:r>
              <a:rPr lang="en-US" sz="1800" dirty="0" err="1"/>
              <a:t>nint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TextMap = { * </a:t>
            </a:r>
            <a:r>
              <a:rPr lang="en-US" sz="1800" dirty="0" err="1"/>
              <a:t>TextKeys</a:t>
            </a:r>
            <a:r>
              <a:rPr lang="en-US" sz="1800" dirty="0"/>
              <a:t> =&gt; </a:t>
            </a:r>
            <a:r>
              <a:rPr lang="en-US" sz="1800" dirty="0" err="1"/>
              <a:t>tstr</a:t>
            </a:r>
            <a:r>
              <a:rPr lang="en-US" sz="1800" dirty="0"/>
              <a:t> }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2B2DF9-4089-AE4F-8BD1-187CE8408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4797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DECB5-534B-5042-8B7E-A4CBA1BCE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Severable Text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2A21E7-712E-664E-933A-CB5DF65EE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Inside the authenticated container, text is authenticated with a digest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5AF7A8-7331-A747-A58A-BB3DC3EEA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963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EEEF3-FD92-7741-89C4-46251BC6F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E6B066-DE96-9C42-B1A4-FB29154BE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Should the primary object be an array or a map?</a:t>
            </a:r>
          </a:p>
          <a:p>
            <a:r>
              <a:rPr lang="en-US" dirty="0"/>
              <a:t>Should the graph described in draft-moran-suit-manifest-02 be replaced with trees?</a:t>
            </a:r>
          </a:p>
          <a:p>
            <a:pPr lvl="1"/>
            <a:r>
              <a:rPr lang="en-US" dirty="0"/>
              <a:t>How are they overridden?</a:t>
            </a:r>
          </a:p>
          <a:p>
            <a:pPr lvl="1"/>
            <a:r>
              <a:rPr lang="en-US" dirty="0"/>
              <a:t>How are they represented?</a:t>
            </a:r>
          </a:p>
          <a:p>
            <a:pPr lvl="1"/>
            <a:r>
              <a:rPr lang="en-US" dirty="0"/>
              <a:t>Are there any use cases that break?</a:t>
            </a:r>
          </a:p>
          <a:p>
            <a:r>
              <a:rPr lang="en-US" dirty="0"/>
              <a:t>Should one digest be used for the whole manifest, or is there a good reason to support more than one?</a:t>
            </a:r>
          </a:p>
          <a:p>
            <a:r>
              <a:rPr lang="en-US" dirty="0"/>
              <a:t>Should more sections be severable?</a:t>
            </a:r>
          </a:p>
          <a:p>
            <a:pPr lvl="1"/>
            <a:r>
              <a:rPr lang="en-US" dirty="0"/>
              <a:t>Should it be possible to encrypt severable sections?</a:t>
            </a:r>
          </a:p>
          <a:p>
            <a:r>
              <a:rPr lang="en-US" dirty="0"/>
              <a:t>COSE has no algorithm identifiers for digests, so they cannot be reused</a:t>
            </a:r>
          </a:p>
          <a:p>
            <a:pPr lvl="1"/>
            <a:r>
              <a:rPr lang="en-US" dirty="0"/>
              <a:t>May need another SUIT draft for COSE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053002-B68B-AC4E-90CA-8ADE7F119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3202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BBDEF-6A53-9940-B2FA-36753935F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payloads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42C1A-9800-8742-B7F8-E4AC60C2BC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Payloads had three components:</a:t>
            </a:r>
          </a:p>
          <a:p>
            <a:pPr lvl="1"/>
            <a:r>
              <a:rPr lang="en-US" dirty="0"/>
              <a:t>A resource identifier</a:t>
            </a:r>
          </a:p>
          <a:p>
            <a:pPr lvl="1"/>
            <a:r>
              <a:rPr lang="en-US" dirty="0"/>
              <a:t>Installation instructions (cryptographic info)</a:t>
            </a:r>
          </a:p>
          <a:p>
            <a:pPr lvl="1"/>
            <a:r>
              <a:rPr lang="en-US" dirty="0"/>
              <a:t>An asset description</a:t>
            </a:r>
          </a:p>
          <a:p>
            <a:r>
              <a:rPr lang="en-US" dirty="0"/>
              <a:t>Required extension for advanced uses (e.g. Delta)</a:t>
            </a:r>
          </a:p>
          <a:p>
            <a:r>
              <a:rPr lang="en-US" dirty="0"/>
              <a:t>Aliases, Dependencies, Payloads are now all resource references</a:t>
            </a:r>
          </a:p>
          <a:p>
            <a:r>
              <a:rPr lang="en-US" dirty="0"/>
              <a:t>Assets are now separate from their resource identifier</a:t>
            </a:r>
          </a:p>
          <a:p>
            <a:r>
              <a:rPr lang="en-US" dirty="0"/>
              <a:t>Installation instructions are now separate (examples below)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BF44C7-D3A6-B346-B92C-014FDFA8F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428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23321-89BC-EF4C-AD95-FDC944F6E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separated from assets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E88A6-9B97-6E49-AC8A-531B180879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resource references are effectively the same</a:t>
            </a:r>
          </a:p>
          <a:p>
            <a:r>
              <a:rPr lang="en-US" dirty="0"/>
              <a:t>No need to distinguish between alias, dependency, payload</a:t>
            </a:r>
          </a:p>
          <a:p>
            <a:r>
              <a:rPr lang="en-US" dirty="0"/>
              <a:t>Resources define a local or remote input</a:t>
            </a:r>
          </a:p>
          <a:p>
            <a:pPr lvl="1"/>
            <a:r>
              <a:rPr lang="en-US" dirty="0"/>
              <a:t>URI</a:t>
            </a:r>
          </a:p>
          <a:p>
            <a:pPr lvl="1"/>
            <a:r>
              <a:rPr lang="en-US" dirty="0"/>
              <a:t>Digest</a:t>
            </a:r>
          </a:p>
          <a:p>
            <a:r>
              <a:rPr lang="en-US" dirty="0"/>
              <a:t>Assets define an installed image:</a:t>
            </a:r>
          </a:p>
          <a:p>
            <a:pPr lvl="1"/>
            <a:r>
              <a:rPr lang="en-US" dirty="0"/>
              <a:t>Size</a:t>
            </a:r>
          </a:p>
          <a:p>
            <a:pPr lvl="1"/>
            <a:r>
              <a:rPr lang="en-US" dirty="0"/>
              <a:t>Digest</a:t>
            </a:r>
          </a:p>
          <a:p>
            <a:pPr lvl="1"/>
            <a:r>
              <a:rPr lang="en-US" dirty="0"/>
              <a:t>Location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E3213-7271-2841-9CF4-3910BFBD5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538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E8841-7E3B-DD48-A57C-6B23ADEDC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Conditions divided into preconditions and postconditions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43F3B-251B-8C40-B4DA-995CC3B0F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Some conditions need to be checked before installation</a:t>
            </a:r>
          </a:p>
          <a:p>
            <a:pPr lvl="1"/>
            <a:r>
              <a:rPr lang="en-US" dirty="0"/>
              <a:t>Identifiers, time, precursors, custom</a:t>
            </a:r>
          </a:p>
          <a:p>
            <a:r>
              <a:rPr lang="en-US" dirty="0"/>
              <a:t>Some conditions need to be checked after installation</a:t>
            </a:r>
          </a:p>
          <a:p>
            <a:pPr lvl="1"/>
            <a:r>
              <a:rPr lang="en-US" dirty="0"/>
              <a:t>Content not identified by an asset digest, custom</a:t>
            </a:r>
          </a:p>
          <a:p>
            <a:r>
              <a:rPr lang="en-US" dirty="0"/>
              <a:t>Two choices:</a:t>
            </a:r>
          </a:p>
          <a:p>
            <a:pPr lvl="1"/>
            <a:r>
              <a:rPr lang="en-US" dirty="0"/>
              <a:t>Two lists</a:t>
            </a:r>
          </a:p>
          <a:p>
            <a:pPr lvl="2"/>
            <a:r>
              <a:rPr lang="en-US" dirty="0"/>
              <a:t>makes it easier for devices to know what to do in each step of the process</a:t>
            </a:r>
          </a:p>
          <a:p>
            <a:pPr lvl="2"/>
            <a:r>
              <a:rPr lang="en-US" dirty="0"/>
              <a:t>typically costs 1 byte</a:t>
            </a:r>
          </a:p>
          <a:p>
            <a:pPr lvl="1"/>
            <a:r>
              <a:rPr lang="en-US" dirty="0"/>
              <a:t>Duplicate condition identifiers</a:t>
            </a:r>
          </a:p>
          <a:p>
            <a:pPr lvl="2"/>
            <a:r>
              <a:rPr lang="en-US" dirty="0"/>
              <a:t>typically smaller serialization</a:t>
            </a:r>
          </a:p>
          <a:p>
            <a:pPr lvl="2"/>
            <a:r>
              <a:rPr lang="en-US" dirty="0"/>
              <a:t>duplication of identifiers may increase integer encoding size</a:t>
            </a:r>
          </a:p>
          <a:p>
            <a:pPr lvl="2"/>
            <a:r>
              <a:rPr lang="en-US" dirty="0"/>
              <a:t>more registration and maintenance with duplicate identifiers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64DFA-5DC4-A84C-8D7F-D8187F5C4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477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7FC36-60C0-B340-8F34-6EEBA6041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Component Identifier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18FE0B-82BC-2C47-B4D5-56846E5CCD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Storage Identifier may not be adequate for all use cases</a:t>
            </a:r>
          </a:p>
          <a:p>
            <a:r>
              <a:rPr lang="en-US" dirty="0"/>
              <a:t>Devices can be aggregates of one or more processors with two or more different storage systems</a:t>
            </a:r>
          </a:p>
          <a:p>
            <a:r>
              <a:rPr lang="en-US" dirty="0"/>
              <a:t>Component Identifier allows designating the storage system</a:t>
            </a:r>
          </a:p>
          <a:p>
            <a:r>
              <a:rPr lang="en-US" dirty="0"/>
              <a:t>Storage systems and hardware components can be nested</a:t>
            </a:r>
          </a:p>
          <a:p>
            <a:r>
              <a:rPr lang="en-US" dirty="0"/>
              <a:t>Component Identifier needs to be a list to handle this.</a:t>
            </a:r>
          </a:p>
          <a:p>
            <a:r>
              <a:rPr lang="en-US" dirty="0"/>
              <a:t>Storage Identifier can be merged into this list as the last element.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797A3A-15E5-BD45-9556-DD791809C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142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F04B7-7454-804B-88A2-2167F4749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Issues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755D5-2AE9-444B-BCE7-4B6397FB12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Should encryption of the manifest be addressed explicitly, or should that be handled one level higher?</a:t>
            </a:r>
          </a:p>
          <a:p>
            <a:r>
              <a:rPr lang="en-US" dirty="0"/>
              <a:t>Encoding of Processing Step</a:t>
            </a:r>
          </a:p>
          <a:p>
            <a:r>
              <a:rPr lang="en-US" dirty="0"/>
              <a:t>Encoding of Directive</a:t>
            </a:r>
          </a:p>
          <a:p>
            <a:r>
              <a:rPr lang="en-US" dirty="0"/>
              <a:t>Encoding of Conditions</a:t>
            </a:r>
          </a:p>
          <a:p>
            <a:r>
              <a:rPr lang="en-US" dirty="0"/>
              <a:t>Extension encoding</a:t>
            </a:r>
          </a:p>
          <a:p>
            <a:r>
              <a:rPr lang="en-US" dirty="0"/>
              <a:t>IANA implications for use of </a:t>
            </a:r>
            <a:r>
              <a:rPr lang="en-US" dirty="0" err="1"/>
              <a:t>enums</a:t>
            </a:r>
            <a:r>
              <a:rPr lang="en-US"/>
              <a:t> throughout the manifest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C60D70-9D45-9543-8C5E-ED8A0788C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32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6508E-314A-8B42-97A7-B3EEF7278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Primary structure array vs 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31915-0BDE-9E45-82BD-E5519FCDA4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Most fields are mandatory</a:t>
            </a:r>
          </a:p>
          <a:p>
            <a:pPr lvl="1"/>
            <a:r>
              <a:rPr lang="en-US" dirty="0"/>
              <a:t>Version</a:t>
            </a:r>
          </a:p>
          <a:p>
            <a:pPr lvl="1"/>
            <a:r>
              <a:rPr lang="en-US" dirty="0" err="1"/>
              <a:t>digestInfo</a:t>
            </a:r>
            <a:r>
              <a:rPr lang="en-US" dirty="0"/>
              <a:t>*</a:t>
            </a:r>
          </a:p>
          <a:p>
            <a:pPr lvl="1"/>
            <a:r>
              <a:rPr lang="en-US" dirty="0"/>
              <a:t>Nonce</a:t>
            </a:r>
          </a:p>
          <a:p>
            <a:pPr lvl="1"/>
            <a:r>
              <a:rPr lang="en-US" dirty="0"/>
              <a:t>Sequence</a:t>
            </a:r>
          </a:p>
          <a:p>
            <a:pPr lvl="1"/>
            <a:r>
              <a:rPr lang="en-US" dirty="0"/>
              <a:t>Preconditions</a:t>
            </a:r>
          </a:p>
          <a:p>
            <a:pPr lvl="1"/>
            <a:r>
              <a:rPr lang="en-US" dirty="0"/>
              <a:t>Resources</a:t>
            </a:r>
          </a:p>
          <a:p>
            <a:pPr lvl="1"/>
            <a:r>
              <a:rPr lang="en-US" dirty="0"/>
              <a:t>Targets</a:t>
            </a:r>
          </a:p>
          <a:p>
            <a:r>
              <a:rPr lang="en-US" dirty="0"/>
              <a:t>Those that aren’t used cost 1 byte (nil or 0-length object)</a:t>
            </a:r>
          </a:p>
          <a:p>
            <a:r>
              <a:rPr lang="en-US" dirty="0"/>
              <a:t>Out of 12 fields, 7 are mandatory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8054CB-03A1-284F-8A95-0DA84B53C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0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12E30-AE56-0B4F-A491-A1FD37261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Tree-based process description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958EA-3BC8-EE41-BE9F-98733484A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Things that are installed (assets) get their own section</a:t>
            </a:r>
          </a:p>
          <a:p>
            <a:pPr lvl="1"/>
            <a:r>
              <a:rPr lang="en-US" dirty="0"/>
              <a:t>Digest</a:t>
            </a:r>
          </a:p>
          <a:p>
            <a:pPr lvl="1"/>
            <a:r>
              <a:rPr lang="en-US" dirty="0"/>
              <a:t>Size</a:t>
            </a:r>
          </a:p>
          <a:p>
            <a:pPr lvl="1"/>
            <a:r>
              <a:rPr lang="en-US" dirty="0"/>
              <a:t>Component identifier</a:t>
            </a:r>
          </a:p>
          <a:p>
            <a:r>
              <a:rPr lang="en-US" dirty="0"/>
              <a:t>Description of how to obtain an asset:</a:t>
            </a:r>
          </a:p>
          <a:p>
            <a:pPr lvl="1"/>
            <a:r>
              <a:rPr lang="en-US" dirty="0"/>
              <a:t>Component identifier</a:t>
            </a:r>
          </a:p>
          <a:p>
            <a:pPr lvl="1"/>
            <a:r>
              <a:rPr lang="en-US" dirty="0"/>
              <a:t>List of processing steps</a:t>
            </a:r>
          </a:p>
          <a:p>
            <a:pPr lvl="1"/>
            <a:r>
              <a:rPr lang="en-US" dirty="0"/>
              <a:t>Resources are a processing step with URIs or a </a:t>
            </a:r>
            <a:r>
              <a:rPr lang="en-US" dirty="0" err="1"/>
              <a:t>ComponentIdentifier</a:t>
            </a:r>
            <a:r>
              <a:rPr lang="en-US" dirty="0"/>
              <a:t> instead of inputs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3B1A6F-5D48-7248-8280-F97D294DF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97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12E30-AE56-0B4F-A491-A1FD37261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Tree-based process description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958EA-3BC8-EE41-BE9F-98733484A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Asset = [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component: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ComponentIdentifier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 ; where to store the asset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encoding:  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/ nil,  ; the format of the asset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parameters: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/ nil,  ; any specialized arguments for installing the asset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size:      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/ nil,  ; size of the resource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digest:              Digest       ; digest of the processed resource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marL="0" indent="0"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ComponentIdentifier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[*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]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Digest              = [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digestAlgorithm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: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DigestIdentifiers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/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; Digest identifier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rawDigest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: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; Raw bytes of the digest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?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digestParameters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; optional extra arguments to the algorithm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3B1A6F-5D48-7248-8280-F97D294DF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47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12E30-AE56-0B4F-A491-A1FD37261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Tree-based process description (cont’d)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958EA-3BC8-EE41-BE9F-98733484A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AssetInstallationInfo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 [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component :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ComponentIdentifier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processors :         [ * Processor ],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?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allowOverride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:    bool,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? extensions :       { *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=&gt;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Processor       = [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type:              &amp;( resource: 1, decrypt: 2, decompress: 3,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undiff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4, relocate: 5,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unrelocate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: 6) /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inputs:    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UriList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/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ComponentIdentifier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/ {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=&gt;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},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parameters:       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; Note: this needs to have more detail instead of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bstr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3B1A6F-5D48-7248-8280-F97D294DF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407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EF957-7C87-DF44-889E-CCADC9F9A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Description of installation process in manifest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429BF-9F7F-A44A-8C01-B5DCBCAE9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not leave container information in the payload(s)?</a:t>
            </a:r>
          </a:p>
          <a:p>
            <a:pPr lvl="1"/>
            <a:r>
              <a:rPr lang="en-US" dirty="0"/>
              <a:t>Reject early if unsupported</a:t>
            </a:r>
          </a:p>
          <a:p>
            <a:pPr lvl="1"/>
            <a:r>
              <a:rPr lang="en-US" dirty="0"/>
              <a:t>Important for low-bandwidth</a:t>
            </a:r>
          </a:p>
          <a:p>
            <a:r>
              <a:rPr lang="en-US" dirty="0"/>
              <a:t>Why not </a:t>
            </a:r>
            <a:r>
              <a:rPr lang="en-US" dirty="0" err="1"/>
              <a:t>enums</a:t>
            </a:r>
            <a:r>
              <a:rPr lang="en-US" dirty="0"/>
              <a:t> for aggregate formats?</a:t>
            </a:r>
          </a:p>
          <a:p>
            <a:pPr lvl="1"/>
            <a:r>
              <a:rPr lang="en-US" dirty="0"/>
              <a:t>Lots of specialized parameters.</a:t>
            </a:r>
          </a:p>
          <a:p>
            <a:pPr lvl="1"/>
            <a:r>
              <a:rPr lang="en-US" dirty="0"/>
              <a:t>Many possible configurations.</a:t>
            </a:r>
          </a:p>
          <a:p>
            <a:pPr lvl="1"/>
            <a:r>
              <a:rPr lang="en-US" dirty="0"/>
              <a:t>Registration space of accepted </a:t>
            </a:r>
            <a:r>
              <a:rPr lang="en-US" dirty="0" err="1"/>
              <a:t>enums</a:t>
            </a:r>
            <a:r>
              <a:rPr lang="en-US" dirty="0"/>
              <a:t> becomes large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84BAE-B614-F34E-A8C9-CC33636AE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316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EF957-7C87-DF44-889E-CCADC9F9A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Description of installation process in manifest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429BF-9F7F-A44A-8C01-B5DCBCAE9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Example:</a:t>
            </a:r>
          </a:p>
          <a:p>
            <a:pPr lvl="1"/>
            <a:r>
              <a:rPr lang="en-US" dirty="0"/>
              <a:t>Raw binary payload: no arguments</a:t>
            </a:r>
          </a:p>
          <a:p>
            <a:pPr lvl="1"/>
            <a:r>
              <a:rPr lang="en-US" dirty="0"/>
              <a:t>Encrypted binary payload: </a:t>
            </a:r>
          </a:p>
          <a:p>
            <a:pPr lvl="2"/>
            <a:r>
              <a:rPr lang="en-US" dirty="0"/>
              <a:t>key identifier</a:t>
            </a:r>
          </a:p>
          <a:p>
            <a:pPr lvl="2"/>
            <a:r>
              <a:rPr lang="en-US" dirty="0"/>
              <a:t>algorithm identifier</a:t>
            </a:r>
          </a:p>
          <a:p>
            <a:pPr lvl="1"/>
            <a:r>
              <a:rPr lang="en-US" dirty="0"/>
              <a:t>Encrypted, compressed binary payload: </a:t>
            </a:r>
          </a:p>
          <a:p>
            <a:pPr lvl="2"/>
            <a:r>
              <a:rPr lang="en-US" dirty="0"/>
              <a:t>key identifier</a:t>
            </a:r>
          </a:p>
          <a:p>
            <a:pPr lvl="2"/>
            <a:r>
              <a:rPr lang="en-US" dirty="0"/>
              <a:t>encryption algorithm identifier</a:t>
            </a:r>
          </a:p>
          <a:p>
            <a:pPr lvl="2"/>
            <a:r>
              <a:rPr lang="en-US" dirty="0"/>
              <a:t>compression algorithm identifier</a:t>
            </a:r>
          </a:p>
          <a:p>
            <a:pPr lvl="1"/>
            <a:r>
              <a:rPr lang="en-US" dirty="0"/>
              <a:t>Encrypted, compressed, delta payload</a:t>
            </a:r>
          </a:p>
          <a:p>
            <a:pPr lvl="2"/>
            <a:r>
              <a:rPr lang="en-US" dirty="0"/>
              <a:t>key identifier</a:t>
            </a:r>
          </a:p>
          <a:p>
            <a:pPr lvl="2"/>
            <a:r>
              <a:rPr lang="en-US" dirty="0"/>
              <a:t>encryption algorithm identifier</a:t>
            </a:r>
          </a:p>
          <a:p>
            <a:pPr lvl="2"/>
            <a:r>
              <a:rPr lang="en-US" dirty="0"/>
              <a:t>compression algorithm identifier</a:t>
            </a:r>
          </a:p>
          <a:p>
            <a:pPr lvl="2"/>
            <a:r>
              <a:rPr lang="en-US" dirty="0"/>
              <a:t>precursor digest</a:t>
            </a:r>
          </a:p>
          <a:p>
            <a:pPr lvl="2"/>
            <a:r>
              <a:rPr lang="en-US" dirty="0"/>
              <a:t>precursor component ID, storage location</a:t>
            </a:r>
          </a:p>
          <a:p>
            <a:pPr lvl="2"/>
            <a:r>
              <a:rPr lang="en-US" dirty="0"/>
              <a:t>delta algorithm identifier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DC6A5F-E653-6446-91C8-85CF86C6F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DD3F7-2F56-F946-9870-FB1B42FE6FE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545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1302</Words>
  <Application>Microsoft Macintosh PowerPoint</Application>
  <PresentationFormat>Widescreen</PresentationFormat>
  <Paragraphs>233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Courier New</vt:lpstr>
      <vt:lpstr>Office Theme</vt:lpstr>
      <vt:lpstr>CBOR Manifest Serialisation</vt:lpstr>
      <vt:lpstr>Open issues</vt:lpstr>
      <vt:lpstr>Open Issues (Cont’d)</vt:lpstr>
      <vt:lpstr>Primary structure array vs map</vt:lpstr>
      <vt:lpstr>Tree-based process description proposal</vt:lpstr>
      <vt:lpstr>Tree-based process description (cont’d)</vt:lpstr>
      <vt:lpstr>Tree-based process description (cont’d)</vt:lpstr>
      <vt:lpstr>Description of installation process in manifest</vt:lpstr>
      <vt:lpstr>Description of installation process in manifest</vt:lpstr>
      <vt:lpstr>Description of installation process in manifest</vt:lpstr>
      <vt:lpstr>Description of installation process in manifest</vt:lpstr>
      <vt:lpstr>Examples:</vt:lpstr>
      <vt:lpstr>Examples:</vt:lpstr>
      <vt:lpstr>Current changes</vt:lpstr>
      <vt:lpstr>Highlights of changes</vt:lpstr>
      <vt:lpstr>WIP status</vt:lpstr>
      <vt:lpstr>Severable Text</vt:lpstr>
      <vt:lpstr>Severable Text (cont’d)</vt:lpstr>
      <vt:lpstr>Severable Text (cont’d)</vt:lpstr>
      <vt:lpstr>Multiple payloads</vt:lpstr>
      <vt:lpstr>Resources separated from assets</vt:lpstr>
      <vt:lpstr>Conditions divided into preconditions and postconditions</vt:lpstr>
      <vt:lpstr>Component Identifier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CBOR Manifest Serialisation</dc:title>
  <dc:creator>Brendan Moran</dc:creator>
  <cp:lastModifiedBy>Brendan Moran</cp:lastModifiedBy>
  <cp:revision>21</cp:revision>
  <dcterms:created xsi:type="dcterms:W3CDTF">2018-07-17T08:03:30Z</dcterms:created>
  <dcterms:modified xsi:type="dcterms:W3CDTF">2018-07-17T20:22:13Z</dcterms:modified>
</cp:coreProperties>
</file>