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Override1.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3"/>
  </p:notesMasterIdLst>
  <p:sldIdLst>
    <p:sldId id="256" r:id="rId2"/>
    <p:sldId id="263" r:id="rId3"/>
    <p:sldId id="264" r:id="rId4"/>
    <p:sldId id="257" r:id="rId5"/>
    <p:sldId id="258" r:id="rId6"/>
    <p:sldId id="259" r:id="rId7"/>
    <p:sldId id="260" r:id="rId8"/>
    <p:sldId id="261" r:id="rId9"/>
    <p:sldId id="262" r:id="rId10"/>
    <p:sldId id="267" r:id="rId11"/>
    <p:sldId id="265" r:id="rId12"/>
    <p:sldId id="268" r:id="rId13"/>
    <p:sldId id="266" r:id="rId14"/>
    <p:sldId id="269" r:id="rId15"/>
    <p:sldId id="270" r:id="rId16"/>
    <p:sldId id="271" r:id="rId17"/>
    <p:sldId id="272" r:id="rId18"/>
    <p:sldId id="273" r:id="rId19"/>
    <p:sldId id="276" r:id="rId20"/>
    <p:sldId id="274" r:id="rId21"/>
    <p:sldId id="275" r:id="rId2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5" d="100"/>
          <a:sy n="65" d="100"/>
        </p:scale>
        <p:origin x="-1284" y="-7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F8BA61A-B2AD-4503-A616-5843119C80BA}" type="datetimeFigureOut">
              <a:rPr lang="en-GB" smtClean="0"/>
              <a:t>18/07/2018</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9B7380B-0434-4163-81C6-72B1BE806286}" type="slidenum">
              <a:rPr lang="en-GB" smtClean="0"/>
              <a:t>‹#›</a:t>
            </a:fld>
            <a:endParaRPr lang="en-GB"/>
          </a:p>
        </p:txBody>
      </p:sp>
    </p:spTree>
    <p:extLst>
      <p:ext uri="{BB962C8B-B14F-4D97-AF65-F5344CB8AC3E}">
        <p14:creationId xmlns:p14="http://schemas.microsoft.com/office/powerpoint/2010/main" val="194568127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GB"/>
          </a:p>
        </p:txBody>
      </p:sp>
      <p:sp>
        <p:nvSpPr>
          <p:cNvPr id="4" name="Date Placeholder 3"/>
          <p:cNvSpPr>
            <a:spLocks noGrp="1"/>
          </p:cNvSpPr>
          <p:nvPr>
            <p:ph type="dt" sz="half" idx="10"/>
          </p:nvPr>
        </p:nvSpPr>
        <p:spPr/>
        <p:txBody>
          <a:bodyPr/>
          <a:lstStyle/>
          <a:p>
            <a:fld id="{0E9DA123-2DC3-4BEA-A63B-28DE9F27F3A1}" type="datetime1">
              <a:rPr lang="en-GB" smtClean="0"/>
              <a:t>18/07/2018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409042354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BB7B75B9-7477-4A41-AE46-5AAE22F991BC}" type="datetime1">
              <a:rPr lang="en-GB" smtClean="0"/>
              <a:t>18/07/2018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35647812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4B3F6F64-E9A6-4D20-A3A0-E9689B5A1F0C}" type="datetime1">
              <a:rPr lang="en-GB" smtClean="0"/>
              <a:t>18/07/2018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70922701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10"/>
          </p:nvPr>
        </p:nvSpPr>
        <p:spPr/>
        <p:txBody>
          <a:bodyPr/>
          <a:lstStyle/>
          <a:p>
            <a:fld id="{09EB4587-F7A6-4929-9FBF-9329AB4720B0}" type="datetime1">
              <a:rPr lang="en-GB" smtClean="0"/>
              <a:t>18/07/2018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353032354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793B2E3-5E79-48BE-A06C-6A073D22B32A}" type="datetime1">
              <a:rPr lang="en-GB" smtClean="0"/>
              <a:t>18/07/2018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401818224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sz="half" idx="10"/>
          </p:nvPr>
        </p:nvSpPr>
        <p:spPr/>
        <p:txBody>
          <a:bodyPr/>
          <a:lstStyle/>
          <a:p>
            <a:fld id="{2161C2BD-59D9-4FD3-AE87-4A13188AF3A5}" type="datetime1">
              <a:rPr lang="en-GB" smtClean="0"/>
              <a:t>18/07/2018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19429704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sz="half" idx="10"/>
          </p:nvPr>
        </p:nvSpPr>
        <p:spPr/>
        <p:txBody>
          <a:bodyPr/>
          <a:lstStyle/>
          <a:p>
            <a:fld id="{117D7529-44EA-4415-9E17-CF89AABBE602}" type="datetime1">
              <a:rPr lang="en-GB" smtClean="0"/>
              <a:t>18/07/2018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270854627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sz="half" idx="10"/>
          </p:nvPr>
        </p:nvSpPr>
        <p:spPr/>
        <p:txBody>
          <a:bodyPr/>
          <a:lstStyle/>
          <a:p>
            <a:fld id="{FAA9458F-DFD6-4BAD-830D-C9B7B38ADEBE}" type="datetime1">
              <a:rPr lang="en-GB" smtClean="0"/>
              <a:t>18/07/2018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110588474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FE124C7-833D-4758-841D-1289471ED1EC}" type="datetime1">
              <a:rPr lang="en-GB" smtClean="0"/>
              <a:t>18/07/2018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202343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91E8B86-3C5E-470F-ADEB-768DB51C80F6}" type="datetime1">
              <a:rPr lang="en-GB" smtClean="0"/>
              <a:t>18/07/2018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23418628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3BBE94C-796B-4073-8D42-97E45AFD4302}" type="datetime1">
              <a:rPr lang="en-GB" smtClean="0"/>
              <a:t>18/07/2018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E0B82A8A-0600-40D9-B284-F0FD8AB7C0AA}" type="slidenum">
              <a:rPr lang="en-GB" smtClean="0"/>
              <a:t>‹#›</a:t>
            </a:fld>
            <a:endParaRPr lang="en-GB"/>
          </a:p>
        </p:txBody>
      </p:sp>
    </p:spTree>
    <p:extLst>
      <p:ext uri="{BB962C8B-B14F-4D97-AF65-F5344CB8AC3E}">
        <p14:creationId xmlns:p14="http://schemas.microsoft.com/office/powerpoint/2010/main" val="13612248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F78BE34-5604-42CA-A5C4-A466202CABB1}" type="datetime1">
              <a:rPr lang="en-GB" smtClean="0"/>
              <a:t>18/07/2018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0B82A8A-0600-40D9-B284-F0FD8AB7C0AA}" type="slidenum">
              <a:rPr lang="en-GB" smtClean="0"/>
              <a:t>‹#›</a:t>
            </a:fld>
            <a:endParaRPr lang="en-GB"/>
          </a:p>
        </p:txBody>
      </p:sp>
    </p:spTree>
    <p:extLst>
      <p:ext uri="{BB962C8B-B14F-4D97-AF65-F5344CB8AC3E}">
        <p14:creationId xmlns:p14="http://schemas.microsoft.com/office/powerpoint/2010/main" val="16761244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www.ietf.org/mail-archive/web/suit/current/msg00580.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www.ietf.org/mail-archive/web/suit/current/msg00587.html"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a:t>A Firmware Update </a:t>
            </a:r>
            <a:r>
              <a:rPr lang="en-GB" dirty="0">
                <a:solidFill>
                  <a:srgbClr val="FF0000"/>
                </a:solidFill>
              </a:rPr>
              <a:t>Architecture</a:t>
            </a:r>
            <a:r>
              <a:rPr lang="en-GB" dirty="0"/>
              <a:t> for Internet of Things Devices</a:t>
            </a:r>
          </a:p>
        </p:txBody>
      </p:sp>
      <p:sp>
        <p:nvSpPr>
          <p:cNvPr id="3" name="Subtitle 2"/>
          <p:cNvSpPr>
            <a:spLocks noGrp="1"/>
          </p:cNvSpPr>
          <p:nvPr>
            <p:ph type="subTitle" idx="1"/>
          </p:nvPr>
        </p:nvSpPr>
        <p:spPr/>
        <p:txBody>
          <a:bodyPr/>
          <a:lstStyle/>
          <a:p>
            <a:r>
              <a:rPr lang="en-GB" dirty="0"/>
              <a:t>draft-ietf-suit-architecture-01</a:t>
            </a:r>
          </a:p>
        </p:txBody>
      </p:sp>
      <p:sp>
        <p:nvSpPr>
          <p:cNvPr id="4" name="Slide Number Placeholder 3"/>
          <p:cNvSpPr>
            <a:spLocks noGrp="1"/>
          </p:cNvSpPr>
          <p:nvPr>
            <p:ph type="sldNum" sz="quarter" idx="12"/>
          </p:nvPr>
        </p:nvSpPr>
        <p:spPr/>
        <p:txBody>
          <a:bodyPr/>
          <a:lstStyle/>
          <a:p>
            <a:fld id="{E0B82A8A-0600-40D9-B284-F0FD8AB7C0AA}" type="slidenum">
              <a:rPr lang="en-GB" smtClean="0"/>
              <a:t>1</a:t>
            </a:fld>
            <a:endParaRPr lang="en-GB"/>
          </a:p>
        </p:txBody>
      </p:sp>
    </p:spTree>
    <p:extLst>
      <p:ext uri="{BB962C8B-B14F-4D97-AF65-F5344CB8AC3E}">
        <p14:creationId xmlns:p14="http://schemas.microsoft.com/office/powerpoint/2010/main" val="8647917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GB" dirty="0" smtClean="0"/>
              <a:t>Operating Modes</a:t>
            </a:r>
            <a:endParaRPr lang="en-GB" dirty="0"/>
          </a:p>
        </p:txBody>
      </p:sp>
      <p:sp>
        <p:nvSpPr>
          <p:cNvPr id="5" name="Text Placeholder 4"/>
          <p:cNvSpPr>
            <a:spLocks noGrp="1"/>
          </p:cNvSpPr>
          <p:nvPr>
            <p:ph type="body" idx="1"/>
          </p:nvPr>
        </p:nvSpPr>
        <p:spPr/>
        <p:txBody>
          <a:bodyPr/>
          <a:lstStyle/>
          <a:p>
            <a:endParaRPr lang="en-GB" dirty="0"/>
          </a:p>
        </p:txBody>
      </p:sp>
      <p:sp>
        <p:nvSpPr>
          <p:cNvPr id="2" name="Slide Number Placeholder 1"/>
          <p:cNvSpPr>
            <a:spLocks noGrp="1"/>
          </p:cNvSpPr>
          <p:nvPr>
            <p:ph type="sldNum" sz="quarter" idx="12"/>
          </p:nvPr>
        </p:nvSpPr>
        <p:spPr/>
        <p:txBody>
          <a:bodyPr/>
          <a:lstStyle/>
          <a:p>
            <a:fld id="{E0B82A8A-0600-40D9-B284-F0FD8AB7C0AA}" type="slidenum">
              <a:rPr lang="en-GB" smtClean="0"/>
              <a:t>10</a:t>
            </a:fld>
            <a:endParaRPr lang="en-GB"/>
          </a:p>
        </p:txBody>
      </p:sp>
    </p:spTree>
    <p:extLst>
      <p:ext uri="{BB962C8B-B14F-4D97-AF65-F5344CB8AC3E}">
        <p14:creationId xmlns:p14="http://schemas.microsoft.com/office/powerpoint/2010/main" val="379169414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Operating modes</a:t>
            </a:r>
          </a:p>
        </p:txBody>
      </p:sp>
      <p:sp>
        <p:nvSpPr>
          <p:cNvPr id="3" name="Content Placeholder 2"/>
          <p:cNvSpPr>
            <a:spLocks noGrp="1"/>
          </p:cNvSpPr>
          <p:nvPr>
            <p:ph idx="1"/>
          </p:nvPr>
        </p:nvSpPr>
        <p:spPr/>
        <p:txBody>
          <a:bodyPr>
            <a:normAutofit fontScale="77500" lnSpcReduction="20000"/>
          </a:bodyPr>
          <a:lstStyle/>
          <a:p>
            <a:pPr marL="514350" indent="-514350">
              <a:buFont typeface="+mj-lt"/>
              <a:buAutoNum type="arabicPeriod"/>
            </a:pPr>
            <a:r>
              <a:rPr lang="en-GB" b="1" dirty="0" smtClean="0"/>
              <a:t>Client-initiated Update</a:t>
            </a:r>
            <a:r>
              <a:rPr lang="en-GB" dirty="0" smtClean="0"/>
              <a:t>: </a:t>
            </a:r>
            <a:br>
              <a:rPr lang="en-GB" dirty="0" smtClean="0"/>
            </a:br>
            <a:r>
              <a:rPr lang="en-GB" dirty="0" smtClean="0"/>
              <a:t>Client-initiated updates take the form of a communicator on a device proactively checking for new firmware imagines provided by firmware servers.</a:t>
            </a:r>
          </a:p>
          <a:p>
            <a:pPr marL="514350" indent="-514350">
              <a:buFont typeface="+mj-lt"/>
              <a:buAutoNum type="arabicPeriod"/>
            </a:pPr>
            <a:r>
              <a:rPr lang="en-GB" b="1" dirty="0" smtClean="0"/>
              <a:t>Server-initiated Update</a:t>
            </a:r>
            <a:r>
              <a:rPr lang="en-GB" dirty="0" smtClean="0"/>
              <a:t>: </a:t>
            </a:r>
            <a:br>
              <a:rPr lang="en-GB" dirty="0" smtClean="0"/>
            </a:br>
            <a:r>
              <a:rPr lang="en-GB" dirty="0" smtClean="0"/>
              <a:t>The status tracker determines what devices qualify for a firmware update. Once those devices have been selected the firmware server, in cooperation with the status tracker, distributes updates to those devices.</a:t>
            </a:r>
          </a:p>
          <a:p>
            <a:pPr marL="514350" indent="-514350">
              <a:buFont typeface="+mj-lt"/>
              <a:buAutoNum type="arabicPeriod"/>
            </a:pPr>
            <a:r>
              <a:rPr lang="en-GB" b="1" dirty="0" smtClean="0"/>
              <a:t>Hybrid Update</a:t>
            </a:r>
            <a:r>
              <a:rPr lang="en-GB" dirty="0" smtClean="0"/>
              <a:t>: </a:t>
            </a:r>
            <a:br>
              <a:rPr lang="en-GB" dirty="0" smtClean="0"/>
            </a:br>
            <a:r>
              <a:rPr lang="en-GB" dirty="0" smtClean="0"/>
              <a:t>The status tracker pushes notifications of availability of an update to the device, and the communicator then downloads the image from the firmware server when it wants.</a:t>
            </a:r>
          </a:p>
          <a:p>
            <a:pPr lvl="1"/>
            <a:endParaRPr lang="en-GB" dirty="0" smtClean="0"/>
          </a:p>
          <a:p>
            <a:endParaRPr lang="en-GB" dirty="0"/>
          </a:p>
        </p:txBody>
      </p:sp>
      <p:sp>
        <p:nvSpPr>
          <p:cNvPr id="4" name="Slide Number Placeholder 3"/>
          <p:cNvSpPr>
            <a:spLocks noGrp="1"/>
          </p:cNvSpPr>
          <p:nvPr>
            <p:ph type="sldNum" sz="quarter" idx="12"/>
          </p:nvPr>
        </p:nvSpPr>
        <p:spPr/>
        <p:txBody>
          <a:bodyPr/>
          <a:lstStyle/>
          <a:p>
            <a:fld id="{E0B82A8A-0600-40D9-B284-F0FD8AB7C0AA}" type="slidenum">
              <a:rPr lang="en-GB" smtClean="0"/>
              <a:t>11</a:t>
            </a:fld>
            <a:endParaRPr lang="en-GB"/>
          </a:p>
        </p:txBody>
      </p:sp>
    </p:spTree>
    <p:extLst>
      <p:ext uri="{BB962C8B-B14F-4D97-AF65-F5344CB8AC3E}">
        <p14:creationId xmlns:p14="http://schemas.microsoft.com/office/powerpoint/2010/main" val="114658260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GB" dirty="0" smtClean="0"/>
              <a:t>Communication Architecture</a:t>
            </a:r>
            <a:endParaRPr lang="en-GB" dirty="0"/>
          </a:p>
        </p:txBody>
      </p:sp>
      <p:sp>
        <p:nvSpPr>
          <p:cNvPr id="5" name="Text Placeholder 4"/>
          <p:cNvSpPr>
            <a:spLocks noGrp="1"/>
          </p:cNvSpPr>
          <p:nvPr>
            <p:ph type="body" idx="1"/>
          </p:nvPr>
        </p:nvSpPr>
        <p:spPr/>
        <p:txBody>
          <a:bodyPr/>
          <a:lstStyle/>
          <a:p>
            <a:endParaRPr lang="en-GB" dirty="0"/>
          </a:p>
        </p:txBody>
      </p:sp>
      <p:sp>
        <p:nvSpPr>
          <p:cNvPr id="2" name="Slide Number Placeholder 1"/>
          <p:cNvSpPr>
            <a:spLocks noGrp="1"/>
          </p:cNvSpPr>
          <p:nvPr>
            <p:ph type="sldNum" sz="quarter" idx="12"/>
          </p:nvPr>
        </p:nvSpPr>
        <p:spPr/>
        <p:txBody>
          <a:bodyPr/>
          <a:lstStyle/>
          <a:p>
            <a:fld id="{E0B82A8A-0600-40D9-B284-F0FD8AB7C0AA}" type="slidenum">
              <a:rPr lang="en-GB" smtClean="0"/>
              <a:t>12</a:t>
            </a:fld>
            <a:endParaRPr lang="en-GB"/>
          </a:p>
        </p:txBody>
      </p:sp>
    </p:spTree>
    <p:extLst>
      <p:ext uri="{BB962C8B-B14F-4D97-AF65-F5344CB8AC3E}">
        <p14:creationId xmlns:p14="http://schemas.microsoft.com/office/powerpoint/2010/main" val="379169414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331640" y="188640"/>
            <a:ext cx="6192688" cy="6336704"/>
          </a:xfrm>
        </p:spPr>
        <p:txBody>
          <a:bodyPr>
            <a:noAutofit/>
          </a:bodyPr>
          <a:lstStyle/>
          <a:p>
            <a:pPr marL="0" indent="0">
              <a:buNone/>
            </a:pPr>
            <a:r>
              <a:rPr lang="en-GB" sz="1000" b="1" dirty="0" smtClean="0">
                <a:latin typeface="Courier New" panose="02070309020205020404" pitchFamily="49" charset="0"/>
                <a:cs typeface="Courier New" panose="02070309020205020404" pitchFamily="49" charset="0"/>
              </a:rPr>
              <a:t>              Firmware +  +----------+       Firmware + +-----------+</a:t>
            </a:r>
          </a:p>
          <a:p>
            <a:pPr marL="0" indent="0">
              <a:buNone/>
            </a:pPr>
            <a:r>
              <a:rPr lang="en-GB" sz="1000" b="1" dirty="0" smtClean="0">
                <a:latin typeface="Courier New" panose="02070309020205020404" pitchFamily="49" charset="0"/>
                <a:cs typeface="Courier New" panose="02070309020205020404" pitchFamily="49" charset="0"/>
              </a:rPr>
              <a:t>              Manifest    |          |-+     Manifest   |           |-+</a:t>
            </a:r>
          </a:p>
          <a:p>
            <a:pPr marL="0" indent="0">
              <a:buNone/>
            </a:pPr>
            <a:r>
              <a:rPr lang="en-GB" sz="1000" b="1" dirty="0" smtClean="0">
                <a:latin typeface="Courier New" panose="02070309020205020404" pitchFamily="49" charset="0"/>
                <a:cs typeface="Courier New" panose="02070309020205020404" pitchFamily="49" charset="0"/>
              </a:rPr>
              <a:t>               +---------&gt;| Firmware | |&lt;---------------|           | |</a:t>
            </a:r>
          </a:p>
          <a:p>
            <a:pPr marL="0" indent="0">
              <a:buNone/>
            </a:pPr>
            <a:r>
              <a:rPr lang="en-GB" sz="1000" b="1" dirty="0" smtClean="0">
                <a:latin typeface="Courier New" panose="02070309020205020404" pitchFamily="49" charset="0"/>
                <a:cs typeface="Courier New" panose="02070309020205020404" pitchFamily="49" charset="0"/>
              </a:rPr>
              <a:t>               |          | Server   | |                |  Author   | |</a:t>
            </a:r>
          </a:p>
          <a:p>
            <a:pPr marL="0" indent="0">
              <a:buNone/>
            </a:pPr>
            <a:r>
              <a:rPr lang="en-GB" sz="1000" b="1" dirty="0" smtClean="0">
                <a:latin typeface="Courier New" panose="02070309020205020404" pitchFamily="49" charset="0"/>
                <a:cs typeface="Courier New" panose="02070309020205020404" pitchFamily="49" charset="0"/>
              </a:rPr>
              <a:t>               |          |          | |                |           | |</a:t>
            </a:r>
          </a:p>
          <a:p>
            <a:pPr marL="0" indent="0">
              <a:buNone/>
            </a:pPr>
            <a:r>
              <a:rPr lang="en-GB" sz="1000" b="1" dirty="0" smtClean="0">
                <a:latin typeface="Courier New" panose="02070309020205020404" pitchFamily="49" charset="0"/>
                <a:cs typeface="Courier New" panose="02070309020205020404" pitchFamily="49" charset="0"/>
              </a:rPr>
              <a:t>               |          +----------+ |                +-----------+ |</a:t>
            </a:r>
          </a:p>
          <a:p>
            <a:pPr marL="0" indent="0">
              <a:buNone/>
            </a:pPr>
            <a:r>
              <a:rPr lang="en-GB" sz="1000" b="1" dirty="0" smtClean="0">
                <a:latin typeface="Courier New" panose="02070309020205020404" pitchFamily="49" charset="0"/>
                <a:cs typeface="Courier New" panose="02070309020205020404" pitchFamily="49" charset="0"/>
              </a:rPr>
              <a:t>               |            +----------+                  +-----------+</a:t>
            </a:r>
          </a:p>
          <a:p>
            <a:pPr marL="0" indent="0">
              <a:buNone/>
            </a:pPr>
            <a:r>
              <a:rPr lang="en-GB" sz="1000" b="1" dirty="0" smtClean="0">
                <a:latin typeface="Courier New" panose="02070309020205020404" pitchFamily="49" charset="0"/>
                <a:cs typeface="Courier New" panose="02070309020205020404" pitchFamily="49" charset="0"/>
              </a:rPr>
              <a:t>               |</a:t>
            </a:r>
          </a:p>
          <a:p>
            <a:pPr marL="0" indent="0">
              <a:buNone/>
            </a:pPr>
            <a:r>
              <a:rPr lang="en-GB" sz="1000" b="1" dirty="0" smtClean="0">
                <a:latin typeface="Courier New" panose="02070309020205020404" pitchFamily="49" charset="0"/>
                <a:cs typeface="Courier New" panose="02070309020205020404" pitchFamily="49" charset="0"/>
              </a:rPr>
              <a:t>               |</a:t>
            </a:r>
          </a:p>
          <a:p>
            <a:pPr marL="0" indent="0">
              <a:buNone/>
            </a:pPr>
            <a:r>
              <a:rPr lang="en-GB" sz="1000" b="1" dirty="0" smtClean="0">
                <a:latin typeface="Courier New" panose="02070309020205020404" pitchFamily="49" charset="0"/>
                <a:cs typeface="Courier New" panose="02070309020205020404" pitchFamily="49" charset="0"/>
              </a:rPr>
              <a:t>               |</a:t>
            </a:r>
          </a:p>
          <a:p>
            <a:pPr marL="0" indent="0">
              <a:buNone/>
            </a:pPr>
            <a:r>
              <a:rPr lang="en-GB" sz="1000" b="1" dirty="0" smtClean="0">
                <a:latin typeface="Courier New" panose="02070309020205020404" pitchFamily="49" charset="0"/>
                <a:cs typeface="Courier New" panose="02070309020205020404" pitchFamily="49" charset="0"/>
              </a:rPr>
              <a:t>              -+--                                  ------</a:t>
            </a:r>
          </a:p>
          <a:p>
            <a:pPr marL="0" indent="0">
              <a:buNone/>
            </a:pPr>
            <a:r>
              <a:rPr lang="en-GB" sz="1000" b="1" dirty="0" smtClean="0">
                <a:latin typeface="Courier New" panose="02070309020205020404" pitchFamily="49" charset="0"/>
                <a:cs typeface="Courier New" panose="02070309020205020404" pitchFamily="49" charset="0"/>
              </a:rPr>
              <a:t>         ----  |  ----                          ----      ----</a:t>
            </a:r>
          </a:p>
          <a:p>
            <a:pPr marL="0" indent="0">
              <a:buNone/>
            </a:pPr>
            <a:r>
              <a:rPr lang="en-GB" sz="1000" b="1" dirty="0" smtClean="0">
                <a:latin typeface="Courier New" panose="02070309020205020404" pitchFamily="49" charset="0"/>
                <a:cs typeface="Courier New" panose="02070309020205020404" pitchFamily="49" charset="0"/>
              </a:rPr>
              <a:t>       //      |      \\                      //              \\</a:t>
            </a:r>
          </a:p>
          <a:p>
            <a:pPr marL="0" indent="0">
              <a:buNone/>
            </a:pPr>
            <a:r>
              <a:rPr lang="en-GB" sz="1000" b="1" dirty="0" smtClean="0">
                <a:latin typeface="Courier New" panose="02070309020205020404" pitchFamily="49" charset="0"/>
                <a:cs typeface="Courier New" panose="02070309020205020404" pitchFamily="49" charset="0"/>
              </a:rPr>
              <a:t>      /        |        \                    /                  \</a:t>
            </a:r>
          </a:p>
          <a:p>
            <a:pPr marL="0" indent="0">
              <a:buNone/>
            </a:pPr>
            <a:r>
              <a:rPr lang="en-GB" sz="1000" b="1" dirty="0" smtClean="0">
                <a:latin typeface="Courier New" panose="02070309020205020404" pitchFamily="49" charset="0"/>
                <a:cs typeface="Courier New" panose="02070309020205020404" pitchFamily="49" charset="0"/>
              </a:rPr>
              <a:t>     /         |         \                  /                    \</a:t>
            </a:r>
          </a:p>
          <a:p>
            <a:pPr marL="0" indent="0">
              <a:buNone/>
            </a:pPr>
            <a:r>
              <a:rPr lang="en-GB" sz="1000" b="1" dirty="0" smtClean="0">
                <a:latin typeface="Courier New" panose="02070309020205020404" pitchFamily="49" charset="0"/>
                <a:cs typeface="Courier New" panose="02070309020205020404" pitchFamily="49" charset="0"/>
              </a:rPr>
              <a:t>    /          |          \                /                      \</a:t>
            </a:r>
          </a:p>
          <a:p>
            <a:pPr marL="0" indent="0">
              <a:buNone/>
            </a:pPr>
            <a:r>
              <a:rPr lang="en-GB" sz="1000" b="1" dirty="0" smtClean="0">
                <a:latin typeface="Courier New" panose="02070309020205020404" pitchFamily="49" charset="0"/>
                <a:cs typeface="Courier New" panose="02070309020205020404" pitchFamily="49" charset="0"/>
              </a:rPr>
              <a:t>   /           |           \              /                        \</a:t>
            </a:r>
          </a:p>
          <a:p>
            <a:pPr marL="0" indent="0">
              <a:buNone/>
            </a:pPr>
            <a:r>
              <a:rPr lang="en-GB" sz="1000" b="1" dirty="0" smtClean="0">
                <a:latin typeface="Courier New" panose="02070309020205020404" pitchFamily="49" charset="0"/>
                <a:cs typeface="Courier New" panose="02070309020205020404" pitchFamily="49" charset="0"/>
              </a:rPr>
              <a:t>  |            v            |            |                          |</a:t>
            </a:r>
          </a:p>
          <a:p>
            <a:pPr marL="0" indent="0">
              <a:buNone/>
            </a:pPr>
            <a:r>
              <a:rPr lang="en-GB" sz="1000" b="1" dirty="0" smtClean="0">
                <a:latin typeface="Courier New" panose="02070309020205020404" pitchFamily="49" charset="0"/>
                <a:cs typeface="Courier New" panose="02070309020205020404" pitchFamily="49" charset="0"/>
              </a:rPr>
              <a:t>  |     +------------+                                              |</a:t>
            </a:r>
          </a:p>
          <a:p>
            <a:pPr marL="0" indent="0">
              <a:buNone/>
            </a:pPr>
            <a:r>
              <a:rPr lang="en-GB" sz="1000" b="1" dirty="0" smtClean="0">
                <a:latin typeface="Courier New" panose="02070309020205020404" pitchFamily="49" charset="0"/>
                <a:cs typeface="Courier New" panose="02070309020205020404" pitchFamily="49" charset="0"/>
              </a:rPr>
              <a:t>  |     |Communicator|      |            |                          |</a:t>
            </a:r>
          </a:p>
          <a:p>
            <a:pPr marL="0" indent="0">
              <a:buNone/>
            </a:pPr>
            <a:r>
              <a:rPr lang="en-GB" sz="1000" b="1" dirty="0" smtClean="0">
                <a:latin typeface="Courier New" panose="02070309020205020404" pitchFamily="49" charset="0"/>
                <a:cs typeface="Courier New" panose="02070309020205020404" pitchFamily="49" charset="0"/>
              </a:rPr>
              <a:t> |      +--------+---+       | Device    |       +--------+          |</a:t>
            </a:r>
          </a:p>
          <a:p>
            <a:pPr marL="0" indent="0">
              <a:buNone/>
            </a:pPr>
            <a:r>
              <a:rPr lang="en-GB" sz="1000" b="1" dirty="0" smtClean="0">
                <a:latin typeface="Courier New" panose="02070309020205020404" pitchFamily="49" charset="0"/>
                <a:cs typeface="Courier New" panose="02070309020205020404" pitchFamily="49" charset="0"/>
              </a:rPr>
              <a:t> |      |        |           | Management|       |        |          |</a:t>
            </a:r>
          </a:p>
          <a:p>
            <a:pPr marL="0" indent="0">
              <a:buNone/>
            </a:pPr>
            <a:r>
              <a:rPr lang="en-GB" sz="1000" b="1" dirty="0" smtClean="0">
                <a:latin typeface="Courier New" panose="02070309020205020404" pitchFamily="49" charset="0"/>
                <a:cs typeface="Courier New" panose="02070309020205020404" pitchFamily="49" charset="0"/>
              </a:rPr>
              <a:t> |      | Device |&lt;-----------------------------&gt;| Status |          |</a:t>
            </a:r>
          </a:p>
          <a:p>
            <a:pPr marL="0" indent="0">
              <a:buNone/>
            </a:pPr>
            <a:r>
              <a:rPr lang="en-GB" sz="1000" b="1" dirty="0" smtClean="0">
                <a:latin typeface="Courier New" panose="02070309020205020404" pitchFamily="49" charset="0"/>
                <a:cs typeface="Courier New" panose="02070309020205020404" pitchFamily="49" charset="0"/>
              </a:rPr>
              <a:t> |      |        |           |          |        | Tracker|          |</a:t>
            </a:r>
          </a:p>
          <a:p>
            <a:pPr marL="0" indent="0">
              <a:buNone/>
            </a:pPr>
            <a:r>
              <a:rPr lang="en-GB" sz="1000" b="1" dirty="0" smtClean="0">
                <a:latin typeface="Courier New" panose="02070309020205020404" pitchFamily="49" charset="0"/>
                <a:cs typeface="Courier New" panose="02070309020205020404" pitchFamily="49" charset="0"/>
              </a:rPr>
              <a:t> |      +--------+           |          ||       |        |         |</a:t>
            </a:r>
          </a:p>
          <a:p>
            <a:pPr marL="0" indent="0">
              <a:buNone/>
            </a:pPr>
            <a:r>
              <a:rPr lang="en-GB" sz="1000" b="1" dirty="0" smtClean="0">
                <a:latin typeface="Courier New" panose="02070309020205020404" pitchFamily="49" charset="0"/>
                <a:cs typeface="Courier New" panose="02070309020205020404" pitchFamily="49" charset="0"/>
              </a:rPr>
              <a:t>  |                         |           ||       +--------+         |</a:t>
            </a:r>
          </a:p>
          <a:p>
            <a:pPr marL="0" indent="0">
              <a:buNone/>
            </a:pPr>
            <a:r>
              <a:rPr lang="en-GB" sz="1000" b="1" dirty="0" smtClean="0">
                <a:latin typeface="Courier New" panose="02070309020205020404" pitchFamily="49" charset="0"/>
                <a:cs typeface="Courier New" panose="02070309020205020404" pitchFamily="49" charset="0"/>
              </a:rPr>
              <a:t>  |                         |            |                          |</a:t>
            </a:r>
          </a:p>
          <a:p>
            <a:pPr marL="0" indent="0">
              <a:buNone/>
            </a:pPr>
            <a:r>
              <a:rPr lang="en-GB" sz="1000" b="1" dirty="0" smtClean="0">
                <a:latin typeface="Courier New" panose="02070309020205020404" pitchFamily="49" charset="0"/>
                <a:cs typeface="Courier New" panose="02070309020205020404" pitchFamily="49" charset="0"/>
              </a:rPr>
              <a:t>  |                         |             \                        /</a:t>
            </a:r>
          </a:p>
          <a:p>
            <a:pPr marL="0" indent="0">
              <a:buNone/>
            </a:pPr>
            <a:r>
              <a:rPr lang="en-GB" sz="1000" b="1" dirty="0" smtClean="0">
                <a:latin typeface="Courier New" panose="02070309020205020404" pitchFamily="49" charset="0"/>
                <a:cs typeface="Courier New" panose="02070309020205020404" pitchFamily="49" charset="0"/>
              </a:rPr>
              <a:t>   \                       /               \                      /</a:t>
            </a:r>
          </a:p>
          <a:p>
            <a:pPr marL="0" indent="0">
              <a:buNone/>
            </a:pPr>
            <a:r>
              <a:rPr lang="en-GB" sz="1000" b="1" dirty="0" smtClean="0">
                <a:latin typeface="Courier New" panose="02070309020205020404" pitchFamily="49" charset="0"/>
                <a:cs typeface="Courier New" panose="02070309020205020404" pitchFamily="49" charset="0"/>
              </a:rPr>
              <a:t>    \                     /                 \      Device        /</a:t>
            </a:r>
          </a:p>
          <a:p>
            <a:pPr marL="0" indent="0">
              <a:buNone/>
            </a:pPr>
            <a:r>
              <a:rPr lang="en-GB" sz="1000" b="1" dirty="0" smtClean="0">
                <a:latin typeface="Courier New" panose="02070309020205020404" pitchFamily="49" charset="0"/>
                <a:cs typeface="Courier New" panose="02070309020205020404" pitchFamily="49" charset="0"/>
              </a:rPr>
              <a:t>     \     Network       /                   \     Operator     /</a:t>
            </a:r>
          </a:p>
          <a:p>
            <a:pPr marL="0" indent="0">
              <a:buNone/>
            </a:pPr>
            <a:r>
              <a:rPr lang="en-GB" sz="1000" b="1" dirty="0" smtClean="0">
                <a:latin typeface="Courier New" panose="02070309020205020404" pitchFamily="49" charset="0"/>
                <a:cs typeface="Courier New" panose="02070309020205020404" pitchFamily="49" charset="0"/>
              </a:rPr>
              <a:t>      \   Operator      /                     \\              //</a:t>
            </a:r>
          </a:p>
          <a:p>
            <a:pPr marL="0" indent="0">
              <a:buNone/>
            </a:pPr>
            <a:r>
              <a:rPr lang="en-GB" sz="1000" b="1" dirty="0" smtClean="0">
                <a:latin typeface="Courier New" panose="02070309020205020404" pitchFamily="49" charset="0"/>
                <a:cs typeface="Courier New" panose="02070309020205020404" pitchFamily="49" charset="0"/>
              </a:rPr>
              <a:t>       \\             //                        ----      ----</a:t>
            </a:r>
          </a:p>
          <a:p>
            <a:pPr marL="0" indent="0">
              <a:buNone/>
            </a:pPr>
            <a:r>
              <a:rPr lang="en-GB" sz="1000" b="1" dirty="0" smtClean="0">
                <a:latin typeface="Courier New" panose="02070309020205020404" pitchFamily="49" charset="0"/>
                <a:cs typeface="Courier New" panose="02070309020205020404" pitchFamily="49" charset="0"/>
              </a:rPr>
              <a:t>         ----     ----                              ------</a:t>
            </a:r>
          </a:p>
          <a:p>
            <a:pPr marL="0" indent="0">
              <a:buNone/>
            </a:pPr>
            <a:r>
              <a:rPr lang="en-GB" sz="1000" b="1" dirty="0" smtClean="0">
                <a:latin typeface="Courier New" panose="02070309020205020404" pitchFamily="49" charset="0"/>
                <a:cs typeface="Courier New" panose="02070309020205020404" pitchFamily="49" charset="0"/>
              </a:rPr>
              <a:t>             -----</a:t>
            </a:r>
            <a:endParaRPr lang="en-GB" sz="1000" b="1" dirty="0">
              <a:latin typeface="Courier New" panose="02070309020205020404" pitchFamily="49" charset="0"/>
              <a:cs typeface="Courier New" panose="02070309020205020404" pitchFamily="49" charset="0"/>
            </a:endParaRPr>
          </a:p>
        </p:txBody>
      </p:sp>
      <p:sp>
        <p:nvSpPr>
          <p:cNvPr id="4" name="Title 1"/>
          <p:cNvSpPr>
            <a:spLocks noGrp="1"/>
          </p:cNvSpPr>
          <p:nvPr>
            <p:ph type="title"/>
          </p:nvPr>
        </p:nvSpPr>
        <p:spPr>
          <a:xfrm rot="16200000">
            <a:off x="-2715758" y="2823262"/>
            <a:ext cx="6789524" cy="1143000"/>
          </a:xfrm>
        </p:spPr>
        <p:txBody>
          <a:bodyPr/>
          <a:lstStyle/>
          <a:p>
            <a:r>
              <a:rPr lang="en-GB" dirty="0" smtClean="0"/>
              <a:t>Communication Architecture</a:t>
            </a:r>
            <a:endParaRPr lang="en-GB" dirty="0"/>
          </a:p>
        </p:txBody>
      </p:sp>
      <p:sp>
        <p:nvSpPr>
          <p:cNvPr id="2" name="Slide Number Placeholder 1"/>
          <p:cNvSpPr>
            <a:spLocks noGrp="1"/>
          </p:cNvSpPr>
          <p:nvPr>
            <p:ph type="sldNum" sz="quarter" idx="12"/>
          </p:nvPr>
        </p:nvSpPr>
        <p:spPr/>
        <p:txBody>
          <a:bodyPr/>
          <a:lstStyle/>
          <a:p>
            <a:fld id="{E0B82A8A-0600-40D9-B284-F0FD8AB7C0AA}" type="slidenum">
              <a:rPr lang="en-GB" smtClean="0"/>
              <a:t>13</a:t>
            </a:fld>
            <a:endParaRPr lang="en-GB"/>
          </a:p>
        </p:txBody>
      </p:sp>
    </p:spTree>
    <p:extLst>
      <p:ext uri="{BB962C8B-B14F-4D97-AF65-F5344CB8AC3E}">
        <p14:creationId xmlns:p14="http://schemas.microsoft.com/office/powerpoint/2010/main" val="403596070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GB" dirty="0" smtClean="0"/>
              <a:t>Device Firmware Update Examples</a:t>
            </a:r>
            <a:endParaRPr lang="en-GB" dirty="0"/>
          </a:p>
        </p:txBody>
      </p:sp>
      <p:sp>
        <p:nvSpPr>
          <p:cNvPr id="5" name="Text Placeholder 4"/>
          <p:cNvSpPr>
            <a:spLocks noGrp="1"/>
          </p:cNvSpPr>
          <p:nvPr>
            <p:ph type="body" idx="1"/>
          </p:nvPr>
        </p:nvSpPr>
        <p:spPr/>
        <p:txBody>
          <a:bodyPr/>
          <a:lstStyle/>
          <a:p>
            <a:endParaRPr lang="en-GB" dirty="0"/>
          </a:p>
        </p:txBody>
      </p:sp>
      <p:sp>
        <p:nvSpPr>
          <p:cNvPr id="2" name="Slide Number Placeholder 1"/>
          <p:cNvSpPr>
            <a:spLocks noGrp="1"/>
          </p:cNvSpPr>
          <p:nvPr>
            <p:ph type="sldNum" sz="quarter" idx="12"/>
          </p:nvPr>
        </p:nvSpPr>
        <p:spPr/>
        <p:txBody>
          <a:bodyPr/>
          <a:lstStyle/>
          <a:p>
            <a:fld id="{E0B82A8A-0600-40D9-B284-F0FD8AB7C0AA}" type="slidenum">
              <a:rPr lang="en-GB" smtClean="0"/>
              <a:t>14</a:t>
            </a:fld>
            <a:endParaRPr lang="en-GB"/>
          </a:p>
        </p:txBody>
      </p:sp>
    </p:spTree>
    <p:extLst>
      <p:ext uri="{BB962C8B-B14F-4D97-AF65-F5344CB8AC3E}">
        <p14:creationId xmlns:p14="http://schemas.microsoft.com/office/powerpoint/2010/main" val="108425109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GB" dirty="0" smtClean="0"/>
              <a:t>Single CPU </a:t>
            </a:r>
            <a:r>
              <a:rPr lang="en-GB" dirty="0" err="1" smtClean="0"/>
              <a:t>SoC</a:t>
            </a:r>
            <a:endParaRPr lang="en-GB" dirty="0"/>
          </a:p>
        </p:txBody>
      </p:sp>
      <p:sp>
        <p:nvSpPr>
          <p:cNvPr id="5" name="Content Placeholder 4"/>
          <p:cNvSpPr>
            <a:spLocks noGrp="1"/>
          </p:cNvSpPr>
          <p:nvPr>
            <p:ph idx="1"/>
          </p:nvPr>
        </p:nvSpPr>
        <p:spPr/>
        <p:txBody>
          <a:bodyPr>
            <a:normAutofit fontScale="85000" lnSpcReduction="20000"/>
          </a:bodyPr>
          <a:lstStyle/>
          <a:p>
            <a:r>
              <a:rPr lang="en-GB" dirty="0" smtClean="0"/>
              <a:t>The simplest, and currently most common, architecture consists of a single MCU along with its own peripherals.</a:t>
            </a:r>
          </a:p>
          <a:p>
            <a:r>
              <a:rPr lang="en-GB" dirty="0" smtClean="0"/>
              <a:t>These </a:t>
            </a:r>
            <a:r>
              <a:rPr lang="en-GB" dirty="0" err="1" smtClean="0"/>
              <a:t>SoCs</a:t>
            </a:r>
            <a:r>
              <a:rPr lang="en-GB" dirty="0" smtClean="0"/>
              <a:t> generally contain some amount of flash memory for code and fixed data, as well as RAM for working storage.  </a:t>
            </a:r>
          </a:p>
          <a:p>
            <a:r>
              <a:rPr lang="en-GB" dirty="0" smtClean="0"/>
              <a:t>These systems either have a single firmware image, or an immutable bootloader that runs a single image.</a:t>
            </a:r>
          </a:p>
          <a:p>
            <a:r>
              <a:rPr lang="en-GB" dirty="0" smtClean="0"/>
              <a:t>A notable characteristic of these </a:t>
            </a:r>
            <a:r>
              <a:rPr lang="en-GB" dirty="0" err="1" smtClean="0"/>
              <a:t>SoCs</a:t>
            </a:r>
            <a:r>
              <a:rPr lang="en-GB" dirty="0" smtClean="0"/>
              <a:t> is that the primary code is generally execute in place (XIP).  </a:t>
            </a:r>
          </a:p>
          <a:p>
            <a:r>
              <a:rPr lang="en-GB" dirty="0" smtClean="0"/>
              <a:t>Combined with the non-relocatable nature of the code, firmware updates need to be done in place.</a:t>
            </a:r>
            <a:endParaRPr lang="en-GB" dirty="0"/>
          </a:p>
        </p:txBody>
      </p:sp>
      <p:sp>
        <p:nvSpPr>
          <p:cNvPr id="2" name="Slide Number Placeholder 1"/>
          <p:cNvSpPr>
            <a:spLocks noGrp="1"/>
          </p:cNvSpPr>
          <p:nvPr>
            <p:ph type="sldNum" sz="quarter" idx="12"/>
          </p:nvPr>
        </p:nvSpPr>
        <p:spPr/>
        <p:txBody>
          <a:bodyPr/>
          <a:lstStyle/>
          <a:p>
            <a:fld id="{E0B82A8A-0600-40D9-B284-F0FD8AB7C0AA}" type="slidenum">
              <a:rPr lang="en-GB" smtClean="0"/>
              <a:t>15</a:t>
            </a:fld>
            <a:endParaRPr lang="en-GB"/>
          </a:p>
        </p:txBody>
      </p:sp>
    </p:spTree>
    <p:extLst>
      <p:ext uri="{BB962C8B-B14F-4D97-AF65-F5344CB8AC3E}">
        <p14:creationId xmlns:p14="http://schemas.microsoft.com/office/powerpoint/2010/main" val="17827887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dirty="0"/>
              <a:t>Single CPU with Secure - Normal Mode Partitioning</a:t>
            </a:r>
          </a:p>
        </p:txBody>
      </p:sp>
      <p:sp>
        <p:nvSpPr>
          <p:cNvPr id="3" name="Content Placeholder 2"/>
          <p:cNvSpPr>
            <a:spLocks noGrp="1"/>
          </p:cNvSpPr>
          <p:nvPr>
            <p:ph idx="1"/>
          </p:nvPr>
        </p:nvSpPr>
        <p:spPr/>
        <p:txBody>
          <a:bodyPr>
            <a:noAutofit/>
          </a:bodyPr>
          <a:lstStyle/>
          <a:p>
            <a:r>
              <a:rPr lang="en-GB" sz="2400" dirty="0" smtClean="0"/>
              <a:t>Another configuration consists of a similar architecture to the previous, with a single CPU.  </a:t>
            </a:r>
          </a:p>
          <a:p>
            <a:r>
              <a:rPr lang="en-GB" sz="2400" dirty="0" smtClean="0"/>
              <a:t>However, this CPU supports a security  partitioning scheme that allows memory (in addition to other things) to be divided into secure and normal mode.</a:t>
            </a:r>
          </a:p>
          <a:p>
            <a:r>
              <a:rPr lang="en-GB" sz="2400" dirty="0" smtClean="0"/>
              <a:t>There will generally be two images, one for secure mode, and one for normal mode.  In this configuration, firmware upgrades will generally be done by the CPU in secure mode, which is able to write to both areas of the flash device. </a:t>
            </a:r>
          </a:p>
          <a:p>
            <a:r>
              <a:rPr lang="en-GB" sz="2400" dirty="0" smtClean="0"/>
              <a:t>In addition, there are requirements to be able to update either image independently, as well as to update them together atomically, as specified in the associated manifests.</a:t>
            </a:r>
          </a:p>
          <a:p>
            <a:endParaRPr lang="en-GB" sz="2400" dirty="0"/>
          </a:p>
        </p:txBody>
      </p:sp>
      <p:sp>
        <p:nvSpPr>
          <p:cNvPr id="4" name="Slide Number Placeholder 3"/>
          <p:cNvSpPr>
            <a:spLocks noGrp="1"/>
          </p:cNvSpPr>
          <p:nvPr>
            <p:ph type="sldNum" sz="quarter" idx="12"/>
          </p:nvPr>
        </p:nvSpPr>
        <p:spPr/>
        <p:txBody>
          <a:bodyPr/>
          <a:lstStyle/>
          <a:p>
            <a:fld id="{E0B82A8A-0600-40D9-B284-F0FD8AB7C0AA}" type="slidenum">
              <a:rPr lang="en-GB" smtClean="0"/>
              <a:t>16</a:t>
            </a:fld>
            <a:endParaRPr lang="en-GB"/>
          </a:p>
        </p:txBody>
      </p:sp>
    </p:spTree>
    <p:extLst>
      <p:ext uri="{BB962C8B-B14F-4D97-AF65-F5344CB8AC3E}">
        <p14:creationId xmlns:p14="http://schemas.microsoft.com/office/powerpoint/2010/main" val="284330339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Dual CPU, shared memory</a:t>
            </a:r>
          </a:p>
        </p:txBody>
      </p:sp>
      <p:sp>
        <p:nvSpPr>
          <p:cNvPr id="3" name="Content Placeholder 2"/>
          <p:cNvSpPr>
            <a:spLocks noGrp="1"/>
          </p:cNvSpPr>
          <p:nvPr>
            <p:ph idx="1"/>
          </p:nvPr>
        </p:nvSpPr>
        <p:spPr/>
        <p:txBody>
          <a:bodyPr>
            <a:normAutofit/>
          </a:bodyPr>
          <a:lstStyle/>
          <a:p>
            <a:r>
              <a:rPr lang="en-GB" dirty="0" smtClean="0"/>
              <a:t>This configuration has two or more CPUs in a single </a:t>
            </a:r>
            <a:r>
              <a:rPr lang="en-GB" dirty="0" err="1" smtClean="0"/>
              <a:t>SoC</a:t>
            </a:r>
            <a:r>
              <a:rPr lang="en-GB" dirty="0" smtClean="0"/>
              <a:t> that share memory (flash and RAM).  Generally, they will be a protection mechanism to prevent one CPU from accessing the other's memory. Upgrades in this case will typically be done by one of the CPUs, and is similar to the single CPU with secure mode.</a:t>
            </a:r>
          </a:p>
          <a:p>
            <a:endParaRPr lang="en-GB" dirty="0"/>
          </a:p>
        </p:txBody>
      </p:sp>
      <p:sp>
        <p:nvSpPr>
          <p:cNvPr id="4" name="Slide Number Placeholder 3"/>
          <p:cNvSpPr>
            <a:spLocks noGrp="1"/>
          </p:cNvSpPr>
          <p:nvPr>
            <p:ph type="sldNum" sz="quarter" idx="12"/>
          </p:nvPr>
        </p:nvSpPr>
        <p:spPr/>
        <p:txBody>
          <a:bodyPr/>
          <a:lstStyle/>
          <a:p>
            <a:fld id="{E0B82A8A-0600-40D9-B284-F0FD8AB7C0AA}" type="slidenum">
              <a:rPr lang="en-GB" smtClean="0"/>
              <a:t>17</a:t>
            </a:fld>
            <a:endParaRPr lang="en-GB"/>
          </a:p>
        </p:txBody>
      </p:sp>
    </p:spTree>
    <p:extLst>
      <p:ext uri="{BB962C8B-B14F-4D97-AF65-F5344CB8AC3E}">
        <p14:creationId xmlns:p14="http://schemas.microsoft.com/office/powerpoint/2010/main" val="78955133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Dual CPU, other bus</a:t>
            </a:r>
            <a:endParaRPr lang="en-GB" dirty="0"/>
          </a:p>
        </p:txBody>
      </p:sp>
      <p:sp>
        <p:nvSpPr>
          <p:cNvPr id="3" name="Content Placeholder 2"/>
          <p:cNvSpPr>
            <a:spLocks noGrp="1"/>
          </p:cNvSpPr>
          <p:nvPr>
            <p:ph idx="1"/>
          </p:nvPr>
        </p:nvSpPr>
        <p:spPr/>
        <p:txBody>
          <a:bodyPr>
            <a:normAutofit fontScale="70000" lnSpcReduction="20000"/>
          </a:bodyPr>
          <a:lstStyle/>
          <a:p>
            <a:r>
              <a:rPr lang="en-GB" dirty="0" smtClean="0"/>
              <a:t>This configuration has two or more CPUs, each having their own memory. </a:t>
            </a:r>
          </a:p>
          <a:p>
            <a:r>
              <a:rPr lang="en-GB" dirty="0" smtClean="0"/>
              <a:t>There will be a communication channel between them, but it will be used as a peripheral, not via shared memory.  In this case, each CPU will have to be responsible for its own firmware upgrade.  </a:t>
            </a:r>
          </a:p>
          <a:p>
            <a:r>
              <a:rPr lang="en-GB" dirty="0" smtClean="0"/>
              <a:t>It is likely that one of the CPUs will be considered a master, and will direct the other CPU to do the upgrade.</a:t>
            </a:r>
          </a:p>
          <a:p>
            <a:r>
              <a:rPr lang="en-GB" dirty="0" smtClean="0"/>
              <a:t>This configuration is commonly used to offload specific work to other CPUs.  </a:t>
            </a:r>
          </a:p>
          <a:p>
            <a:r>
              <a:rPr lang="en-GB" dirty="0" smtClean="0"/>
              <a:t>Firmware dependencies are similar to the other solutions above, sometimes allowing only one image to be upgraded, other times requiring several to be upgraded atomically.  Because the updates are happening on multiple CPUs, upgrading the two images atomically is challenging.</a:t>
            </a:r>
          </a:p>
          <a:p>
            <a:endParaRPr lang="en-GB" dirty="0"/>
          </a:p>
        </p:txBody>
      </p:sp>
      <p:sp>
        <p:nvSpPr>
          <p:cNvPr id="4" name="Slide Number Placeholder 3"/>
          <p:cNvSpPr>
            <a:spLocks noGrp="1"/>
          </p:cNvSpPr>
          <p:nvPr>
            <p:ph type="sldNum" sz="quarter" idx="12"/>
          </p:nvPr>
        </p:nvSpPr>
        <p:spPr/>
        <p:txBody>
          <a:bodyPr/>
          <a:lstStyle/>
          <a:p>
            <a:fld id="{E0B82A8A-0600-40D9-B284-F0FD8AB7C0AA}" type="slidenum">
              <a:rPr lang="en-GB" smtClean="0"/>
              <a:t>18</a:t>
            </a:fld>
            <a:endParaRPr lang="en-GB"/>
          </a:p>
        </p:txBody>
      </p:sp>
    </p:spTree>
    <p:extLst>
      <p:ext uri="{BB962C8B-B14F-4D97-AF65-F5344CB8AC3E}">
        <p14:creationId xmlns:p14="http://schemas.microsoft.com/office/powerpoint/2010/main" val="742714954"/>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Encryption of Manifest</a:t>
            </a:r>
            <a:endParaRPr lang="en-GB" dirty="0"/>
          </a:p>
        </p:txBody>
      </p:sp>
      <p:sp>
        <p:nvSpPr>
          <p:cNvPr id="3" name="Content Placeholder 2"/>
          <p:cNvSpPr>
            <a:spLocks noGrp="1"/>
          </p:cNvSpPr>
          <p:nvPr>
            <p:ph idx="1"/>
          </p:nvPr>
        </p:nvSpPr>
        <p:spPr/>
        <p:txBody>
          <a:bodyPr/>
          <a:lstStyle/>
          <a:p>
            <a:r>
              <a:rPr lang="en-GB" dirty="0" smtClean="0"/>
              <a:t>In </a:t>
            </a:r>
            <a:r>
              <a:rPr lang="en-GB" dirty="0"/>
              <a:t>the </a:t>
            </a:r>
            <a:r>
              <a:rPr lang="en-GB" dirty="0" smtClean="0"/>
              <a:t>“Human Rights” review in </a:t>
            </a:r>
            <a:r>
              <a:rPr lang="en-GB" dirty="0" smtClean="0">
                <a:hlinkClick r:id="rId2"/>
              </a:rPr>
              <a:t>https</a:t>
            </a:r>
            <a:r>
              <a:rPr lang="en-GB" dirty="0">
                <a:hlinkClick r:id="rId2"/>
              </a:rPr>
              <a:t>://</a:t>
            </a:r>
            <a:r>
              <a:rPr lang="en-GB" dirty="0" smtClean="0">
                <a:hlinkClick r:id="rId2"/>
              </a:rPr>
              <a:t>www.ietf.org/mail-archive/web/suit/current/msg00580.html</a:t>
            </a:r>
            <a:r>
              <a:rPr lang="en-GB" dirty="0" smtClean="0"/>
              <a:t> </a:t>
            </a:r>
            <a:r>
              <a:rPr lang="en-GB" dirty="0" err="1"/>
              <a:t>Gurshabad</a:t>
            </a:r>
            <a:r>
              <a:rPr lang="en-GB" dirty="0"/>
              <a:t> </a:t>
            </a:r>
            <a:r>
              <a:rPr lang="en-GB" dirty="0" smtClean="0"/>
              <a:t>Grover recommends to offer </a:t>
            </a:r>
            <a:r>
              <a:rPr lang="en-GB" b="1" dirty="0" smtClean="0"/>
              <a:t>encryption of manifests</a:t>
            </a:r>
            <a:r>
              <a:rPr lang="en-GB" dirty="0" smtClean="0"/>
              <a:t>. </a:t>
            </a:r>
          </a:p>
          <a:p>
            <a:r>
              <a:rPr lang="en-GB" dirty="0" smtClean="0"/>
              <a:t>Currently, only the encryption of the firmware is supported (as an optional to use feature).</a:t>
            </a:r>
          </a:p>
          <a:p>
            <a:endParaRPr lang="en-GB" dirty="0"/>
          </a:p>
        </p:txBody>
      </p:sp>
      <p:sp>
        <p:nvSpPr>
          <p:cNvPr id="4" name="Slide Number Placeholder 3"/>
          <p:cNvSpPr>
            <a:spLocks noGrp="1"/>
          </p:cNvSpPr>
          <p:nvPr>
            <p:ph type="sldNum" sz="quarter" idx="12"/>
          </p:nvPr>
        </p:nvSpPr>
        <p:spPr/>
        <p:txBody>
          <a:bodyPr/>
          <a:lstStyle/>
          <a:p>
            <a:fld id="{E0B82A8A-0600-40D9-B284-F0FD8AB7C0AA}" type="slidenum">
              <a:rPr lang="en-GB" smtClean="0"/>
              <a:t>19</a:t>
            </a:fld>
            <a:endParaRPr lang="en-GB"/>
          </a:p>
        </p:txBody>
      </p:sp>
    </p:spTree>
    <p:extLst>
      <p:ext uri="{BB962C8B-B14F-4D97-AF65-F5344CB8AC3E}">
        <p14:creationId xmlns:p14="http://schemas.microsoft.com/office/powerpoint/2010/main" val="254725148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Changes between -00* and -01</a:t>
            </a:r>
            <a:endParaRPr lang="en-GB" dirty="0"/>
          </a:p>
        </p:txBody>
      </p:sp>
      <p:sp>
        <p:nvSpPr>
          <p:cNvPr id="3" name="Content Placeholder 2"/>
          <p:cNvSpPr>
            <a:spLocks noGrp="1"/>
          </p:cNvSpPr>
          <p:nvPr>
            <p:ph idx="1"/>
          </p:nvPr>
        </p:nvSpPr>
        <p:spPr/>
        <p:txBody>
          <a:bodyPr>
            <a:normAutofit/>
          </a:bodyPr>
          <a:lstStyle/>
          <a:p>
            <a:r>
              <a:rPr lang="en-GB" dirty="0" smtClean="0"/>
              <a:t>New terminology for entities</a:t>
            </a:r>
          </a:p>
          <a:p>
            <a:r>
              <a:rPr lang="en-GB" dirty="0" smtClean="0"/>
              <a:t>Updated </a:t>
            </a:r>
            <a:r>
              <a:rPr lang="en-GB" dirty="0"/>
              <a:t>o</a:t>
            </a:r>
            <a:r>
              <a:rPr lang="en-GB" dirty="0" smtClean="0"/>
              <a:t>perating modes</a:t>
            </a:r>
          </a:p>
          <a:p>
            <a:r>
              <a:rPr lang="en-GB" dirty="0" smtClean="0"/>
              <a:t>Device </a:t>
            </a:r>
            <a:r>
              <a:rPr lang="en-GB" dirty="0"/>
              <a:t>Firmware Update </a:t>
            </a:r>
            <a:r>
              <a:rPr lang="en-GB" dirty="0" smtClean="0"/>
              <a:t>Examples</a:t>
            </a:r>
          </a:p>
          <a:p>
            <a:r>
              <a:rPr lang="en-GB" dirty="0" smtClean="0"/>
              <a:t>Added David Brown as co-author</a:t>
            </a:r>
          </a:p>
          <a:p>
            <a:r>
              <a:rPr lang="en-GB" dirty="0" smtClean="0"/>
              <a:t>Many editorial changes </a:t>
            </a:r>
          </a:p>
          <a:p>
            <a:r>
              <a:rPr lang="en-GB" dirty="0" smtClean="0"/>
              <a:t>New figures</a:t>
            </a:r>
          </a:p>
          <a:p>
            <a:endParaRPr lang="en-GB" dirty="0"/>
          </a:p>
        </p:txBody>
      </p:sp>
      <p:sp>
        <p:nvSpPr>
          <p:cNvPr id="4" name="Rectangle 3"/>
          <p:cNvSpPr/>
          <p:nvPr/>
        </p:nvSpPr>
        <p:spPr>
          <a:xfrm>
            <a:off x="395536" y="6382302"/>
            <a:ext cx="8280920" cy="369332"/>
          </a:xfrm>
          <a:prstGeom prst="rect">
            <a:avLst/>
          </a:prstGeom>
        </p:spPr>
        <p:txBody>
          <a:bodyPr wrap="square">
            <a:spAutoFit/>
          </a:bodyPr>
          <a:lstStyle/>
          <a:p>
            <a:r>
              <a:rPr lang="en-GB" dirty="0" smtClean="0"/>
              <a:t>*: draft-ietf-suit-architecture-00  was discussed at the virtual interim meeting</a:t>
            </a:r>
          </a:p>
        </p:txBody>
      </p:sp>
      <p:sp>
        <p:nvSpPr>
          <p:cNvPr id="5" name="Slide Number Placeholder 4"/>
          <p:cNvSpPr>
            <a:spLocks noGrp="1"/>
          </p:cNvSpPr>
          <p:nvPr>
            <p:ph type="sldNum" sz="quarter" idx="12"/>
          </p:nvPr>
        </p:nvSpPr>
        <p:spPr/>
        <p:txBody>
          <a:bodyPr/>
          <a:lstStyle/>
          <a:p>
            <a:fld id="{E0B82A8A-0600-40D9-B284-F0FD8AB7C0AA}" type="slidenum">
              <a:rPr lang="en-GB" smtClean="0"/>
              <a:t>2</a:t>
            </a:fld>
            <a:endParaRPr lang="en-GB"/>
          </a:p>
        </p:txBody>
      </p:sp>
    </p:spTree>
    <p:extLst>
      <p:ext uri="{BB962C8B-B14F-4D97-AF65-F5344CB8AC3E}">
        <p14:creationId xmlns:p14="http://schemas.microsoft.com/office/powerpoint/2010/main" val="758910612"/>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GB" dirty="0" smtClean="0"/>
              <a:t>Next Steps</a:t>
            </a:r>
            <a:endParaRPr lang="en-GB" dirty="0"/>
          </a:p>
        </p:txBody>
      </p:sp>
      <p:sp>
        <p:nvSpPr>
          <p:cNvPr id="5" name="Text Placeholder 4"/>
          <p:cNvSpPr>
            <a:spLocks noGrp="1"/>
          </p:cNvSpPr>
          <p:nvPr>
            <p:ph type="body" idx="1"/>
          </p:nvPr>
        </p:nvSpPr>
        <p:spPr/>
        <p:txBody>
          <a:bodyPr/>
          <a:lstStyle/>
          <a:p>
            <a:endParaRPr lang="en-GB" dirty="0"/>
          </a:p>
        </p:txBody>
      </p:sp>
      <p:sp>
        <p:nvSpPr>
          <p:cNvPr id="2" name="Slide Number Placeholder 1"/>
          <p:cNvSpPr>
            <a:spLocks noGrp="1"/>
          </p:cNvSpPr>
          <p:nvPr>
            <p:ph type="sldNum" sz="quarter" idx="12"/>
          </p:nvPr>
        </p:nvSpPr>
        <p:spPr/>
        <p:txBody>
          <a:bodyPr/>
          <a:lstStyle/>
          <a:p>
            <a:fld id="{E0B82A8A-0600-40D9-B284-F0FD8AB7C0AA}" type="slidenum">
              <a:rPr lang="en-GB" smtClean="0"/>
              <a:t>20</a:t>
            </a:fld>
            <a:endParaRPr lang="en-GB"/>
          </a:p>
        </p:txBody>
      </p:sp>
    </p:spTree>
    <p:extLst>
      <p:ext uri="{BB962C8B-B14F-4D97-AF65-F5344CB8AC3E}">
        <p14:creationId xmlns:p14="http://schemas.microsoft.com/office/powerpoint/2010/main" val="32588114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GB" dirty="0" smtClean="0"/>
              <a:t>Random Thoughts</a:t>
            </a:r>
            <a:endParaRPr lang="en-GB" dirty="0"/>
          </a:p>
        </p:txBody>
      </p:sp>
      <p:sp>
        <p:nvSpPr>
          <p:cNvPr id="5" name="Content Placeholder 4"/>
          <p:cNvSpPr>
            <a:spLocks noGrp="1"/>
          </p:cNvSpPr>
          <p:nvPr>
            <p:ph idx="1"/>
          </p:nvPr>
        </p:nvSpPr>
        <p:spPr/>
        <p:txBody>
          <a:bodyPr/>
          <a:lstStyle/>
          <a:p>
            <a:r>
              <a:rPr lang="en-GB" dirty="0" smtClean="0"/>
              <a:t>More editorial clean-up</a:t>
            </a:r>
          </a:p>
          <a:p>
            <a:r>
              <a:rPr lang="en-GB" dirty="0" smtClean="0"/>
              <a:t>Incorporate feedback from this meeting </a:t>
            </a:r>
          </a:p>
          <a:p>
            <a:r>
              <a:rPr lang="en-GB" dirty="0" smtClean="0"/>
              <a:t>More text about device interactions and bootloader design</a:t>
            </a:r>
          </a:p>
          <a:p>
            <a:r>
              <a:rPr lang="en-GB" dirty="0" smtClean="0"/>
              <a:t>Better alignment with information model</a:t>
            </a:r>
          </a:p>
          <a:p>
            <a:endParaRPr lang="en-GB" dirty="0"/>
          </a:p>
        </p:txBody>
      </p:sp>
      <p:sp>
        <p:nvSpPr>
          <p:cNvPr id="2" name="Slide Number Placeholder 1"/>
          <p:cNvSpPr>
            <a:spLocks noGrp="1"/>
          </p:cNvSpPr>
          <p:nvPr>
            <p:ph type="sldNum" sz="quarter" idx="12"/>
          </p:nvPr>
        </p:nvSpPr>
        <p:spPr/>
        <p:txBody>
          <a:bodyPr/>
          <a:lstStyle/>
          <a:p>
            <a:fld id="{E0B82A8A-0600-40D9-B284-F0FD8AB7C0AA}" type="slidenum">
              <a:rPr lang="en-GB" smtClean="0"/>
              <a:t>21</a:t>
            </a:fld>
            <a:endParaRPr lang="en-GB"/>
          </a:p>
        </p:txBody>
      </p:sp>
    </p:spTree>
    <p:extLst>
      <p:ext uri="{BB962C8B-B14F-4D97-AF65-F5344CB8AC3E}">
        <p14:creationId xmlns:p14="http://schemas.microsoft.com/office/powerpoint/2010/main" val="50172992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GB" dirty="0" smtClean="0"/>
              <a:t>Entities</a:t>
            </a:r>
            <a:endParaRPr lang="en-GB" dirty="0"/>
          </a:p>
        </p:txBody>
      </p:sp>
      <p:sp>
        <p:nvSpPr>
          <p:cNvPr id="5" name="Text Placeholder 4"/>
          <p:cNvSpPr>
            <a:spLocks noGrp="1"/>
          </p:cNvSpPr>
          <p:nvPr>
            <p:ph type="body" idx="1"/>
          </p:nvPr>
        </p:nvSpPr>
        <p:spPr/>
        <p:txBody>
          <a:bodyPr/>
          <a:lstStyle/>
          <a:p>
            <a:endParaRPr lang="en-GB" dirty="0"/>
          </a:p>
        </p:txBody>
      </p:sp>
      <p:sp>
        <p:nvSpPr>
          <p:cNvPr id="2" name="Slide Number Placeholder 1"/>
          <p:cNvSpPr>
            <a:spLocks noGrp="1"/>
          </p:cNvSpPr>
          <p:nvPr>
            <p:ph type="sldNum" sz="quarter" idx="12"/>
          </p:nvPr>
        </p:nvSpPr>
        <p:spPr/>
        <p:txBody>
          <a:bodyPr/>
          <a:lstStyle/>
          <a:p>
            <a:fld id="{E0B82A8A-0600-40D9-B284-F0FD8AB7C0AA}" type="slidenum">
              <a:rPr lang="en-GB" smtClean="0"/>
              <a:t>3</a:t>
            </a:fld>
            <a:endParaRPr lang="en-GB"/>
          </a:p>
        </p:txBody>
      </p:sp>
    </p:spTree>
    <p:extLst>
      <p:ext uri="{BB962C8B-B14F-4D97-AF65-F5344CB8AC3E}">
        <p14:creationId xmlns:p14="http://schemas.microsoft.com/office/powerpoint/2010/main" val="33943048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Author &amp; Device</a:t>
            </a:r>
            <a:endParaRPr lang="en-GB" dirty="0"/>
          </a:p>
        </p:txBody>
      </p:sp>
      <p:sp>
        <p:nvSpPr>
          <p:cNvPr id="3" name="Content Placeholder 2"/>
          <p:cNvSpPr>
            <a:spLocks noGrp="1"/>
          </p:cNvSpPr>
          <p:nvPr>
            <p:ph idx="1"/>
          </p:nvPr>
        </p:nvSpPr>
        <p:spPr/>
        <p:txBody>
          <a:bodyPr>
            <a:normAutofit fontScale="92500"/>
          </a:bodyPr>
          <a:lstStyle/>
          <a:p>
            <a:r>
              <a:rPr lang="en-GB" b="1" dirty="0"/>
              <a:t>Author</a:t>
            </a:r>
            <a:r>
              <a:rPr lang="en-GB" dirty="0"/>
              <a:t>: The author is the entity that creates the firmware </a:t>
            </a:r>
            <a:r>
              <a:rPr lang="en-GB" dirty="0" smtClean="0"/>
              <a:t>image and a manifest.</a:t>
            </a:r>
          </a:p>
          <a:p>
            <a:pPr lvl="1"/>
            <a:r>
              <a:rPr lang="en-GB" dirty="0" smtClean="0"/>
              <a:t>There can be multiple authors in a system (</a:t>
            </a:r>
            <a:r>
              <a:rPr lang="en-GB" dirty="0" smtClean="0">
                <a:sym typeface="Wingdings" panose="05000000000000000000" pitchFamily="2" charset="2"/>
              </a:rPr>
              <a:t> firmware consisting of multiple software components, or device running multiple MCUs)</a:t>
            </a:r>
          </a:p>
          <a:p>
            <a:pPr lvl="1"/>
            <a:r>
              <a:rPr lang="en-GB" dirty="0" smtClean="0">
                <a:sym typeface="Wingdings" panose="05000000000000000000" pitchFamily="2" charset="2"/>
              </a:rPr>
              <a:t>There are also other parties that can create a manifest even though they do not create new firmware</a:t>
            </a:r>
          </a:p>
          <a:p>
            <a:r>
              <a:rPr lang="en-GB" b="1" dirty="0" smtClean="0"/>
              <a:t>Device</a:t>
            </a:r>
            <a:r>
              <a:rPr lang="en-GB" dirty="0" smtClean="0"/>
              <a:t>: Definition updated to point out that the device may need multiple firmware images. </a:t>
            </a:r>
            <a:r>
              <a:rPr lang="en-GB" dirty="0" smtClean="0">
                <a:sym typeface="Wingdings" panose="05000000000000000000" pitchFamily="2" charset="2"/>
              </a:rPr>
              <a:t> </a:t>
            </a:r>
            <a:endParaRPr lang="en-GB" dirty="0"/>
          </a:p>
        </p:txBody>
      </p:sp>
      <p:sp>
        <p:nvSpPr>
          <p:cNvPr id="4" name="Slide Number Placeholder 3"/>
          <p:cNvSpPr>
            <a:spLocks noGrp="1"/>
          </p:cNvSpPr>
          <p:nvPr>
            <p:ph type="sldNum" sz="quarter" idx="12"/>
          </p:nvPr>
        </p:nvSpPr>
        <p:spPr/>
        <p:txBody>
          <a:bodyPr/>
          <a:lstStyle/>
          <a:p>
            <a:fld id="{E0B82A8A-0600-40D9-B284-F0FD8AB7C0AA}" type="slidenum">
              <a:rPr lang="en-GB" smtClean="0"/>
              <a:t>4</a:t>
            </a:fld>
            <a:endParaRPr lang="en-GB"/>
          </a:p>
        </p:txBody>
      </p:sp>
    </p:spTree>
    <p:extLst>
      <p:ext uri="{BB962C8B-B14F-4D97-AF65-F5344CB8AC3E}">
        <p14:creationId xmlns:p14="http://schemas.microsoft.com/office/powerpoint/2010/main" val="80509618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Communicator</a:t>
            </a:r>
            <a:endParaRPr lang="en-GB" dirty="0"/>
          </a:p>
        </p:txBody>
      </p:sp>
      <p:sp>
        <p:nvSpPr>
          <p:cNvPr id="3" name="Content Placeholder 2"/>
          <p:cNvSpPr>
            <a:spLocks noGrp="1"/>
          </p:cNvSpPr>
          <p:nvPr>
            <p:ph idx="1"/>
          </p:nvPr>
        </p:nvSpPr>
        <p:spPr/>
        <p:txBody>
          <a:bodyPr>
            <a:noAutofit/>
          </a:bodyPr>
          <a:lstStyle/>
          <a:p>
            <a:r>
              <a:rPr lang="en-GB" sz="2800" dirty="0" smtClean="0"/>
              <a:t>The </a:t>
            </a:r>
            <a:r>
              <a:rPr lang="en-GB" sz="2800" dirty="0"/>
              <a:t>communicator component of the device interacts with the firmware update server</a:t>
            </a:r>
            <a:r>
              <a:rPr lang="en-GB" sz="2800" dirty="0" smtClean="0"/>
              <a:t>.</a:t>
            </a:r>
          </a:p>
          <a:p>
            <a:r>
              <a:rPr lang="en-GB" sz="2800" dirty="0" smtClean="0"/>
              <a:t> </a:t>
            </a:r>
            <a:r>
              <a:rPr lang="en-GB" sz="2800" dirty="0"/>
              <a:t>It receives firmware images and </a:t>
            </a:r>
            <a:r>
              <a:rPr lang="en-GB" sz="2800" dirty="0" smtClean="0"/>
              <a:t>triggers </a:t>
            </a:r>
            <a:r>
              <a:rPr lang="en-GB" sz="2800" dirty="0"/>
              <a:t>an update, if needed. </a:t>
            </a:r>
            <a:endParaRPr lang="en-GB" sz="2800" dirty="0" smtClean="0"/>
          </a:p>
          <a:p>
            <a:r>
              <a:rPr lang="en-GB" sz="2800" dirty="0" smtClean="0"/>
              <a:t>The </a:t>
            </a:r>
            <a:r>
              <a:rPr lang="en-GB" sz="2800" dirty="0"/>
              <a:t>communicator either polls a firmware update server for the </a:t>
            </a:r>
            <a:r>
              <a:rPr lang="en-GB" sz="2800" dirty="0" smtClean="0"/>
              <a:t>most </a:t>
            </a:r>
            <a:r>
              <a:rPr lang="en-GB" sz="2800" dirty="0"/>
              <a:t>recent manifest/firmware or manifests/firmware images </a:t>
            </a:r>
            <a:r>
              <a:rPr lang="en-GB" sz="2800" dirty="0" smtClean="0"/>
              <a:t>are </a:t>
            </a:r>
            <a:r>
              <a:rPr lang="en-GB" sz="2800" dirty="0"/>
              <a:t>pushed to it. </a:t>
            </a:r>
            <a:endParaRPr lang="en-GB" sz="2800" dirty="0" smtClean="0"/>
          </a:p>
          <a:p>
            <a:r>
              <a:rPr lang="en-GB" sz="2400" dirty="0" smtClean="0"/>
              <a:t>Note </a:t>
            </a:r>
            <a:r>
              <a:rPr lang="en-GB" sz="2400" dirty="0"/>
              <a:t>that the firmware update process may </a:t>
            </a:r>
            <a:r>
              <a:rPr lang="en-GB" sz="2400" dirty="0" smtClean="0"/>
              <a:t>involve multiple </a:t>
            </a:r>
            <a:r>
              <a:rPr lang="en-GB" sz="2400" dirty="0"/>
              <a:t>stages since one or multiple manifests may need to be </a:t>
            </a:r>
            <a:r>
              <a:rPr lang="en-GB" sz="2400" dirty="0" smtClean="0"/>
              <a:t> downloaded </a:t>
            </a:r>
            <a:r>
              <a:rPr lang="en-GB" sz="2400" dirty="0"/>
              <a:t>before the communicator can fetch one or multiple </a:t>
            </a:r>
            <a:r>
              <a:rPr lang="en-GB" sz="2400" dirty="0" smtClean="0"/>
              <a:t>firmware </a:t>
            </a:r>
            <a:r>
              <a:rPr lang="en-GB" sz="2400" dirty="0"/>
              <a:t>images/software components. </a:t>
            </a:r>
          </a:p>
        </p:txBody>
      </p:sp>
      <p:sp>
        <p:nvSpPr>
          <p:cNvPr id="4" name="Slide Number Placeholder 3"/>
          <p:cNvSpPr>
            <a:spLocks noGrp="1"/>
          </p:cNvSpPr>
          <p:nvPr>
            <p:ph type="sldNum" sz="quarter" idx="12"/>
          </p:nvPr>
        </p:nvSpPr>
        <p:spPr/>
        <p:txBody>
          <a:bodyPr/>
          <a:lstStyle/>
          <a:p>
            <a:fld id="{E0B82A8A-0600-40D9-B284-F0FD8AB7C0AA}" type="slidenum">
              <a:rPr lang="en-GB" smtClean="0"/>
              <a:t>5</a:t>
            </a:fld>
            <a:endParaRPr lang="en-GB"/>
          </a:p>
        </p:txBody>
      </p:sp>
    </p:spTree>
    <p:extLst>
      <p:ext uri="{BB962C8B-B14F-4D97-AF65-F5344CB8AC3E}">
        <p14:creationId xmlns:p14="http://schemas.microsoft.com/office/powerpoint/2010/main" val="1707245820"/>
      </p:ext>
    </p:extLst>
  </p:cSld>
  <p:clrMapOvr>
    <a:overrideClrMapping bg1="lt1" tx1="dk1" bg2="lt2" tx2="dk2" accent1="accent1" accent2="accent2" accent3="accent3" accent4="accent4" accent5="accent5" accent6="accent6" hlink="hlink" folHlink="folHlink"/>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Status Tracker</a:t>
            </a:r>
            <a:endParaRPr lang="en-GB" dirty="0"/>
          </a:p>
        </p:txBody>
      </p:sp>
      <p:sp>
        <p:nvSpPr>
          <p:cNvPr id="3" name="Content Placeholder 2"/>
          <p:cNvSpPr>
            <a:spLocks noGrp="1"/>
          </p:cNvSpPr>
          <p:nvPr>
            <p:ph idx="1"/>
          </p:nvPr>
        </p:nvSpPr>
        <p:spPr/>
        <p:txBody>
          <a:bodyPr>
            <a:normAutofit lnSpcReduction="10000"/>
          </a:bodyPr>
          <a:lstStyle/>
          <a:p>
            <a:r>
              <a:rPr lang="en-GB" dirty="0" smtClean="0"/>
              <a:t>The status tracker offers device management functionality that includes keeping track of the firmware update process. (It typically knows what firmware / software is run on the devices.)</a:t>
            </a:r>
          </a:p>
          <a:p>
            <a:r>
              <a:rPr lang="en-GB" dirty="0" smtClean="0"/>
              <a:t>This includes fine-grained monitoring of changes at the device, for example, what state of the firmware update cycle the device is currently in. </a:t>
            </a:r>
          </a:p>
          <a:p>
            <a:endParaRPr lang="en-GB" dirty="0"/>
          </a:p>
        </p:txBody>
      </p:sp>
      <p:sp>
        <p:nvSpPr>
          <p:cNvPr id="4" name="Slide Number Placeholder 3"/>
          <p:cNvSpPr>
            <a:spLocks noGrp="1"/>
          </p:cNvSpPr>
          <p:nvPr>
            <p:ph type="sldNum" sz="quarter" idx="12"/>
          </p:nvPr>
        </p:nvSpPr>
        <p:spPr/>
        <p:txBody>
          <a:bodyPr/>
          <a:lstStyle/>
          <a:p>
            <a:fld id="{E0B82A8A-0600-40D9-B284-F0FD8AB7C0AA}" type="slidenum">
              <a:rPr lang="en-GB" smtClean="0"/>
              <a:t>6</a:t>
            </a:fld>
            <a:endParaRPr lang="en-GB"/>
          </a:p>
        </p:txBody>
      </p:sp>
    </p:spTree>
    <p:extLst>
      <p:ext uri="{BB962C8B-B14F-4D97-AF65-F5344CB8AC3E}">
        <p14:creationId xmlns:p14="http://schemas.microsoft.com/office/powerpoint/2010/main" val="94624476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Firmware Server</a:t>
            </a:r>
            <a:endParaRPr lang="en-GB" dirty="0"/>
          </a:p>
        </p:txBody>
      </p:sp>
      <p:sp>
        <p:nvSpPr>
          <p:cNvPr id="3" name="Content Placeholder 2"/>
          <p:cNvSpPr>
            <a:spLocks noGrp="1"/>
          </p:cNvSpPr>
          <p:nvPr>
            <p:ph idx="1"/>
          </p:nvPr>
        </p:nvSpPr>
        <p:spPr/>
        <p:txBody>
          <a:bodyPr/>
          <a:lstStyle/>
          <a:p>
            <a:r>
              <a:rPr lang="en-GB" dirty="0" smtClean="0"/>
              <a:t>Entity that stores firmware images and manifests. Some deployments may require storage of the firmware images/manifests on more than one entities before they reach the device. </a:t>
            </a:r>
          </a:p>
          <a:p>
            <a:endParaRPr lang="en-GB" dirty="0"/>
          </a:p>
        </p:txBody>
      </p:sp>
      <p:sp>
        <p:nvSpPr>
          <p:cNvPr id="4" name="Slide Number Placeholder 3"/>
          <p:cNvSpPr>
            <a:spLocks noGrp="1"/>
          </p:cNvSpPr>
          <p:nvPr>
            <p:ph type="sldNum" sz="quarter" idx="12"/>
          </p:nvPr>
        </p:nvSpPr>
        <p:spPr/>
        <p:txBody>
          <a:bodyPr/>
          <a:lstStyle/>
          <a:p>
            <a:fld id="{E0B82A8A-0600-40D9-B284-F0FD8AB7C0AA}" type="slidenum">
              <a:rPr lang="en-GB" smtClean="0"/>
              <a:t>7</a:t>
            </a:fld>
            <a:endParaRPr lang="en-GB"/>
          </a:p>
        </p:txBody>
      </p:sp>
    </p:spTree>
    <p:extLst>
      <p:ext uri="{BB962C8B-B14F-4D97-AF65-F5344CB8AC3E}">
        <p14:creationId xmlns:p14="http://schemas.microsoft.com/office/powerpoint/2010/main" val="119904165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GB" dirty="0" smtClean="0"/>
              <a:t>Device &amp; Network Operator</a:t>
            </a:r>
            <a:endParaRPr lang="en-GB" dirty="0"/>
          </a:p>
        </p:txBody>
      </p:sp>
      <p:sp>
        <p:nvSpPr>
          <p:cNvPr id="3" name="Content Placeholder 2"/>
          <p:cNvSpPr>
            <a:spLocks noGrp="1"/>
          </p:cNvSpPr>
          <p:nvPr>
            <p:ph idx="1"/>
          </p:nvPr>
        </p:nvSpPr>
        <p:spPr/>
        <p:txBody>
          <a:bodyPr>
            <a:noAutofit/>
          </a:bodyPr>
          <a:lstStyle/>
          <a:p>
            <a:r>
              <a:rPr lang="en-GB" sz="2400" b="1" dirty="0" smtClean="0"/>
              <a:t>Device Operator</a:t>
            </a:r>
            <a:r>
              <a:rPr lang="en-GB" sz="2400" dirty="0" smtClean="0"/>
              <a:t>: The actor responsible for the day-to-day operation of a fleet of IoT devices</a:t>
            </a:r>
            <a:r>
              <a:rPr lang="en-GB" sz="2400" dirty="0" smtClean="0"/>
              <a:t>.</a:t>
            </a:r>
            <a:endParaRPr lang="en-GB" sz="2400" dirty="0" smtClean="0"/>
          </a:p>
          <a:p>
            <a:r>
              <a:rPr lang="en-GB" sz="2400" b="1" dirty="0" smtClean="0"/>
              <a:t>Network Operator</a:t>
            </a:r>
            <a:r>
              <a:rPr lang="en-GB" sz="2400" dirty="0" smtClean="0"/>
              <a:t>: The actor responsible for the operation of a network to which IoT devices connect</a:t>
            </a:r>
            <a:r>
              <a:rPr lang="en-GB" sz="2400" dirty="0" smtClean="0"/>
              <a:t>.</a:t>
            </a:r>
          </a:p>
          <a:p>
            <a:r>
              <a:rPr lang="en-GB" sz="2400" dirty="0"/>
              <a:t>Both may also create manifests (for already existing firmware</a:t>
            </a:r>
            <a:r>
              <a:rPr lang="en-GB" sz="2400" dirty="0" smtClean="0"/>
              <a:t>)</a:t>
            </a:r>
            <a:endParaRPr lang="en-GB" sz="2400" dirty="0" smtClean="0"/>
          </a:p>
          <a:p>
            <a:r>
              <a:rPr lang="en-GB" sz="2400" dirty="0"/>
              <a:t>In </a:t>
            </a:r>
            <a:r>
              <a:rPr lang="en-GB" sz="2400" dirty="0">
                <a:hlinkClick r:id="rId2"/>
              </a:rPr>
              <a:t>https://</a:t>
            </a:r>
            <a:r>
              <a:rPr lang="en-GB" sz="2400" dirty="0" smtClean="0">
                <a:hlinkClick r:id="rId2"/>
              </a:rPr>
              <a:t>www.ietf.org/mail-archive/web/suit/current/msg00587.html</a:t>
            </a:r>
            <a:r>
              <a:rPr lang="en-GB" sz="2400" dirty="0" smtClean="0"/>
              <a:t> Frank suggests to also introduce the OEM Operator: </a:t>
            </a:r>
            <a:br>
              <a:rPr lang="en-GB" sz="2400" dirty="0" smtClean="0"/>
            </a:br>
            <a:endParaRPr lang="en-GB" sz="2400" dirty="0" smtClean="0"/>
          </a:p>
          <a:p>
            <a:pPr lvl="1"/>
            <a:r>
              <a:rPr lang="en-GB" sz="2400" b="1" dirty="0" smtClean="0"/>
              <a:t>OEM </a:t>
            </a:r>
            <a:r>
              <a:rPr lang="en-GB" sz="2400" b="1" dirty="0"/>
              <a:t>Operator</a:t>
            </a:r>
            <a:r>
              <a:rPr lang="en-GB" sz="2400" dirty="0"/>
              <a:t>: Actor responsible for the day-to-day operation of OEM units in IoT devices connected to an IoT network </a:t>
            </a:r>
            <a:br>
              <a:rPr lang="en-GB" sz="2400" dirty="0"/>
            </a:br>
            <a:endParaRPr lang="en-GB" sz="2400" dirty="0"/>
          </a:p>
          <a:p>
            <a:endParaRPr lang="en-GB" sz="2400" dirty="0"/>
          </a:p>
        </p:txBody>
      </p:sp>
      <p:sp>
        <p:nvSpPr>
          <p:cNvPr id="4" name="Slide Number Placeholder 3"/>
          <p:cNvSpPr>
            <a:spLocks noGrp="1"/>
          </p:cNvSpPr>
          <p:nvPr>
            <p:ph type="sldNum" sz="quarter" idx="12"/>
          </p:nvPr>
        </p:nvSpPr>
        <p:spPr/>
        <p:txBody>
          <a:bodyPr/>
          <a:lstStyle/>
          <a:p>
            <a:fld id="{E0B82A8A-0600-40D9-B284-F0FD8AB7C0AA}" type="slidenum">
              <a:rPr lang="en-GB" smtClean="0"/>
              <a:t>8</a:t>
            </a:fld>
            <a:endParaRPr lang="en-GB"/>
          </a:p>
        </p:txBody>
      </p:sp>
    </p:spTree>
    <p:extLst>
      <p:ext uri="{BB962C8B-B14F-4D97-AF65-F5344CB8AC3E}">
        <p14:creationId xmlns:p14="http://schemas.microsoft.com/office/powerpoint/2010/main" val="44750673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smtClean="0"/>
              <a:t>Trust Provisioning Authority (TPA)</a:t>
            </a:r>
            <a:endParaRPr lang="en-GB" dirty="0"/>
          </a:p>
        </p:txBody>
      </p:sp>
      <p:sp>
        <p:nvSpPr>
          <p:cNvPr id="3" name="Content Placeholder 2"/>
          <p:cNvSpPr>
            <a:spLocks noGrp="1"/>
          </p:cNvSpPr>
          <p:nvPr>
            <p:ph idx="1"/>
          </p:nvPr>
        </p:nvSpPr>
        <p:spPr/>
        <p:txBody>
          <a:bodyPr>
            <a:normAutofit fontScale="92500" lnSpcReduction="20000"/>
          </a:bodyPr>
          <a:lstStyle/>
          <a:p>
            <a:r>
              <a:rPr lang="en-GB" dirty="0" smtClean="0"/>
              <a:t>The TPA distributes</a:t>
            </a:r>
            <a:r>
              <a:rPr lang="en-GB" dirty="0"/>
              <a:t> </a:t>
            </a:r>
            <a:r>
              <a:rPr lang="en-GB" dirty="0" smtClean="0"/>
              <a:t>trust anchors and authorization permissions to various entities in the system. </a:t>
            </a:r>
          </a:p>
          <a:p>
            <a:r>
              <a:rPr lang="en-GB" dirty="0" smtClean="0"/>
              <a:t>The TPA may also delegate rights to install, update, enhance, or delete trust anchors and authorization permissions to other parties in the system. </a:t>
            </a:r>
          </a:p>
          <a:p>
            <a:r>
              <a:rPr lang="en-GB" i="1" dirty="0" smtClean="0"/>
              <a:t>This infrastructure overlaps the  communication architecture and different deployments may empower  certain entities while other deployments may not.</a:t>
            </a:r>
            <a:endParaRPr lang="en-GB" i="1" dirty="0"/>
          </a:p>
        </p:txBody>
      </p:sp>
      <p:sp>
        <p:nvSpPr>
          <p:cNvPr id="4" name="Slide Number Placeholder 3"/>
          <p:cNvSpPr>
            <a:spLocks noGrp="1"/>
          </p:cNvSpPr>
          <p:nvPr>
            <p:ph type="sldNum" sz="quarter" idx="12"/>
          </p:nvPr>
        </p:nvSpPr>
        <p:spPr/>
        <p:txBody>
          <a:bodyPr/>
          <a:lstStyle/>
          <a:p>
            <a:fld id="{E0B82A8A-0600-40D9-B284-F0FD8AB7C0AA}" type="slidenum">
              <a:rPr lang="en-GB" smtClean="0"/>
              <a:t>9</a:t>
            </a:fld>
            <a:endParaRPr lang="en-GB"/>
          </a:p>
        </p:txBody>
      </p:sp>
    </p:spTree>
    <p:extLst>
      <p:ext uri="{BB962C8B-B14F-4D97-AF65-F5344CB8AC3E}">
        <p14:creationId xmlns:p14="http://schemas.microsoft.com/office/powerpoint/2010/main" val="12477713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themeOverride>
</file>

<file path=docProps/app.xml><?xml version="1.0" encoding="utf-8"?>
<Properties xmlns="http://schemas.openxmlformats.org/officeDocument/2006/extended-properties" xmlns:vt="http://schemas.openxmlformats.org/officeDocument/2006/docPropsVTypes">
  <Template/>
  <TotalTime>49</TotalTime>
  <Words>1175</Words>
  <Application>Microsoft Office PowerPoint</Application>
  <PresentationFormat>On-screen Show (4:3)</PresentationFormat>
  <Paragraphs>128</Paragraphs>
  <Slides>21</Slides>
  <Notes>0</Notes>
  <HiddenSlides>0</HiddenSlides>
  <MMClips>0</MMClips>
  <ScaleCrop>false</ScaleCrop>
  <HeadingPairs>
    <vt:vector size="4" baseType="variant">
      <vt:variant>
        <vt:lpstr>Theme</vt:lpstr>
      </vt:variant>
      <vt:variant>
        <vt:i4>1</vt:i4>
      </vt:variant>
      <vt:variant>
        <vt:lpstr>Slide Titles</vt:lpstr>
      </vt:variant>
      <vt:variant>
        <vt:i4>21</vt:i4>
      </vt:variant>
    </vt:vector>
  </HeadingPairs>
  <TitlesOfParts>
    <vt:vector size="22" baseType="lpstr">
      <vt:lpstr>Office Theme</vt:lpstr>
      <vt:lpstr>A Firmware Update Architecture for Internet of Things Devices</vt:lpstr>
      <vt:lpstr>Changes between -00* and -01</vt:lpstr>
      <vt:lpstr>Entities</vt:lpstr>
      <vt:lpstr>Author &amp; Device</vt:lpstr>
      <vt:lpstr>Communicator</vt:lpstr>
      <vt:lpstr>Status Tracker</vt:lpstr>
      <vt:lpstr>Firmware Server</vt:lpstr>
      <vt:lpstr>Device &amp; Network Operator</vt:lpstr>
      <vt:lpstr>Trust Provisioning Authority (TPA)</vt:lpstr>
      <vt:lpstr>Operating Modes</vt:lpstr>
      <vt:lpstr>Operating modes</vt:lpstr>
      <vt:lpstr>Communication Architecture</vt:lpstr>
      <vt:lpstr>Communication Architecture</vt:lpstr>
      <vt:lpstr>Device Firmware Update Examples</vt:lpstr>
      <vt:lpstr>Single CPU SoC</vt:lpstr>
      <vt:lpstr>Single CPU with Secure - Normal Mode Partitioning</vt:lpstr>
      <vt:lpstr>Dual CPU, shared memory</vt:lpstr>
      <vt:lpstr>Dual CPU, other bus</vt:lpstr>
      <vt:lpstr>Encryption of Manifest</vt:lpstr>
      <vt:lpstr>Next Steps</vt:lpstr>
      <vt:lpstr>Random Thoughts</vt:lpstr>
    </vt:vector>
  </TitlesOfParts>
  <Company>Arm</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Firmware Update Architecture for Internet of Things Devices</dc:title>
  <dc:creator>Hannes Tschofenig</dc:creator>
  <cp:lastModifiedBy>Hannes Tschofenig</cp:lastModifiedBy>
  <cp:revision>6</cp:revision>
  <dcterms:created xsi:type="dcterms:W3CDTF">2018-07-17T11:35:39Z</dcterms:created>
  <dcterms:modified xsi:type="dcterms:W3CDTF">2018-07-18T12:21:55Z</dcterms:modified>
</cp:coreProperties>
</file>

<file path=docProps/thumbnail.jpeg>
</file>