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2" r:id="rId2"/>
    <p:sldId id="273" r:id="rId3"/>
    <p:sldId id="271" r:id="rId4"/>
    <p:sldId id="274" r:id="rId5"/>
    <p:sldId id="279" r:id="rId6"/>
    <p:sldId id="280" r:id="rId7"/>
    <p:sldId id="281" r:id="rId8"/>
    <p:sldId id="282" r:id="rId9"/>
    <p:sldId id="278" r:id="rId10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 autoAdjust="0"/>
    <p:restoredTop sz="96091" autoAdjust="0"/>
  </p:normalViewPr>
  <p:slideViewPr>
    <p:cSldViewPr snapToGrid="0">
      <p:cViewPr varScale="1">
        <p:scale>
          <a:sx n="106" d="100"/>
          <a:sy n="106" d="100"/>
        </p:scale>
        <p:origin x="115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9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85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625" y="1"/>
            <a:ext cx="307885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EB7D6-C086-4B4C-87AC-2BCE78298A15}" type="datetimeFigureOut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85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625" y="9721850"/>
            <a:ext cx="307885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78B56-8C8B-4CFD-B40D-F6AE50AC03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8329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A9A7801A-2A48-4EDD-923B-EFF2C52A1EFC}" type="datetimeFigureOut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82575" y="549275"/>
            <a:ext cx="6496050" cy="4873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5626100"/>
            <a:ext cx="5683250" cy="3574217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AE7F230E-E1D5-49AD-9B7E-69CF2F74D8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40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846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05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452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9551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5695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9344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81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ko-KR" altLang="ko-K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2945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411C-4EAF-409C-8375-E74D0096315E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36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576A-E3B9-4F0B-81D8-9B43860095A2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181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BB41-3296-44C3-8171-736C5313B40A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96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1DF1A-2F33-4B8F-9D14-5C7B1FCEDAE2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61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01B6-7606-4875-9EC7-3D0164C4E30A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884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8AB2-4B10-4667-B6B0-60F7D13723CF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67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C7F6-8080-4E27-8498-20EC25823711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475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B9FCA-BC59-4D74-89C6-F77C54DFC148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309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BC93-C871-4E0A-9671-4726D4AE4EC0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01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F15E-5FB6-4921-9688-BD9B2527A38E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8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69E2-DF77-451A-8363-BF5C75DAD7EC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796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3E86-D2FD-4C2A-9957-483B8839FF7E}" type="datetime1">
              <a:rPr lang="ko-KR" altLang="en-US" smtClean="0"/>
              <a:t>2018-11-01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90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microsoft.com/office/2007/relationships/hdphoto" Target="../media/hdphoto3.wdp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6.wdp"/><Relationship Id="rId5" Type="http://schemas.openxmlformats.org/officeDocument/2006/relationships/image" Target="../media/image11.pn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13.png"/><Relationship Id="rId4" Type="http://schemas.microsoft.com/office/2007/relationships/hdphoto" Target="../media/hdphoto7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ko-KR" sz="4400" b="1" dirty="0" smtClean="0"/>
              <a:t>Transmission of IPv6 Packets over Near Field Communication</a:t>
            </a:r>
            <a:br>
              <a:rPr lang="en-US" altLang="ko-KR" sz="4400" b="1" dirty="0" smtClean="0"/>
            </a:br>
            <a:endParaRPr lang="ko-KR" altLang="en-US" sz="32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902671"/>
          </a:xfrm>
        </p:spPr>
        <p:txBody>
          <a:bodyPr>
            <a:normAutofit lnSpcReduction="10000"/>
          </a:bodyPr>
          <a:lstStyle/>
          <a:p>
            <a:r>
              <a:rPr lang="en-US" altLang="ko-KR" b="1" i="1" dirty="0" smtClean="0"/>
              <a:t>draft-ietf-6lo-nfc-11 &amp; 12</a:t>
            </a:r>
          </a:p>
          <a:p>
            <a:r>
              <a:rPr lang="en-US" altLang="ko-KR" b="1" i="1" dirty="0" smtClean="0"/>
              <a:t>(Since</a:t>
            </a:r>
            <a:r>
              <a:rPr lang="ko-KR" altLang="en-US" b="1" i="1" dirty="0" smtClean="0"/>
              <a:t> </a:t>
            </a:r>
            <a:r>
              <a:rPr lang="en-US" altLang="ko-KR" b="1" i="1" dirty="0" smtClean="0"/>
              <a:t>the reviews of </a:t>
            </a:r>
            <a:r>
              <a:rPr lang="en-US" altLang="ko-KR" b="1" i="1" dirty="0" err="1" smtClean="0"/>
              <a:t>INTdir</a:t>
            </a:r>
            <a:r>
              <a:rPr lang="en-US" altLang="ko-KR" b="1" i="1" dirty="0" smtClean="0"/>
              <a:t>  &amp; </a:t>
            </a:r>
            <a:r>
              <a:rPr lang="en-US" altLang="ko-KR" b="1" i="1" dirty="0" err="1" smtClean="0"/>
              <a:t>IoTdir</a:t>
            </a:r>
            <a:r>
              <a:rPr lang="en-US" altLang="ko-KR" b="1" i="1" dirty="0" smtClean="0"/>
              <a:t>)</a:t>
            </a:r>
          </a:p>
          <a:p>
            <a:endParaRPr lang="en-US" altLang="ko-KR" dirty="0"/>
          </a:p>
          <a:p>
            <a:r>
              <a:rPr lang="en-US" altLang="ko-KR" u="sng" dirty="0" smtClean="0"/>
              <a:t>Younghwan Choi (ETRI)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Y-G</a:t>
            </a:r>
            <a:r>
              <a:rPr lang="en-US" altLang="ko-KR" dirty="0"/>
              <a:t>. </a:t>
            </a:r>
            <a:r>
              <a:rPr lang="en-US" altLang="ko-KR" dirty="0" smtClean="0"/>
              <a:t>Hong (ETRI), J-S. Youn (DONG-EUI Univ.), </a:t>
            </a:r>
          </a:p>
          <a:p>
            <a:r>
              <a:rPr lang="en-US" altLang="ko-KR" dirty="0" smtClean="0"/>
              <a:t>D-K. Kim (KNU), J-H. Choi (Samsung)</a:t>
            </a:r>
          </a:p>
          <a:p>
            <a:endParaRPr lang="en-US" altLang="ko-KR" dirty="0"/>
          </a:p>
          <a:p>
            <a:r>
              <a:rPr lang="en-US" altLang="ko-KR" b="1" dirty="0" smtClean="0">
                <a:ea typeface="HY헤드라인M" pitchFamily="18" charset="-127"/>
              </a:rPr>
              <a:t>6lo </a:t>
            </a:r>
            <a:r>
              <a:rPr lang="en-US" altLang="ko-KR" b="1" dirty="0">
                <a:ea typeface="HY헤드라인M" pitchFamily="18" charset="-127"/>
              </a:rPr>
              <a:t>WG </a:t>
            </a:r>
            <a:r>
              <a:rPr lang="en-US" altLang="ko-KR" b="1" dirty="0" smtClean="0">
                <a:ea typeface="HY헤드라인M" pitchFamily="18" charset="-127"/>
              </a:rPr>
              <a:t>Meeting@IETF103 </a:t>
            </a:r>
            <a:r>
              <a:rPr lang="en-US" altLang="ko-KR" b="1" dirty="0">
                <a:ea typeface="HY헤드라인M" pitchFamily="18" charset="-127"/>
              </a:rPr>
              <a:t>– </a:t>
            </a:r>
            <a:r>
              <a:rPr lang="en-US" altLang="ko-KR" b="1" dirty="0" smtClean="0">
                <a:ea typeface="HY헤드라인M" pitchFamily="18" charset="-127"/>
              </a:rPr>
              <a:t>Bangkok</a:t>
            </a:r>
            <a:endParaRPr lang="en-US" altLang="ko-KR" b="1" dirty="0">
              <a:ea typeface="HY헤드라인M" pitchFamily="18" charset="-127"/>
            </a:endParaRPr>
          </a:p>
          <a:p>
            <a:r>
              <a:rPr lang="en-US" altLang="ko-KR" b="1" dirty="0" smtClean="0">
                <a:ea typeface="HY헤드라인M" pitchFamily="18" charset="-127"/>
              </a:rPr>
              <a:t>2018. 11. 5.</a:t>
            </a:r>
            <a:endParaRPr lang="en-US" altLang="ko-KR" b="1" dirty="0">
              <a:ea typeface="HY헤드라인M" pitchFamily="18" charset="-127"/>
            </a:endParaRP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84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What is Near Field Communication (NFC) ?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FF"/>
                </a:solidFill>
              </a:rPr>
              <a:t>NFC technology enables</a:t>
            </a:r>
            <a:r>
              <a:rPr lang="en-US" altLang="ko-KR" dirty="0" smtClean="0"/>
              <a:t> </a:t>
            </a:r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(Source: NFC Forum)</a:t>
            </a:r>
            <a:endParaRPr lang="en-US" altLang="ko-KR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ko-KR" dirty="0" smtClean="0"/>
              <a:t>simple and </a:t>
            </a:r>
            <a:r>
              <a:rPr lang="en-US" altLang="ko-KR" dirty="0" smtClean="0">
                <a:solidFill>
                  <a:srgbClr val="FF0000"/>
                </a:solidFill>
              </a:rPr>
              <a:t>safe two-way interactions</a:t>
            </a:r>
            <a:r>
              <a:rPr lang="en-US" altLang="ko-KR" dirty="0" smtClean="0"/>
              <a:t> between electronic devices, allowing consumers to perform contactless transactions, access digital content, and connect electronic devices </a:t>
            </a:r>
            <a:r>
              <a:rPr lang="en-US" altLang="ko-KR" dirty="0" smtClean="0">
                <a:solidFill>
                  <a:srgbClr val="FF0000"/>
                </a:solidFill>
              </a:rPr>
              <a:t>with a single touch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>
                <a:solidFill>
                  <a:srgbClr val="0000FF"/>
                </a:solidFill>
              </a:rPr>
              <a:t>NFC Functions</a:t>
            </a:r>
          </a:p>
          <a:p>
            <a:pPr marL="342900" lvl="1" indent="0">
              <a:buNone/>
            </a:pPr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(Source: NFC forum)</a:t>
            </a:r>
            <a:endParaRPr lang="en-US" altLang="ko-KR" sz="1400" dirty="0" smtClean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995" y="3362876"/>
            <a:ext cx="4544208" cy="3260599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794" y="5333078"/>
            <a:ext cx="902680" cy="67613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385" y="5293910"/>
            <a:ext cx="861816" cy="71530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171" y="3721085"/>
            <a:ext cx="628844" cy="352152"/>
          </a:xfrm>
          <a:prstGeom prst="rect">
            <a:avLst/>
          </a:prstGeom>
        </p:spPr>
      </p:pic>
      <p:sp>
        <p:nvSpPr>
          <p:cNvPr id="14" name="모서리가 둥근 직사각형 13"/>
          <p:cNvSpPr/>
          <p:nvPr/>
        </p:nvSpPr>
        <p:spPr>
          <a:xfrm>
            <a:off x="3267994" y="3362876"/>
            <a:ext cx="1763030" cy="2871669"/>
          </a:xfrm>
          <a:prstGeom prst="roundRect">
            <a:avLst>
              <a:gd name="adj" fmla="val 11022"/>
            </a:avLst>
          </a:prstGeom>
          <a:noFill/>
          <a:ln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933" y="5493957"/>
            <a:ext cx="515260" cy="515260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159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History and status of IPv6-over-NFC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1" y="1825625"/>
            <a:ext cx="3897144" cy="4690274"/>
          </a:xfrm>
        </p:spPr>
        <p:txBody>
          <a:bodyPr>
            <a:noAutofit/>
          </a:bodyPr>
          <a:lstStyle/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WG Adoption</a:t>
            </a:r>
            <a:r>
              <a:rPr lang="en-US" altLang="ko-KR" sz="1600" b="1" u="sng" dirty="0" smtClean="0"/>
              <a:t>: draft-ietf-6lo-nfc-00</a:t>
            </a:r>
            <a:r>
              <a:rPr lang="en-US" altLang="ko-KR" sz="1600" dirty="0" smtClean="0"/>
              <a:t> (Mar 03, 2015)</a:t>
            </a:r>
          </a:p>
          <a:p>
            <a:pPr lvl="1"/>
            <a:r>
              <a:rPr lang="en-US" altLang="ko-KR" sz="1200" dirty="0" smtClean="0"/>
              <a:t>Update Stateless address </a:t>
            </a:r>
            <a:r>
              <a:rPr lang="en-US" altLang="ko-KR" sz="1200" dirty="0" err="1" smtClean="0"/>
              <a:t>autoconfiguration</a:t>
            </a:r>
            <a:endParaRPr lang="en-US" altLang="ko-KR" sz="1200" dirty="0" smtClean="0"/>
          </a:p>
          <a:p>
            <a:pPr lvl="1"/>
            <a:endParaRPr lang="en-US" altLang="ko-KR" sz="1200" dirty="0"/>
          </a:p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1</a:t>
            </a:r>
            <a:r>
              <a:rPr lang="en-US" altLang="ko-KR" sz="1600" b="1" u="sng" baseline="30000" dirty="0" smtClean="0">
                <a:solidFill>
                  <a:srgbClr val="0000FF"/>
                </a:solidFill>
              </a:rPr>
              <a:t>st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 ~ </a:t>
            </a:r>
            <a:r>
              <a:rPr lang="en-US" altLang="ko-KR" sz="1600" b="1" u="sng" dirty="0">
                <a:solidFill>
                  <a:srgbClr val="0000FF"/>
                </a:solidFill>
              </a:rPr>
              <a:t>5</a:t>
            </a:r>
            <a:r>
              <a:rPr lang="en-US" altLang="ko-KR" sz="1600" b="1" u="sng" baseline="30000" dirty="0" smtClean="0">
                <a:solidFill>
                  <a:srgbClr val="0000FF"/>
                </a:solidFill>
              </a:rPr>
              <a:t>th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 Revision</a:t>
            </a:r>
          </a:p>
          <a:p>
            <a:pPr lvl="1"/>
            <a:r>
              <a:rPr lang="en-US" altLang="ko-KR" sz="1300" b="1" u="sng" dirty="0" smtClean="0"/>
              <a:t>ver-01</a:t>
            </a:r>
            <a:r>
              <a:rPr lang="en-US" altLang="ko-KR" sz="1300" dirty="0" smtClean="0"/>
              <a:t> (July, 2015)</a:t>
            </a:r>
          </a:p>
          <a:p>
            <a:pPr lvl="2"/>
            <a:r>
              <a:rPr lang="en-US" altLang="ko-KR" sz="900" dirty="0" smtClean="0"/>
              <a:t>MAC PDU size and MTU</a:t>
            </a:r>
          </a:p>
          <a:p>
            <a:pPr lvl="2"/>
            <a:r>
              <a:rPr lang="en-US" altLang="ko-KR" sz="900" dirty="0" smtClean="0"/>
              <a:t>SLAAC and IPv6 link local address</a:t>
            </a:r>
          </a:p>
          <a:p>
            <a:pPr lvl="2"/>
            <a:r>
              <a:rPr lang="en-US" altLang="ko-KR" sz="900" dirty="0" smtClean="0"/>
              <a:t>Fragmentation </a:t>
            </a:r>
            <a:r>
              <a:rPr lang="en-US" altLang="ko-KR" sz="900" dirty="0"/>
              <a:t>and </a:t>
            </a:r>
            <a:r>
              <a:rPr lang="en-US" altLang="ko-KR" sz="900" dirty="0" smtClean="0"/>
              <a:t>Reassembly</a:t>
            </a:r>
          </a:p>
          <a:p>
            <a:pPr lvl="1"/>
            <a:r>
              <a:rPr lang="en-US" altLang="ko-KR" sz="1300" b="1" u="sng" dirty="0" smtClean="0"/>
              <a:t>ver-02</a:t>
            </a:r>
            <a:r>
              <a:rPr lang="en-US" altLang="ko-KR" sz="1300" dirty="0" smtClean="0"/>
              <a:t> (Oct, 2015) @Buenos Aires</a:t>
            </a:r>
          </a:p>
          <a:p>
            <a:pPr lvl="2"/>
            <a:r>
              <a:rPr lang="en-US" altLang="ko-KR" sz="900" dirty="0" smtClean="0"/>
              <a:t>Dispatch Header (added)</a:t>
            </a:r>
          </a:p>
          <a:p>
            <a:pPr lvl="2"/>
            <a:r>
              <a:rPr lang="en-US" altLang="ko-KR" sz="900" dirty="0" smtClean="0"/>
              <a:t>Header Compression (modified for GHC)</a:t>
            </a:r>
            <a:endParaRPr lang="en-US" altLang="ko-KR" sz="900" dirty="0"/>
          </a:p>
          <a:p>
            <a:pPr lvl="1"/>
            <a:r>
              <a:rPr lang="en-US" altLang="ko-KR" sz="1300" b="1" u="sng" dirty="0" smtClean="0"/>
              <a:t>ver-03</a:t>
            </a:r>
            <a:r>
              <a:rPr lang="en-US" altLang="ko-KR" sz="1300" dirty="0" smtClean="0"/>
              <a:t> (Apr. 2016) @Berlin, DE</a:t>
            </a:r>
            <a:endParaRPr lang="en-US" altLang="ko-KR" sz="1300" dirty="0"/>
          </a:p>
          <a:p>
            <a:pPr lvl="2"/>
            <a:r>
              <a:rPr lang="en-US" altLang="ko-KR" sz="900" dirty="0" smtClean="0"/>
              <a:t>Some typos fixed</a:t>
            </a:r>
          </a:p>
          <a:p>
            <a:pPr lvl="2"/>
            <a:r>
              <a:rPr lang="en-US" altLang="ko-KR" sz="900" dirty="0" smtClean="0"/>
              <a:t>Section 7. Security Considerations</a:t>
            </a:r>
          </a:p>
          <a:p>
            <a:pPr lvl="1"/>
            <a:r>
              <a:rPr lang="en-US" altLang="ko-KR" sz="1300" b="1" u="sng" dirty="0" smtClean="0"/>
              <a:t>Ver-04</a:t>
            </a:r>
            <a:r>
              <a:rPr lang="en-US" altLang="ko-KR" sz="1300" dirty="0" smtClean="0"/>
              <a:t> </a:t>
            </a:r>
            <a:r>
              <a:rPr lang="en-US" altLang="ko-KR" sz="1300" dirty="0"/>
              <a:t>(Jul. </a:t>
            </a:r>
            <a:r>
              <a:rPr lang="en-US" altLang="ko-KR" sz="1300" dirty="0" smtClean="0"/>
              <a:t>2016</a:t>
            </a:r>
            <a:r>
              <a:rPr lang="en-US" altLang="ko-KR" sz="1300" dirty="0"/>
              <a:t>)</a:t>
            </a:r>
          </a:p>
          <a:p>
            <a:pPr lvl="2"/>
            <a:r>
              <a:rPr lang="en-US" altLang="ko-KR" sz="900" dirty="0"/>
              <a:t>NFC FAR-related sentence updated</a:t>
            </a:r>
          </a:p>
          <a:p>
            <a:pPr lvl="2"/>
            <a:r>
              <a:rPr lang="en-US" altLang="ko-KR" sz="900" dirty="0"/>
              <a:t>Related to “multi-hop topologies”</a:t>
            </a:r>
          </a:p>
          <a:p>
            <a:pPr lvl="1"/>
            <a:r>
              <a:rPr lang="en-US" altLang="ko-KR" sz="1300" b="1" u="sng" dirty="0" smtClean="0"/>
              <a:t>ver-05</a:t>
            </a:r>
            <a:r>
              <a:rPr lang="en-US" altLang="ko-KR" sz="1300" dirty="0" smtClean="0"/>
              <a:t> </a:t>
            </a:r>
            <a:r>
              <a:rPr lang="en-US" altLang="ko-KR" sz="1300" dirty="0"/>
              <a:t>(Oct. </a:t>
            </a:r>
            <a:r>
              <a:rPr lang="en-US" altLang="ko-KR" sz="1300" dirty="0" smtClean="0"/>
              <a:t>2016</a:t>
            </a:r>
            <a:r>
              <a:rPr lang="en-US" altLang="ko-KR" sz="1300" dirty="0"/>
              <a:t>) @Seoul, KR</a:t>
            </a:r>
          </a:p>
          <a:p>
            <a:pPr lvl="2"/>
            <a:r>
              <a:rPr lang="en-US" altLang="ko-KR" sz="1100" dirty="0"/>
              <a:t>Feedback from NFC forum</a:t>
            </a:r>
          </a:p>
          <a:p>
            <a:pPr lvl="2"/>
            <a:r>
              <a:rPr lang="en-US" altLang="ko-KR" sz="1100" dirty="0"/>
              <a:t>IID generation (feedback from Dave)</a:t>
            </a:r>
          </a:p>
          <a:p>
            <a:pPr lvl="2"/>
            <a:endParaRPr lang="en-US" altLang="ko-KR" sz="9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685084" y="1825625"/>
            <a:ext cx="4259624" cy="4690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Revisions for WGLC</a:t>
            </a:r>
          </a:p>
          <a:p>
            <a:pPr lvl="1"/>
            <a:r>
              <a:rPr lang="en-US" altLang="ko-KR" sz="1300" b="1" u="sng" dirty="0" smtClean="0"/>
              <a:t>ver-06</a:t>
            </a:r>
            <a:r>
              <a:rPr lang="en-US" altLang="ko-KR" sz="1300" dirty="0"/>
              <a:t> (by Dave </a:t>
            </a:r>
            <a:r>
              <a:rPr lang="en-US" altLang="ko-KR" sz="1300" dirty="0" err="1"/>
              <a:t>Thaler</a:t>
            </a:r>
            <a:r>
              <a:rPr lang="en-US" altLang="ko-KR" sz="1300" dirty="0"/>
              <a:t>, Sep. 2016) </a:t>
            </a:r>
            <a:endParaRPr lang="en-US" altLang="ko-KR" sz="1300" dirty="0" smtClean="0"/>
          </a:p>
          <a:p>
            <a:pPr lvl="2"/>
            <a:r>
              <a:rPr lang="en-US" altLang="ko-KR" sz="1100" dirty="0" smtClean="0"/>
              <a:t>IID generation (2</a:t>
            </a:r>
            <a:r>
              <a:rPr lang="en-US" altLang="ko-KR" sz="1100" baseline="30000" dirty="0" smtClean="0"/>
              <a:t>nd</a:t>
            </a:r>
            <a:r>
              <a:rPr lang="en-US" altLang="ko-KR" sz="1100" dirty="0" smtClean="0"/>
              <a:t> rev.)</a:t>
            </a:r>
          </a:p>
          <a:p>
            <a:pPr lvl="1"/>
            <a:r>
              <a:rPr lang="en-US" altLang="ko-KR" sz="1300" b="1" u="sng" dirty="0" smtClean="0"/>
              <a:t>ver-07 </a:t>
            </a:r>
            <a:r>
              <a:rPr lang="en-US" altLang="ko-KR" sz="1300" dirty="0" smtClean="0"/>
              <a:t>(</a:t>
            </a:r>
            <a:r>
              <a:rPr lang="en-US" altLang="ko-KR" sz="1300" dirty="0"/>
              <a:t>by James </a:t>
            </a:r>
            <a:r>
              <a:rPr lang="en-US" altLang="ko-KR" sz="1300" dirty="0" err="1" smtClean="0"/>
              <a:t>Woodyett</a:t>
            </a:r>
            <a:r>
              <a:rPr lang="en-US" altLang="ko-KR" sz="1300" dirty="0" smtClean="0"/>
              <a:t> </a:t>
            </a:r>
            <a:r>
              <a:rPr lang="en-US" altLang="ko-KR" sz="1300" dirty="0"/>
              <a:t>Jun. 2017)</a:t>
            </a:r>
          </a:p>
          <a:p>
            <a:pPr lvl="2"/>
            <a:r>
              <a:rPr lang="en-US" altLang="ko-KR" sz="1100" dirty="0"/>
              <a:t>IID generation </a:t>
            </a:r>
            <a:r>
              <a:rPr lang="en-US" altLang="ko-KR" sz="1100" dirty="0" smtClean="0"/>
              <a:t>(4</a:t>
            </a:r>
            <a:r>
              <a:rPr lang="en-US" altLang="ko-KR" sz="1100" baseline="30000" dirty="0" smtClean="0"/>
              <a:t>th</a:t>
            </a:r>
            <a:r>
              <a:rPr lang="en-US" altLang="ko-KR" sz="1100" dirty="0" smtClean="0"/>
              <a:t> rev.) -&gt;RFC7217</a:t>
            </a:r>
            <a:endParaRPr lang="en-US" altLang="ko-KR" sz="1100" dirty="0"/>
          </a:p>
          <a:p>
            <a:pPr lvl="2"/>
            <a:r>
              <a:rPr lang="en-US" altLang="ko-KR" sz="1100" dirty="0"/>
              <a:t>Neighbor </a:t>
            </a:r>
            <a:r>
              <a:rPr lang="en-US" altLang="ko-KR" sz="1100" dirty="0" smtClean="0"/>
              <a:t>Discovery -&gt; Reworded</a:t>
            </a:r>
          </a:p>
          <a:p>
            <a:pPr lvl="1"/>
            <a:r>
              <a:rPr lang="en-US" altLang="ko-KR" sz="1400" b="1" u="sng" dirty="0" smtClean="0"/>
              <a:t>Ver-08,-09</a:t>
            </a:r>
            <a:r>
              <a:rPr lang="en-US" altLang="ko-KR" sz="1400" dirty="0"/>
              <a:t> (by Pascal </a:t>
            </a:r>
            <a:r>
              <a:rPr lang="en-US" altLang="ko-KR" sz="1400" dirty="0" err="1"/>
              <a:t>Thubert</a:t>
            </a:r>
            <a:r>
              <a:rPr lang="en-US" altLang="ko-KR" sz="1400" dirty="0"/>
              <a:t>, Nov. 2017</a:t>
            </a:r>
            <a:endParaRPr lang="en-US" altLang="ko-KR" sz="1000" dirty="0"/>
          </a:p>
          <a:p>
            <a:pPr lvl="2"/>
            <a:r>
              <a:rPr lang="en-US" altLang="ko-KR" sz="1100" dirty="0"/>
              <a:t>Neighbor Discovery -&gt; </a:t>
            </a:r>
            <a:r>
              <a:rPr lang="en-US" altLang="ko-KR" sz="1100" dirty="0" smtClean="0"/>
              <a:t>Reworded</a:t>
            </a:r>
            <a:endParaRPr lang="en-US" altLang="ko-KR" sz="1600" b="1" dirty="0" smtClean="0"/>
          </a:p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No </a:t>
            </a:r>
            <a:r>
              <a:rPr lang="en-US" altLang="ko-KR" sz="1600" b="1" u="sng" dirty="0">
                <a:solidFill>
                  <a:srgbClr val="0000FF"/>
                </a:solidFill>
              </a:rPr>
              <a:t>more feedback from NFC forum</a:t>
            </a:r>
            <a:r>
              <a:rPr lang="en-US" altLang="ko-KR" sz="1600" dirty="0"/>
              <a:t> (since Jan. 2017)</a:t>
            </a:r>
            <a:endParaRPr lang="en-US" altLang="ko-KR" sz="1600" b="1" dirty="0" smtClean="0">
              <a:solidFill>
                <a:srgbClr val="0000FF"/>
              </a:solidFill>
            </a:endParaRPr>
          </a:p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WGLC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 </a:t>
            </a:r>
            <a:r>
              <a:rPr lang="en-US" altLang="ko-KR" sz="1600" dirty="0" smtClean="0"/>
              <a:t>(</a:t>
            </a:r>
            <a:r>
              <a:rPr lang="en-US" altLang="ko-KR" sz="1600" dirty="0"/>
              <a:t>Mar. 2018~Jul. 2018)</a:t>
            </a:r>
          </a:p>
          <a:p>
            <a:pPr lvl="1"/>
            <a:r>
              <a:rPr lang="en-US" altLang="ko-KR" sz="1300" b="1" dirty="0" smtClean="0">
                <a:solidFill>
                  <a:srgbClr val="0000FF"/>
                </a:solidFill>
              </a:rPr>
              <a:t>New Shepherd</a:t>
            </a:r>
            <a:r>
              <a:rPr lang="en-US" altLang="ko-KR" sz="1300" dirty="0" smtClean="0">
                <a:solidFill>
                  <a:srgbClr val="0000FF"/>
                </a:solidFill>
              </a:rPr>
              <a:t>: Samita Chakrabarti</a:t>
            </a:r>
            <a:endParaRPr lang="en-US" altLang="ko-KR" sz="1300" dirty="0">
              <a:solidFill>
                <a:srgbClr val="0000FF"/>
              </a:solidFill>
            </a:endParaRPr>
          </a:p>
          <a:p>
            <a:pPr lvl="1"/>
            <a:r>
              <a:rPr lang="en-US" altLang="ko-KR" sz="1300" b="1" dirty="0" smtClean="0">
                <a:solidFill>
                  <a:srgbClr val="0000FF"/>
                </a:solidFill>
              </a:rPr>
              <a:t>Shepherd Comments</a:t>
            </a:r>
            <a:r>
              <a:rPr lang="en-US" altLang="ko-KR" sz="1300" dirty="0" smtClean="0">
                <a:solidFill>
                  <a:srgbClr val="0000FF"/>
                </a:solidFill>
              </a:rPr>
              <a:t> (July 2018)</a:t>
            </a:r>
            <a:endParaRPr lang="en-US" altLang="ko-KR" sz="1300" dirty="0">
              <a:solidFill>
                <a:srgbClr val="C00000"/>
              </a:solidFill>
            </a:endParaRPr>
          </a:p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Rev. ver-10 from the Shepherd reviews</a:t>
            </a:r>
            <a:endParaRPr lang="en-US" altLang="ko-KR" sz="1600" u="sng" dirty="0" smtClean="0">
              <a:solidFill>
                <a:srgbClr val="0000FF"/>
              </a:solidFill>
            </a:endParaRPr>
          </a:p>
          <a:p>
            <a:pPr lvl="1"/>
            <a:r>
              <a:rPr lang="en-US" altLang="ko-KR" sz="1300" dirty="0" smtClean="0">
                <a:solidFill>
                  <a:srgbClr val="0000FF"/>
                </a:solidFill>
              </a:rPr>
              <a:t>Editorial comments (RFC2119)</a:t>
            </a:r>
          </a:p>
          <a:p>
            <a:pPr lvl="1"/>
            <a:r>
              <a:rPr lang="en-US" altLang="ko-KR" sz="1300" dirty="0" smtClean="0">
                <a:solidFill>
                  <a:srgbClr val="0000FF"/>
                </a:solidFill>
              </a:rPr>
              <a:t>Revised texts for clarification about NFC MTU &amp; FAR, ND, Security</a:t>
            </a:r>
            <a:endParaRPr lang="en-US" altLang="ko-KR" sz="1700" dirty="0"/>
          </a:p>
          <a:p>
            <a:r>
              <a:rPr lang="en-US" altLang="ko-KR" sz="1600" b="1" u="sng" dirty="0" smtClean="0">
                <a:solidFill>
                  <a:srgbClr val="C00000"/>
                </a:solidFill>
              </a:rPr>
              <a:t>Rev. ver-11 &amp; -12 (Oct. ~ Nov. 2018)</a:t>
            </a:r>
          </a:p>
          <a:p>
            <a:pPr marL="0" indent="0">
              <a:buNone/>
            </a:pPr>
            <a:r>
              <a:rPr lang="en-US" altLang="ko-KR" sz="1600" b="1" dirty="0">
                <a:solidFill>
                  <a:srgbClr val="C00000"/>
                </a:solidFill>
              </a:rPr>
              <a:t> </a:t>
            </a:r>
            <a:r>
              <a:rPr lang="en-US" altLang="ko-KR" sz="1600" b="1" dirty="0" smtClean="0">
                <a:solidFill>
                  <a:srgbClr val="C00000"/>
                </a:solidFill>
              </a:rPr>
              <a:t> (Resolved Reviews from </a:t>
            </a:r>
            <a:r>
              <a:rPr lang="en-US" altLang="ko-KR" sz="1600" b="1" dirty="0" err="1" smtClean="0">
                <a:solidFill>
                  <a:srgbClr val="C00000"/>
                </a:solidFill>
              </a:rPr>
              <a:t>IoTdir</a:t>
            </a:r>
            <a:r>
              <a:rPr lang="en-US" altLang="ko-KR" sz="1600" b="1" dirty="0" smtClean="0">
                <a:solidFill>
                  <a:srgbClr val="C00000"/>
                </a:solidFill>
              </a:rPr>
              <a:t> &amp; </a:t>
            </a:r>
            <a:r>
              <a:rPr lang="en-US" altLang="ko-KR" sz="1600" b="1" dirty="0" err="1" smtClean="0">
                <a:solidFill>
                  <a:srgbClr val="C00000"/>
                </a:solidFill>
              </a:rPr>
              <a:t>INTdir</a:t>
            </a:r>
            <a:r>
              <a:rPr lang="en-US" altLang="ko-KR" sz="1600" b="1" dirty="0" smtClean="0">
                <a:solidFill>
                  <a:srgbClr val="C00000"/>
                </a:solidFill>
              </a:rPr>
              <a:t>)</a:t>
            </a:r>
            <a:endParaRPr lang="en-US" altLang="ko-KR" sz="1600" b="1" dirty="0">
              <a:solidFill>
                <a:srgbClr val="C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72" y="2894781"/>
            <a:ext cx="7372055" cy="337187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INTdir’s</a:t>
            </a:r>
            <a:r>
              <a:rPr lang="en-US" altLang="ko-KR" b="1" dirty="0" smtClean="0"/>
              <a:t> Review </a:t>
            </a:r>
            <a:r>
              <a:rPr lang="en-US" altLang="ko-KR" dirty="0" smtClean="0"/>
              <a:t>(Sheng Jiang)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Review </a:t>
            </a:r>
            <a:r>
              <a:rPr lang="en-US" altLang="ko-KR" dirty="0"/>
              <a:t>result: Ready with </a:t>
            </a:r>
            <a:r>
              <a:rPr lang="en-US" altLang="ko-KR" dirty="0" smtClean="0"/>
              <a:t>Nits </a:t>
            </a:r>
            <a:r>
              <a:rPr lang="en-US" altLang="ko-KR" dirty="0" smtClean="0">
                <a:sym typeface="Wingdings" panose="05000000000000000000" pitchFamily="2" charset="2"/>
              </a:rPr>
              <a:t> </a:t>
            </a:r>
            <a:r>
              <a:rPr lang="en-US" altLang="ko-KR" dirty="0" smtClean="0">
                <a:solidFill>
                  <a:srgbClr val="0000FF"/>
                </a:solidFill>
                <a:sym typeface="Wingdings" panose="05000000000000000000" pitchFamily="2" charset="2"/>
              </a:rPr>
              <a:t>-</a:t>
            </a:r>
            <a:r>
              <a:rPr lang="en-US" altLang="ko-KR" dirty="0">
                <a:solidFill>
                  <a:srgbClr val="0000FF"/>
                </a:solidFill>
                <a:sym typeface="Wingdings" panose="05000000000000000000" pitchFamily="2" charset="2"/>
              </a:rPr>
              <a:t>11 version is </a:t>
            </a:r>
            <a:r>
              <a:rPr lang="en-US" altLang="ko-KR" dirty="0" smtClean="0">
                <a:solidFill>
                  <a:srgbClr val="0000FF"/>
                </a:solidFill>
                <a:sym typeface="Wingdings" panose="05000000000000000000" pitchFamily="2" charset="2"/>
              </a:rPr>
              <a:t>OK </a:t>
            </a:r>
            <a:r>
              <a:rPr lang="en-US" altLang="ko-KR" dirty="0">
                <a:solidFill>
                  <a:srgbClr val="0000FF"/>
                </a:solidFill>
                <a:sym typeface="Wingdings" panose="05000000000000000000" pitchFamily="2" charset="2"/>
              </a:rPr>
              <a:t>for me</a:t>
            </a:r>
            <a:endParaRPr lang="en-US" altLang="ko-KR" dirty="0" smtClean="0">
              <a:solidFill>
                <a:srgbClr val="0000FF"/>
              </a:solidFill>
            </a:endParaRPr>
          </a:p>
          <a:p>
            <a:pPr lvl="1"/>
            <a:r>
              <a:rPr lang="en-US" altLang="ko-KR" dirty="0"/>
              <a:t>'ECMA-340' is defined in reference section, but not quoted in the document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4</a:t>
            </a:fld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2351314" y="4023358"/>
            <a:ext cx="1083624" cy="0"/>
          </a:xfrm>
          <a:prstGeom prst="line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140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IoTdir’s</a:t>
            </a:r>
            <a:r>
              <a:rPr lang="en-US" altLang="ko-KR" b="1" dirty="0" smtClean="0"/>
              <a:t> Review </a:t>
            </a:r>
            <a:r>
              <a:rPr lang="en-US" altLang="ko-KR" dirty="0" smtClean="0"/>
              <a:t>(Brian </a:t>
            </a:r>
            <a:r>
              <a:rPr lang="en-US" altLang="ko-KR" dirty="0"/>
              <a:t>Haberman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825625"/>
            <a:ext cx="3200400" cy="4351338"/>
          </a:xfrm>
        </p:spPr>
        <p:txBody>
          <a:bodyPr>
            <a:normAutofit/>
          </a:bodyPr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§ 3.4</a:t>
            </a:r>
          </a:p>
          <a:p>
            <a:pPr lvl="1"/>
            <a:r>
              <a:rPr lang="en-US" altLang="ko-KR" dirty="0"/>
              <a:t>Use of MIUX : SHOULD </a:t>
            </a:r>
            <a:r>
              <a:rPr lang="en-US" altLang="ko-KR" dirty="0">
                <a:sym typeface="Wingdings" panose="05000000000000000000" pitchFamily="2" charset="2"/>
              </a:rPr>
              <a:t></a:t>
            </a:r>
            <a:r>
              <a:rPr lang="en-US" altLang="ko-KR" dirty="0"/>
              <a:t> MUST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§ 4.8</a:t>
            </a:r>
            <a:endParaRPr lang="en-US" altLang="ko-KR" dirty="0"/>
          </a:p>
          <a:p>
            <a:pPr lvl="1"/>
            <a:r>
              <a:rPr lang="en-US" altLang="ko-KR" dirty="0"/>
              <a:t>Required a scenario about the lack of the MIUX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819" y="2525052"/>
            <a:ext cx="5000856" cy="233797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7" name="직선 연결선 16"/>
          <p:cNvCxnSpPr/>
          <p:nvPr/>
        </p:nvCxnSpPr>
        <p:spPr>
          <a:xfrm>
            <a:off x="6951889" y="2971769"/>
            <a:ext cx="458561" cy="0"/>
          </a:xfrm>
          <a:prstGeom prst="line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7705044" y="4571969"/>
            <a:ext cx="458561" cy="0"/>
          </a:xfrm>
          <a:prstGeom prst="line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6419850" y="4695794"/>
            <a:ext cx="458561" cy="0"/>
          </a:xfrm>
          <a:prstGeom prst="line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1" name="그림 2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819" y="4997957"/>
            <a:ext cx="5000856" cy="134453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모서리가 둥근 직사각형 25"/>
          <p:cNvSpPr/>
          <p:nvPr/>
        </p:nvSpPr>
        <p:spPr>
          <a:xfrm>
            <a:off x="4019550" y="5895975"/>
            <a:ext cx="4600575" cy="41794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8650" y="1687005"/>
            <a:ext cx="8324850" cy="776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prstClr val="black"/>
                </a:solidFill>
              </a:rPr>
              <a:t>Review result: </a:t>
            </a:r>
            <a:r>
              <a:rPr lang="en-US" altLang="ko-KR" sz="2100" dirty="0" smtClean="0">
                <a:solidFill>
                  <a:prstClr val="black"/>
                </a:solidFill>
              </a:rPr>
              <a:t>On </a:t>
            </a:r>
            <a:r>
              <a:rPr lang="en-US" altLang="ko-KR" sz="2100" dirty="0">
                <a:solidFill>
                  <a:prstClr val="black"/>
                </a:solidFill>
              </a:rPr>
              <a:t>the Right </a:t>
            </a:r>
            <a:r>
              <a:rPr lang="en-US" altLang="ko-KR" sz="2100" dirty="0" smtClean="0">
                <a:solidFill>
                  <a:prstClr val="black"/>
                </a:solidFill>
              </a:rPr>
              <a:t>Track </a:t>
            </a: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US" altLang="ko-KR" sz="21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2100" dirty="0" smtClean="0">
                <a:solidFill>
                  <a:prstClr val="black"/>
                </a:solidFill>
                <a:sym typeface="Wingdings" panose="05000000000000000000" pitchFamily="2" charset="2"/>
              </a:rPr>
              <a:t>  </a:t>
            </a:r>
            <a:r>
              <a:rPr lang="en-US" altLang="ko-KR" sz="2100" dirty="0" smtClean="0">
                <a:solidFill>
                  <a:srgbClr val="0000FF"/>
                </a:solidFill>
                <a:sym typeface="Wingdings" panose="05000000000000000000" pitchFamily="2" charset="2"/>
              </a:rPr>
              <a:t>Every changes of -11 &amp; -12 is OK</a:t>
            </a:r>
            <a:endParaRPr lang="en-US" altLang="ko-KR" sz="2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534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88" y="1825625"/>
            <a:ext cx="5432437" cy="418923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IoTdir’s</a:t>
            </a:r>
            <a:r>
              <a:rPr lang="en-US" altLang="ko-KR" b="1" dirty="0" smtClean="0"/>
              <a:t> Review </a:t>
            </a:r>
            <a:r>
              <a:rPr lang="en-US" altLang="ko-KR" dirty="0" smtClean="0"/>
              <a:t>(Brian </a:t>
            </a:r>
            <a:r>
              <a:rPr lang="en-US" altLang="ko-KR" dirty="0"/>
              <a:t>Haberman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1" y="1825625"/>
            <a:ext cx="2695562" cy="435133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§ 4.3</a:t>
            </a:r>
          </a:p>
          <a:p>
            <a:pPr lvl="1"/>
            <a:r>
              <a:rPr lang="en-US" altLang="ko-KR" dirty="0"/>
              <a:t>Required some guidance on how the </a:t>
            </a:r>
            <a:r>
              <a:rPr lang="en-US" altLang="ko-KR" b="1" dirty="0" err="1">
                <a:solidFill>
                  <a:srgbClr val="0000FF"/>
                </a:solidFill>
              </a:rPr>
              <a:t>Network_ID</a:t>
            </a:r>
            <a:r>
              <a:rPr lang="en-US" altLang="ko-KR" dirty="0"/>
              <a:t> parameter of f() can be used to increase the randomness of the generated IID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3622675" y="5381624"/>
            <a:ext cx="5133975" cy="60465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92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895600" y="1690691"/>
            <a:ext cx="6051550" cy="448627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IoTdir’s</a:t>
            </a:r>
            <a:r>
              <a:rPr lang="en-US" altLang="ko-KR" b="1" dirty="0" smtClean="0"/>
              <a:t> Review </a:t>
            </a:r>
            <a:r>
              <a:rPr lang="en-US" altLang="ko-KR" dirty="0" smtClean="0"/>
              <a:t>(Brian </a:t>
            </a:r>
            <a:r>
              <a:rPr lang="en-US" altLang="ko-KR" dirty="0"/>
              <a:t>Haberman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1" y="1825625"/>
            <a:ext cx="2101848" cy="435133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§ 4.5</a:t>
            </a:r>
          </a:p>
          <a:p>
            <a:pPr lvl="1"/>
            <a:r>
              <a:rPr lang="en-US" altLang="ko-KR" dirty="0"/>
              <a:t>Required some </a:t>
            </a:r>
            <a:r>
              <a:rPr lang="en-US" altLang="ko-KR" dirty="0" smtClean="0"/>
              <a:t>explanations for </a:t>
            </a:r>
            <a:r>
              <a:rPr lang="en-US" altLang="ko-KR" b="1" dirty="0" smtClean="0"/>
              <a:t>6LR &amp; 6LBR behaviors</a:t>
            </a:r>
            <a:r>
              <a:rPr lang="en-US" altLang="ko-KR" dirty="0" smtClean="0"/>
              <a:t> of a NFC device</a:t>
            </a:r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1831850"/>
            <a:ext cx="5949950" cy="233331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346"/>
          <a:stretch/>
        </p:blipFill>
        <p:spPr>
          <a:xfrm>
            <a:off x="3238500" y="4606467"/>
            <a:ext cx="5543549" cy="1048371"/>
          </a:xfrm>
          <a:prstGeom prst="rect">
            <a:avLst/>
          </a:prstGeom>
        </p:spPr>
      </p:pic>
      <p:sp>
        <p:nvSpPr>
          <p:cNvPr id="26" name="모서리가 둥근 직사각형 25"/>
          <p:cNvSpPr/>
          <p:nvPr/>
        </p:nvSpPr>
        <p:spPr>
          <a:xfrm>
            <a:off x="3238500" y="5185118"/>
            <a:ext cx="5543549" cy="48628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5794081" y="4066680"/>
            <a:ext cx="304892" cy="712376"/>
            <a:chOff x="5794081" y="4028580"/>
            <a:chExt cx="304892" cy="712376"/>
          </a:xfrm>
        </p:grpSpPr>
        <p:sp>
          <p:nvSpPr>
            <p:cNvPr id="9" name="TextBox 8"/>
            <p:cNvSpPr txBox="1"/>
            <p:nvPr/>
          </p:nvSpPr>
          <p:spPr>
            <a:xfrm>
              <a:off x="5794081" y="4028580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/>
                <a:t>〯</a:t>
              </a:r>
              <a:endParaRPr lang="ko-KR" altLang="en-US" sz="2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94081" y="4217736"/>
              <a:ext cx="3048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800" dirty="0" smtClean="0"/>
                <a:t>〯</a:t>
              </a:r>
              <a:endParaRPr lang="ko-KR" altLang="en-US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0808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895600" y="1226176"/>
            <a:ext cx="6051550" cy="549530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en-US" altLang="ko-KR" dirty="0"/>
          </a:p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IoTdir’s</a:t>
            </a:r>
            <a:r>
              <a:rPr lang="en-US" altLang="ko-KR" b="1" dirty="0" smtClean="0"/>
              <a:t> Review </a:t>
            </a:r>
            <a:r>
              <a:rPr lang="en-US" altLang="ko-KR" dirty="0" smtClean="0"/>
              <a:t>(Brian </a:t>
            </a:r>
            <a:r>
              <a:rPr lang="en-US" altLang="ko-KR" dirty="0"/>
              <a:t>Haberman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1" y="1825625"/>
            <a:ext cx="2101848" cy="4351338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§ 5.</a:t>
            </a:r>
          </a:p>
          <a:p>
            <a:pPr lvl="1"/>
            <a:r>
              <a:rPr lang="en-US" altLang="ko-KR" dirty="0" smtClean="0"/>
              <a:t>Required explanations for </a:t>
            </a:r>
            <a:r>
              <a:rPr lang="en-US" altLang="ko-KR" dirty="0"/>
              <a:t>technical </a:t>
            </a:r>
            <a:r>
              <a:rPr lang="en-US" altLang="ko-KR" dirty="0" smtClean="0"/>
              <a:t>details </a:t>
            </a:r>
            <a:endParaRPr lang="en-US" altLang="ko-KR" dirty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8</a:t>
            </a:fld>
            <a:endParaRPr lang="ko-KR" altLang="en-US"/>
          </a:p>
        </p:txBody>
      </p:sp>
      <p:grpSp>
        <p:nvGrpSpPr>
          <p:cNvPr id="13" name="그룹 12"/>
          <p:cNvGrpSpPr/>
          <p:nvPr/>
        </p:nvGrpSpPr>
        <p:grpSpPr>
          <a:xfrm>
            <a:off x="3022600" y="1358900"/>
            <a:ext cx="5816600" cy="5243515"/>
            <a:chOff x="2221560" y="306591"/>
            <a:chExt cx="6312007" cy="6663454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7763" r="13013" b="1"/>
            <a:stretch/>
          </p:blipFill>
          <p:spPr>
            <a:xfrm>
              <a:off x="2224735" y="306591"/>
              <a:ext cx="5844920" cy="1045184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105"/>
            <a:stretch/>
          </p:blipFill>
          <p:spPr>
            <a:xfrm>
              <a:off x="2221560" y="1250175"/>
              <a:ext cx="6312007" cy="5719870"/>
            </a:xfrm>
            <a:prstGeom prst="rect">
              <a:avLst/>
            </a:prstGeom>
          </p:spPr>
        </p:pic>
      </p:grpSp>
      <p:sp>
        <p:nvSpPr>
          <p:cNvPr id="26" name="모서리가 둥근 직사각형 25"/>
          <p:cNvSpPr/>
          <p:nvPr/>
        </p:nvSpPr>
        <p:spPr>
          <a:xfrm>
            <a:off x="3159125" y="3352800"/>
            <a:ext cx="5680075" cy="6731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3159124" y="6045200"/>
            <a:ext cx="5680075" cy="55721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859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2800" b="1" dirty="0" smtClean="0"/>
          </a:p>
          <a:p>
            <a:pPr marL="0" indent="0" algn="ctr">
              <a:buNone/>
            </a:pPr>
            <a:endParaRPr lang="en-US" altLang="ko-KR" sz="2800" b="1" dirty="0"/>
          </a:p>
          <a:p>
            <a:pPr marL="0" indent="0" algn="ctr">
              <a:buNone/>
            </a:pPr>
            <a:r>
              <a:rPr lang="en-US" altLang="ko-KR" sz="3200" b="1" dirty="0" smtClean="0"/>
              <a:t>Any </a:t>
            </a:r>
            <a:r>
              <a:rPr lang="en-US" altLang="ko-KR" sz="3200" b="1" dirty="0"/>
              <a:t>Questions &amp; Comments? 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70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</TotalTime>
  <Words>536</Words>
  <Application>Microsoft Office PowerPoint</Application>
  <PresentationFormat>화면 슬라이드 쇼(4:3)</PresentationFormat>
  <Paragraphs>103</Paragraphs>
  <Slides>9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HY헤드라인M</vt:lpstr>
      <vt:lpstr>맑은 고딕</vt:lpstr>
      <vt:lpstr>Arial</vt:lpstr>
      <vt:lpstr>Wingdings</vt:lpstr>
      <vt:lpstr>Office 테마</vt:lpstr>
      <vt:lpstr>Transmission of IPv6 Packets over Near Field Communication </vt:lpstr>
      <vt:lpstr>What is Near Field Communication (NFC) ?</vt:lpstr>
      <vt:lpstr>History and status of IPv6-over-NFC</vt:lpstr>
      <vt:lpstr>INTdir’s Review (Sheng Jiang)</vt:lpstr>
      <vt:lpstr>IoTdir’s Review (Brian Haberman)</vt:lpstr>
      <vt:lpstr>IoTdir’s Review (Brian Haberman)</vt:lpstr>
      <vt:lpstr>IoTdir’s Review (Brian Haberman)</vt:lpstr>
      <vt:lpstr>IoTdir’s Review (Brian Haberman)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Transmission of IPv6 Packets over Near Field Communication</dc:title>
  <dc:creator>yhc</dc:creator>
  <cp:lastModifiedBy>최영환</cp:lastModifiedBy>
  <cp:revision>172</cp:revision>
  <cp:lastPrinted>2018-11-01T13:10:44Z</cp:lastPrinted>
  <dcterms:created xsi:type="dcterms:W3CDTF">2014-07-18T18:06:18Z</dcterms:created>
  <dcterms:modified xsi:type="dcterms:W3CDTF">2018-11-01T13:13:07Z</dcterms:modified>
</cp:coreProperties>
</file>