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69" r:id="rId2"/>
    <p:sldId id="270" r:id="rId3"/>
    <p:sldId id="271" r:id="rId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11"/>
    <p:restoredTop sz="94570" autoAdjust="0"/>
  </p:normalViewPr>
  <p:slideViewPr>
    <p:cSldViewPr snapToGrid="0">
      <p:cViewPr>
        <p:scale>
          <a:sx n="114" d="100"/>
          <a:sy n="114" d="100"/>
        </p:scale>
        <p:origin x="432" y="12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notesMaster" Target="notesMasters/notesMaster1.xml"/><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C9855F-2181-40F8-BAC8-9BAB2B4A1940}" type="datetimeFigureOut">
              <a:rPr lang="zh-CN" altLang="en-US" smtClean="0"/>
              <a:t>18/11/5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FCF12F-5650-4830-A632-A7DF043AC628}" type="slidenum">
              <a:rPr lang="zh-CN" altLang="en-US" smtClean="0"/>
              <a:t>‹#›</a:t>
            </a:fld>
            <a:endParaRPr lang="zh-CN" altLang="en-US"/>
          </a:p>
        </p:txBody>
      </p:sp>
    </p:spTree>
    <p:extLst>
      <p:ext uri="{BB962C8B-B14F-4D97-AF65-F5344CB8AC3E}">
        <p14:creationId xmlns:p14="http://schemas.microsoft.com/office/powerpoint/2010/main" val="2108802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noRot="1" noChangeAspect="1" noChangeArrowheads="1" noTextEdit="1"/>
          </p:cNvSpPr>
          <p:nvPr>
            <p:ph type="sldImg"/>
          </p:nvPr>
        </p:nvSpPr>
        <p:spPr>
          <a:ln/>
        </p:spPr>
      </p:sp>
      <p:sp>
        <p:nvSpPr>
          <p:cNvPr id="6146"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x-none" altLang="x-none"/>
          </a:p>
        </p:txBody>
      </p:sp>
    </p:spTree>
    <p:extLst>
      <p:ext uri="{BB962C8B-B14F-4D97-AF65-F5344CB8AC3E}">
        <p14:creationId xmlns:p14="http://schemas.microsoft.com/office/powerpoint/2010/main" val="1317001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CF327A3-CF50-469C-BC68-CE3AB8EB5793}" type="datetimeFigureOut">
              <a:rPr lang="zh-CN" altLang="en-US" smtClean="0"/>
              <a:t>18/11/5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638129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CF327A3-CF50-469C-BC68-CE3AB8EB5793}" type="datetimeFigureOut">
              <a:rPr lang="zh-CN" altLang="en-US" smtClean="0"/>
              <a:t>18/11/5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424543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CF327A3-CF50-469C-BC68-CE3AB8EB5793}" type="datetimeFigureOut">
              <a:rPr lang="zh-CN" altLang="en-US" smtClean="0"/>
              <a:t>18/11/5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2547376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CF327A3-CF50-469C-BC68-CE3AB8EB5793}" type="datetimeFigureOut">
              <a:rPr lang="zh-CN" altLang="en-US" smtClean="0"/>
              <a:t>18/11/5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3427316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CF327A3-CF50-469C-BC68-CE3AB8EB5793}" type="datetimeFigureOut">
              <a:rPr lang="zh-CN" altLang="en-US" smtClean="0"/>
              <a:t>18/11/5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844615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CF327A3-CF50-469C-BC68-CE3AB8EB5793}" type="datetimeFigureOut">
              <a:rPr lang="zh-CN" altLang="en-US" smtClean="0"/>
              <a:t>18/11/5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4101750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CF327A3-CF50-469C-BC68-CE3AB8EB5793}" type="datetimeFigureOut">
              <a:rPr lang="zh-CN" altLang="en-US" smtClean="0"/>
              <a:t>18/11/5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117835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CF327A3-CF50-469C-BC68-CE3AB8EB5793}" type="datetimeFigureOut">
              <a:rPr lang="zh-CN" altLang="en-US" smtClean="0"/>
              <a:t>18/11/5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2701710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CF327A3-CF50-469C-BC68-CE3AB8EB5793}" type="datetimeFigureOut">
              <a:rPr lang="zh-CN" altLang="en-US" smtClean="0"/>
              <a:t>18/11/5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3344191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CF327A3-CF50-469C-BC68-CE3AB8EB5793}" type="datetimeFigureOut">
              <a:rPr lang="zh-CN" altLang="en-US" smtClean="0"/>
              <a:t>18/11/5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282916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CF327A3-CF50-469C-BC68-CE3AB8EB5793}" type="datetimeFigureOut">
              <a:rPr lang="zh-CN" altLang="en-US" smtClean="0"/>
              <a:t>18/11/5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691946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F327A3-CF50-469C-BC68-CE3AB8EB5793}" type="datetimeFigureOut">
              <a:rPr lang="zh-CN" altLang="en-US" smtClean="0"/>
              <a:t>18/11/5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16546860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4" Type="http://schemas.openxmlformats.org/officeDocument/2006/relationships/hyperlink" Target="https://www.ietf.org/privacy-policy/"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itle 1"/>
          <p:cNvSpPr>
            <a:spLocks noGrp="1"/>
          </p:cNvSpPr>
          <p:nvPr>
            <p:ph type="ctrTitle"/>
          </p:nvPr>
        </p:nvSpPr>
        <p:spPr/>
        <p:txBody>
          <a:bodyPr/>
          <a:lstStyle/>
          <a:p>
            <a:r>
              <a:rPr lang="en-US" altLang="x-none" dirty="0"/>
              <a:t>BIER WG</a:t>
            </a:r>
            <a:br>
              <a:rPr lang="en-US" altLang="x-none" dirty="0"/>
            </a:br>
            <a:r>
              <a:rPr lang="en-US" altLang="x-none" dirty="0"/>
              <a:t>IETF </a:t>
            </a:r>
            <a:r>
              <a:rPr lang="en-US" altLang="x-none" dirty="0" smtClean="0"/>
              <a:t>103</a:t>
            </a:r>
            <a:endParaRPr lang="en-US" altLang="x-none" dirty="0"/>
          </a:p>
        </p:txBody>
      </p:sp>
      <p:sp>
        <p:nvSpPr>
          <p:cNvPr id="4098" name="Subtitle 2"/>
          <p:cNvSpPr>
            <a:spLocks noGrp="1"/>
          </p:cNvSpPr>
          <p:nvPr>
            <p:ph type="subTitle" idx="1"/>
          </p:nvPr>
        </p:nvSpPr>
        <p:spPr/>
        <p:txBody>
          <a:bodyPr/>
          <a:lstStyle/>
          <a:p>
            <a:r>
              <a:rPr lang="en-US" altLang="x-none" dirty="0" smtClean="0"/>
              <a:t>Bangkok, Thailand</a:t>
            </a:r>
            <a:endParaRPr lang="en-US" altLang="x-none" dirty="0"/>
          </a:p>
          <a:p>
            <a:r>
              <a:rPr lang="en-US" altLang="x-none" dirty="0"/>
              <a:t>6</a:t>
            </a:r>
            <a:r>
              <a:rPr lang="en-US" altLang="x-none" dirty="0" smtClean="0"/>
              <a:t> November </a:t>
            </a:r>
            <a:r>
              <a:rPr lang="en-US" altLang="x-none" dirty="0"/>
              <a:t>2018</a:t>
            </a:r>
          </a:p>
        </p:txBody>
      </p:sp>
    </p:spTree>
    <p:extLst>
      <p:ext uri="{BB962C8B-B14F-4D97-AF65-F5344CB8AC3E}">
        <p14:creationId xmlns:p14="http://schemas.microsoft.com/office/powerpoint/2010/main" val="57586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5"/>
          <p:cNvSpPr>
            <a:spLocks noGrp="1" noChangeArrowheads="1"/>
          </p:cNvSpPr>
          <p:nvPr>
            <p:ph type="title"/>
          </p:nvPr>
        </p:nvSpPr>
        <p:spPr>
          <a:xfrm>
            <a:off x="635620" y="189571"/>
            <a:ext cx="7759700" cy="533400"/>
          </a:xfrm>
          <a:noFill/>
        </p:spPr>
        <p:txBody>
          <a:bodyPr>
            <a:normAutofit fontScale="90000"/>
          </a:bodyPr>
          <a:lstStyle/>
          <a:p>
            <a:r>
              <a:rPr lang="en-US" altLang="x-none" b="1" dirty="0"/>
              <a:t>Note Well</a:t>
            </a:r>
          </a:p>
        </p:txBody>
      </p:sp>
      <p:sp>
        <p:nvSpPr>
          <p:cNvPr id="15363" name="Rectangle 6"/>
          <p:cNvSpPr>
            <a:spLocks noGrp="1" noChangeArrowheads="1"/>
          </p:cNvSpPr>
          <p:nvPr>
            <p:ph type="body" idx="1"/>
          </p:nvPr>
        </p:nvSpPr>
        <p:spPr>
          <a:xfrm>
            <a:off x="635620" y="1066800"/>
            <a:ext cx="10972800" cy="4648200"/>
          </a:xfrm>
        </p:spPr>
        <p:txBody>
          <a:bodyPr>
            <a:noAutofit/>
          </a:bodyPr>
          <a:lstStyle/>
          <a:p>
            <a:pPr marL="0" indent="0">
              <a:buNone/>
            </a:pPr>
            <a:r>
              <a:rPr lang="en-US" sz="1200" dirty="0">
                <a:latin typeface="Arial" charset="0"/>
                <a:ea typeface="Arial" charset="0"/>
                <a:cs typeface="Arial" charset="0"/>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r>
              <a:rPr lang="en-US" sz="1200" dirty="0" smtClean="0">
                <a:latin typeface="Arial" charset="0"/>
                <a:ea typeface="Arial" charset="0"/>
                <a:cs typeface="Arial" charset="0"/>
              </a:rPr>
              <a:t>.</a:t>
            </a:r>
            <a:endParaRPr lang="en-US" sz="1200" dirty="0">
              <a:latin typeface="Arial" charset="0"/>
              <a:ea typeface="Arial" charset="0"/>
              <a:cs typeface="Arial" charset="0"/>
            </a:endParaRPr>
          </a:p>
          <a:p>
            <a:pPr marL="0" indent="0">
              <a:buNone/>
            </a:pPr>
            <a:r>
              <a:rPr lang="en-US" sz="1200" dirty="0">
                <a:latin typeface="Arial" charset="0"/>
                <a:ea typeface="Arial" charset="0"/>
                <a:cs typeface="Arial" charset="0"/>
              </a:rPr>
              <a:t>As a reminder</a:t>
            </a:r>
            <a:r>
              <a:rPr lang="en-US" sz="1200" dirty="0" smtClean="0">
                <a:latin typeface="Arial" charset="0"/>
                <a:ea typeface="Arial" charset="0"/>
                <a:cs typeface="Arial" charset="0"/>
              </a:rPr>
              <a:t>:</a:t>
            </a:r>
            <a:r>
              <a:rPr lang="en-US" sz="1200" dirty="0">
                <a:latin typeface="Arial" charset="0"/>
                <a:ea typeface="Arial" charset="0"/>
                <a:cs typeface="Arial" charset="0"/>
              </a:rPr>
              <a:t/>
            </a:r>
            <a:br>
              <a:rPr lang="en-US" sz="1200" dirty="0">
                <a:latin typeface="Arial" charset="0"/>
                <a:ea typeface="Arial" charset="0"/>
                <a:cs typeface="Arial" charset="0"/>
              </a:rPr>
            </a:br>
            <a:r>
              <a:rPr lang="en-US" sz="1200" dirty="0">
                <a:latin typeface="Arial" charset="0"/>
                <a:ea typeface="Arial" charset="0"/>
                <a:cs typeface="Arial" charset="0"/>
              </a:rPr>
              <a:t>By participating in the IETF, you agree to follow IETF processes and policies.</a:t>
            </a:r>
          </a:p>
          <a:p>
            <a:pPr marL="0" indent="0" fontAlgn="base">
              <a:buNone/>
            </a:pPr>
            <a:r>
              <a:rPr lang="en-US" sz="1200" dirty="0">
                <a:latin typeface="Arial" charset="0"/>
                <a:ea typeface="Arial" charset="0"/>
                <a:cs typeface="Arial" charset="0"/>
              </a:rPr>
              <a:t>If you are aware that any IETF contribution is covered by patents or patent applications that are owned or controlled by you or your sponsor, you must disclose that fact, or not participate in the discussion.</a:t>
            </a:r>
          </a:p>
          <a:p>
            <a:pPr marL="0" indent="0" fontAlgn="base">
              <a:buNone/>
            </a:pPr>
            <a:r>
              <a:rPr lang="en-US" sz="1200" dirty="0">
                <a:latin typeface="Arial" charset="0"/>
                <a:ea typeface="Arial" charset="0"/>
                <a:cs typeface="Arial" charset="0"/>
              </a:rPr>
              <a:t>As a participant in or attendee to any IETF activity you acknowledge that written, audio, video, and photographic records of meetings may be made public.</a:t>
            </a:r>
          </a:p>
          <a:p>
            <a:pPr marL="0" indent="0" fontAlgn="base">
              <a:buNone/>
            </a:pPr>
            <a:r>
              <a:rPr lang="en-US" sz="1200" dirty="0">
                <a:latin typeface="Arial" charset="0"/>
                <a:ea typeface="Arial" charset="0"/>
                <a:cs typeface="Arial" charset="0"/>
              </a:rPr>
              <a:t>Personal information that you provide to IETF will be handled in accordance with the IETF Privacy Statement.</a:t>
            </a:r>
          </a:p>
          <a:p>
            <a:pPr marL="0" indent="0" fontAlgn="base">
              <a:buNone/>
            </a:pPr>
            <a:r>
              <a:rPr lang="en-US" sz="1200" dirty="0">
                <a:latin typeface="Arial" charset="0"/>
                <a:ea typeface="Arial" charset="0"/>
                <a:cs typeface="Arial" charset="0"/>
              </a:rPr>
              <a:t>As a participant or attendee, you agree to work respectfully with other participants; please contact the </a:t>
            </a:r>
            <a:r>
              <a:rPr lang="en-US" sz="1200" dirty="0" err="1">
                <a:latin typeface="Arial" charset="0"/>
                <a:ea typeface="Arial" charset="0"/>
                <a:cs typeface="Arial" charset="0"/>
              </a:rPr>
              <a:t>ombudsteam</a:t>
            </a:r>
            <a:r>
              <a:rPr lang="en-US" sz="1200" dirty="0">
                <a:latin typeface="Arial" charset="0"/>
                <a:ea typeface="Arial" charset="0"/>
                <a:cs typeface="Arial" charset="0"/>
              </a:rPr>
              <a:t> (</a:t>
            </a:r>
            <a:r>
              <a:rPr lang="en-US" sz="1200" u="sng" dirty="0">
                <a:latin typeface="Arial" charset="0"/>
                <a:ea typeface="Arial" charset="0"/>
                <a:cs typeface="Arial" charset="0"/>
                <a:hlinkClick r:id="rId3"/>
              </a:rPr>
              <a:t>https://www.ietf.org/contact/ombudsteam/</a:t>
            </a:r>
            <a:r>
              <a:rPr lang="en-US" sz="1200" dirty="0">
                <a:latin typeface="Arial" charset="0"/>
                <a:ea typeface="Arial" charset="0"/>
                <a:cs typeface="Arial" charset="0"/>
              </a:rPr>
              <a:t>) if you have questions or concerns about this.</a:t>
            </a:r>
          </a:p>
          <a:p>
            <a:pPr marL="0" indent="0">
              <a:buNone/>
            </a:pPr>
            <a:r>
              <a:rPr lang="en-US" sz="1200" dirty="0">
                <a:latin typeface="Arial" charset="0"/>
                <a:ea typeface="Arial" charset="0"/>
                <a:cs typeface="Arial" charset="0"/>
              </a:rPr>
              <a:t/>
            </a:r>
            <a:br>
              <a:rPr lang="en-US" sz="1200" dirty="0">
                <a:latin typeface="Arial" charset="0"/>
                <a:ea typeface="Arial" charset="0"/>
                <a:cs typeface="Arial" charset="0"/>
              </a:rPr>
            </a:br>
            <a:r>
              <a:rPr lang="en-US" sz="1200" dirty="0">
                <a:latin typeface="Arial" charset="0"/>
                <a:ea typeface="Arial" charset="0"/>
                <a:cs typeface="Arial" charset="0"/>
              </a:rPr>
              <a:t>Definitive information is in the documents listed below and other </a:t>
            </a:r>
            <a:r>
              <a:rPr lang="en-US" sz="1200" dirty="0" smtClean="0">
                <a:latin typeface="Arial" charset="0"/>
                <a:ea typeface="Arial" charset="0"/>
                <a:cs typeface="Arial" charset="0"/>
              </a:rPr>
              <a:t>IETF</a:t>
            </a:r>
          </a:p>
          <a:p>
            <a:pPr marL="0" indent="0">
              <a:buNone/>
            </a:pPr>
            <a:r>
              <a:rPr lang="en-US" sz="1200" dirty="0" smtClean="0">
                <a:latin typeface="Arial" charset="0"/>
                <a:ea typeface="Arial" charset="0"/>
                <a:cs typeface="Arial" charset="0"/>
              </a:rPr>
              <a:t>BCPs</a:t>
            </a:r>
            <a:r>
              <a:rPr lang="en-US" sz="1200" dirty="0">
                <a:latin typeface="Arial" charset="0"/>
                <a:ea typeface="Arial" charset="0"/>
                <a:cs typeface="Arial" charset="0"/>
              </a:rPr>
              <a:t>. For advice, please talk to WG chairs or ADs:</a:t>
            </a:r>
          </a:p>
          <a:p>
            <a:pPr fontAlgn="base"/>
            <a:r>
              <a:rPr lang="en-US" sz="1200" dirty="0" smtClean="0">
                <a:latin typeface="Arial" charset="0"/>
                <a:ea typeface="Arial" charset="0"/>
                <a:cs typeface="Arial" charset="0"/>
              </a:rPr>
              <a:t>BCP </a:t>
            </a:r>
            <a:r>
              <a:rPr lang="en-US" sz="1200" dirty="0">
                <a:latin typeface="Arial" charset="0"/>
                <a:ea typeface="Arial" charset="0"/>
                <a:cs typeface="Arial" charset="0"/>
              </a:rPr>
              <a:t>9 (Internet Standards Process)</a:t>
            </a:r>
          </a:p>
          <a:p>
            <a:pPr fontAlgn="base"/>
            <a:r>
              <a:rPr lang="en-US" sz="1200" dirty="0">
                <a:latin typeface="Arial" charset="0"/>
                <a:ea typeface="Arial" charset="0"/>
                <a:cs typeface="Arial" charset="0"/>
              </a:rPr>
              <a:t>BCP 25 (Working Group processes)</a:t>
            </a:r>
          </a:p>
          <a:p>
            <a:pPr fontAlgn="base"/>
            <a:r>
              <a:rPr lang="en-US" sz="1200" dirty="0">
                <a:latin typeface="Arial" charset="0"/>
                <a:ea typeface="Arial" charset="0"/>
                <a:cs typeface="Arial" charset="0"/>
              </a:rPr>
              <a:t>BCP 25 (Anti-Harassment Procedures) </a:t>
            </a:r>
          </a:p>
          <a:p>
            <a:pPr fontAlgn="base"/>
            <a:r>
              <a:rPr lang="en-US" sz="1200" dirty="0">
                <a:latin typeface="Arial" charset="0"/>
                <a:ea typeface="Arial" charset="0"/>
                <a:cs typeface="Arial" charset="0"/>
              </a:rPr>
              <a:t>BCP 54 (Code of Conduct)</a:t>
            </a:r>
          </a:p>
          <a:p>
            <a:pPr fontAlgn="base"/>
            <a:r>
              <a:rPr lang="en-US" sz="1200" dirty="0">
                <a:latin typeface="Arial" charset="0"/>
                <a:ea typeface="Arial" charset="0"/>
                <a:cs typeface="Arial" charset="0"/>
              </a:rPr>
              <a:t>BCP 78 (Copyright)</a:t>
            </a:r>
          </a:p>
          <a:p>
            <a:pPr fontAlgn="base"/>
            <a:r>
              <a:rPr lang="en-US" sz="1200" dirty="0">
                <a:latin typeface="Arial" charset="0"/>
                <a:ea typeface="Arial" charset="0"/>
                <a:cs typeface="Arial" charset="0"/>
              </a:rPr>
              <a:t>BCP 79 (Patents, Participation)</a:t>
            </a:r>
          </a:p>
          <a:p>
            <a:pPr fontAlgn="base"/>
            <a:r>
              <a:rPr lang="en-US" sz="1200" u="sng" dirty="0">
                <a:latin typeface="Arial" charset="0"/>
                <a:ea typeface="Arial" charset="0"/>
                <a:cs typeface="Arial" charset="0"/>
                <a:hlinkClick r:id="rId4"/>
              </a:rPr>
              <a:t>https://www.ietf.org/privacy-policy/</a:t>
            </a:r>
            <a:r>
              <a:rPr lang="en-US" sz="1200" dirty="0">
                <a:latin typeface="Arial" charset="0"/>
                <a:ea typeface="Arial" charset="0"/>
                <a:cs typeface="Arial" charset="0"/>
              </a:rPr>
              <a:t> (Privacy Policy)</a:t>
            </a:r>
          </a:p>
        </p:txBody>
      </p:sp>
    </p:spTree>
    <p:extLst>
      <p:ext uri="{BB962C8B-B14F-4D97-AF65-F5344CB8AC3E}">
        <p14:creationId xmlns:p14="http://schemas.microsoft.com/office/powerpoint/2010/main" val="1483269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defRPr/>
            </a:pPr>
            <a:r>
              <a:rPr lang="en-US" dirty="0" smtClean="0">
                <a:latin typeface="+mn-lt"/>
              </a:rPr>
              <a:t>Agenda</a:t>
            </a:r>
            <a:endParaRPr lang="en-US" dirty="0">
              <a:latin typeface="+mn-lt"/>
            </a:endParaRPr>
          </a:p>
        </p:txBody>
      </p:sp>
      <p:sp>
        <p:nvSpPr>
          <p:cNvPr id="7170" name="Content Placeholder 2"/>
          <p:cNvSpPr>
            <a:spLocks noGrp="1"/>
          </p:cNvSpPr>
          <p:nvPr>
            <p:ph idx="1"/>
          </p:nvPr>
        </p:nvSpPr>
        <p:spPr>
          <a:xfrm>
            <a:off x="2216150" y="1524000"/>
            <a:ext cx="7918450" cy="4572000"/>
          </a:xfrm>
        </p:spPr>
        <p:txBody>
          <a:bodyPr>
            <a:normAutofit fontScale="92500" lnSpcReduction="20000"/>
          </a:bodyPr>
          <a:lstStyle/>
          <a:p>
            <a:pPr>
              <a:tabLst>
                <a:tab pos="5029200" algn="l"/>
                <a:tab pos="6629400" algn="l"/>
              </a:tabLst>
            </a:pPr>
            <a:r>
              <a:rPr lang="en-US" altLang="x-none" sz="1600" dirty="0">
                <a:ea typeface="Courier" charset="0"/>
                <a:cs typeface="Courier" charset="0"/>
              </a:rPr>
              <a:t>Welcome, </a:t>
            </a:r>
            <a:r>
              <a:rPr lang="en-US" altLang="x-none" sz="1600" dirty="0" err="1">
                <a:ea typeface="Courier" charset="0"/>
                <a:cs typeface="Courier" charset="0"/>
              </a:rPr>
              <a:t>Notewell</a:t>
            </a:r>
            <a:r>
              <a:rPr lang="en-US" altLang="x-none" sz="1600" dirty="0">
                <a:ea typeface="Courier" charset="0"/>
                <a:cs typeface="Courier" charset="0"/>
              </a:rPr>
              <a:t>, Agenda bash	</a:t>
            </a:r>
            <a:r>
              <a:rPr lang="en-US" altLang="x-none" sz="1600" dirty="0" smtClean="0">
                <a:ea typeface="Courier" charset="0"/>
                <a:cs typeface="Courier" charset="0"/>
              </a:rPr>
              <a:t>5min</a:t>
            </a:r>
            <a:r>
              <a:rPr lang="en-US" altLang="x-none" sz="1600" dirty="0">
                <a:ea typeface="Courier" charset="0"/>
                <a:cs typeface="Courier" charset="0"/>
              </a:rPr>
              <a:t>	</a:t>
            </a:r>
            <a:r>
              <a:rPr lang="en-US" altLang="x-none" sz="1600" dirty="0" smtClean="0">
                <a:ea typeface="Courier" charset="0"/>
                <a:cs typeface="Courier" charset="0"/>
              </a:rPr>
              <a:t>Chairs</a:t>
            </a:r>
          </a:p>
          <a:p>
            <a:pPr>
              <a:tabLst>
                <a:tab pos="5029200" algn="l"/>
                <a:tab pos="6629400" algn="l"/>
              </a:tabLst>
            </a:pPr>
            <a:r>
              <a:rPr lang="en-US" altLang="x-none" sz="1600" dirty="0" smtClean="0">
                <a:ea typeface="Courier" charset="0"/>
                <a:cs typeface="Courier" charset="0"/>
              </a:rPr>
              <a:t>draft-</a:t>
            </a:r>
            <a:r>
              <a:rPr lang="en-US" altLang="x-none" sz="1600" dirty="0" err="1" smtClean="0">
                <a:ea typeface="Courier" charset="0"/>
                <a:cs typeface="Courier" charset="0"/>
              </a:rPr>
              <a:t>hj</a:t>
            </a:r>
            <a:r>
              <a:rPr lang="en-US" altLang="x-none" sz="1600" dirty="0" smtClean="0">
                <a:ea typeface="Courier" charset="0"/>
                <a:cs typeface="Courier" charset="0"/>
              </a:rPr>
              <a:t>-bier-</a:t>
            </a:r>
            <a:r>
              <a:rPr lang="en-US" altLang="x-none" sz="1600" dirty="0" err="1" smtClean="0">
                <a:ea typeface="Courier" charset="0"/>
                <a:cs typeface="Courier" charset="0"/>
              </a:rPr>
              <a:t>ldp</a:t>
            </a:r>
            <a:r>
              <a:rPr lang="en-US" altLang="x-none" sz="1600" dirty="0" smtClean="0">
                <a:ea typeface="Courier" charset="0"/>
                <a:cs typeface="Courier" charset="0"/>
              </a:rPr>
              <a:t>-signaling </a:t>
            </a:r>
            <a:r>
              <a:rPr lang="en-US" altLang="x-none" sz="1600" dirty="0">
                <a:ea typeface="Courier" charset="0"/>
                <a:cs typeface="Courier" charset="0"/>
              </a:rPr>
              <a:t>	</a:t>
            </a:r>
            <a:r>
              <a:rPr lang="en-US" altLang="x-none" sz="1600" dirty="0" smtClean="0">
                <a:ea typeface="Courier" charset="0"/>
                <a:cs typeface="Courier" charset="0"/>
              </a:rPr>
              <a:t>10min </a:t>
            </a:r>
            <a:r>
              <a:rPr lang="en-US" altLang="x-none" sz="1600" dirty="0" err="1">
                <a:ea typeface="Courier" charset="0"/>
                <a:cs typeface="Courier" charset="0"/>
              </a:rPr>
              <a:t>Hooman</a:t>
            </a:r>
            <a:r>
              <a:rPr lang="en-US" altLang="x-none" sz="1600" dirty="0">
                <a:ea typeface="Courier" charset="0"/>
                <a:cs typeface="Courier" charset="0"/>
              </a:rPr>
              <a:t> </a:t>
            </a:r>
            <a:r>
              <a:rPr lang="en-US" altLang="x-none" sz="1600" dirty="0" err="1" smtClean="0">
                <a:ea typeface="Courier" charset="0"/>
                <a:cs typeface="Courier" charset="0"/>
              </a:rPr>
              <a:t>Bidgoli</a:t>
            </a:r>
            <a:endParaRPr lang="en-US" altLang="x-none" sz="1600" dirty="0" smtClean="0">
              <a:ea typeface="Courier" charset="0"/>
              <a:cs typeface="Courier" charset="0"/>
            </a:endParaRPr>
          </a:p>
          <a:p>
            <a:pPr>
              <a:tabLst>
                <a:tab pos="5029200" algn="l"/>
                <a:tab pos="6629400" algn="l"/>
              </a:tabLst>
            </a:pPr>
            <a:r>
              <a:rPr lang="en-US" altLang="x-none" sz="1600" dirty="0" smtClean="0">
                <a:ea typeface="Courier" charset="0"/>
                <a:cs typeface="Courier" charset="0"/>
              </a:rPr>
              <a:t>draft-zwzw-bier-prefix-redistribute-01	</a:t>
            </a:r>
            <a:r>
              <a:rPr lang="en-US" altLang="x-none" sz="1600" dirty="0">
                <a:ea typeface="Courier" charset="0"/>
                <a:cs typeface="Courier" charset="0"/>
              </a:rPr>
              <a:t> 15min Sandy Zhang</a:t>
            </a:r>
            <a:endParaRPr lang="en-US" altLang="x-none" sz="1600" dirty="0" smtClean="0">
              <a:ea typeface="Courier" charset="0"/>
              <a:cs typeface="Courier" charset="0"/>
            </a:endParaRPr>
          </a:p>
          <a:p>
            <a:pPr>
              <a:tabLst>
                <a:tab pos="5029200" algn="l"/>
                <a:tab pos="6629400" algn="l"/>
              </a:tabLst>
            </a:pPr>
            <a:r>
              <a:rPr lang="en-US" altLang="x-none" sz="1600" dirty="0" smtClean="0">
                <a:ea typeface="Courier" charset="0"/>
                <a:cs typeface="Courier" charset="0"/>
              </a:rPr>
              <a:t>draft-pengzhang-bier-global-vpnid-00 </a:t>
            </a:r>
            <a:r>
              <a:rPr lang="en-US" altLang="x-none" sz="1600" dirty="0">
                <a:ea typeface="Courier" charset="0"/>
                <a:cs typeface="Courier" charset="0"/>
              </a:rPr>
              <a:t>	</a:t>
            </a:r>
            <a:r>
              <a:rPr lang="en-US" altLang="x-none" sz="1600" dirty="0" smtClean="0">
                <a:ea typeface="Courier" charset="0"/>
                <a:cs typeface="Courier" charset="0"/>
              </a:rPr>
              <a:t>              Sandy Zhang</a:t>
            </a:r>
          </a:p>
          <a:p>
            <a:pPr>
              <a:tabLst>
                <a:tab pos="5029200" algn="l"/>
                <a:tab pos="6629400" algn="l"/>
              </a:tabLst>
            </a:pPr>
            <a:r>
              <a:rPr lang="en-US" altLang="x-none" sz="1600" dirty="0" smtClean="0">
                <a:ea typeface="Courier" charset="0"/>
                <a:cs typeface="Courier" charset="0"/>
              </a:rPr>
              <a:t>draft-venaas-bier-mtud-02 </a:t>
            </a:r>
            <a:r>
              <a:rPr lang="en-US" altLang="x-none" sz="1600" dirty="0">
                <a:ea typeface="Courier" charset="0"/>
                <a:cs typeface="Courier" charset="0"/>
              </a:rPr>
              <a:t>	</a:t>
            </a:r>
            <a:r>
              <a:rPr lang="en-US" altLang="x-none" sz="1600" dirty="0" smtClean="0">
                <a:ea typeface="Courier" charset="0"/>
                <a:cs typeface="Courier" charset="0"/>
              </a:rPr>
              <a:t>10min </a:t>
            </a:r>
            <a:r>
              <a:rPr lang="en-US" altLang="x-none" sz="1600" dirty="0" err="1">
                <a:ea typeface="Courier" charset="0"/>
                <a:cs typeface="Courier" charset="0"/>
              </a:rPr>
              <a:t>Stig</a:t>
            </a:r>
            <a:r>
              <a:rPr lang="en-US" altLang="x-none" sz="1600" dirty="0">
                <a:ea typeface="Courier" charset="0"/>
                <a:cs typeface="Courier" charset="0"/>
              </a:rPr>
              <a:t> </a:t>
            </a:r>
            <a:r>
              <a:rPr lang="en-US" altLang="x-none" sz="1600" dirty="0" err="1" smtClean="0">
                <a:ea typeface="Courier" charset="0"/>
                <a:cs typeface="Courier" charset="0"/>
              </a:rPr>
              <a:t>Venaas</a:t>
            </a:r>
            <a:endParaRPr lang="en-US" altLang="x-none" sz="1600" dirty="0" smtClean="0">
              <a:ea typeface="Courier" charset="0"/>
              <a:cs typeface="Courier" charset="0"/>
            </a:endParaRPr>
          </a:p>
          <a:p>
            <a:pPr>
              <a:tabLst>
                <a:tab pos="5029200" algn="l"/>
                <a:tab pos="6629400" algn="l"/>
              </a:tabLst>
            </a:pPr>
            <a:r>
              <a:rPr lang="en-US" altLang="x-none" sz="1600" dirty="0" smtClean="0">
                <a:ea typeface="Courier" charset="0"/>
                <a:cs typeface="Courier" charset="0"/>
              </a:rPr>
              <a:t>draft-venaas-bier-pfm-sd-00</a:t>
            </a:r>
            <a:r>
              <a:rPr lang="en-US" altLang="x-none" sz="1600" dirty="0">
                <a:ea typeface="Courier" charset="0"/>
                <a:cs typeface="Courier" charset="0"/>
              </a:rPr>
              <a:t> 	</a:t>
            </a:r>
            <a:r>
              <a:rPr lang="en-US" altLang="x-none" sz="1600" dirty="0" smtClean="0">
                <a:ea typeface="Courier" charset="0"/>
                <a:cs typeface="Courier" charset="0"/>
              </a:rPr>
              <a:t>20min </a:t>
            </a:r>
            <a:r>
              <a:rPr lang="en-US" altLang="x-none" sz="1600" dirty="0" err="1">
                <a:ea typeface="Courier" charset="0"/>
                <a:cs typeface="Courier" charset="0"/>
              </a:rPr>
              <a:t>Stig</a:t>
            </a:r>
            <a:r>
              <a:rPr lang="en-US" altLang="x-none" sz="1600" dirty="0">
                <a:ea typeface="Courier" charset="0"/>
                <a:cs typeface="Courier" charset="0"/>
              </a:rPr>
              <a:t> </a:t>
            </a:r>
            <a:r>
              <a:rPr lang="en-US" altLang="x-none" sz="1600" dirty="0" err="1" smtClean="0">
                <a:ea typeface="Courier" charset="0"/>
                <a:cs typeface="Courier" charset="0"/>
              </a:rPr>
              <a:t>Venaas</a:t>
            </a:r>
            <a:endParaRPr lang="en-US" altLang="x-none" sz="1600" dirty="0" smtClean="0">
              <a:ea typeface="Courier" charset="0"/>
              <a:cs typeface="Courier" charset="0"/>
            </a:endParaRPr>
          </a:p>
          <a:p>
            <a:pPr>
              <a:tabLst>
                <a:tab pos="5029200" algn="l"/>
                <a:tab pos="6629400" algn="l"/>
              </a:tabLst>
            </a:pPr>
            <a:r>
              <a:rPr lang="en-US" altLang="x-none" sz="1600" dirty="0" smtClean="0">
                <a:ea typeface="Courier" charset="0"/>
                <a:cs typeface="Courier" charset="0"/>
              </a:rPr>
              <a:t>draft-ietf-bier-te-arch-01 </a:t>
            </a:r>
            <a:r>
              <a:rPr lang="en-US" altLang="x-none" sz="1600" dirty="0">
                <a:ea typeface="Courier" charset="0"/>
                <a:cs typeface="Courier" charset="0"/>
              </a:rPr>
              <a:t>	</a:t>
            </a:r>
            <a:r>
              <a:rPr lang="en-US" altLang="x-none" sz="1600" dirty="0" smtClean="0">
                <a:ea typeface="Courier" charset="0"/>
                <a:cs typeface="Courier" charset="0"/>
              </a:rPr>
              <a:t>10min </a:t>
            </a:r>
            <a:r>
              <a:rPr lang="en-US" altLang="x-none" sz="1600" dirty="0" err="1">
                <a:ea typeface="Courier" charset="0"/>
                <a:cs typeface="Courier" charset="0"/>
              </a:rPr>
              <a:t>Toerless</a:t>
            </a:r>
            <a:r>
              <a:rPr lang="en-US" altLang="x-none" sz="1600" dirty="0">
                <a:ea typeface="Courier" charset="0"/>
                <a:cs typeface="Courier" charset="0"/>
              </a:rPr>
              <a:t> </a:t>
            </a:r>
            <a:r>
              <a:rPr lang="en-US" altLang="x-none" sz="1600" dirty="0" smtClean="0">
                <a:ea typeface="Courier" charset="0"/>
                <a:cs typeface="Courier" charset="0"/>
              </a:rPr>
              <a:t>Eckert</a:t>
            </a:r>
          </a:p>
          <a:p>
            <a:pPr>
              <a:tabLst>
                <a:tab pos="5029200" algn="l"/>
                <a:tab pos="6629400" algn="l"/>
              </a:tabLst>
            </a:pPr>
            <a:r>
              <a:rPr lang="en-US" altLang="x-none" sz="1600" dirty="0" smtClean="0">
                <a:ea typeface="Courier" charset="0"/>
                <a:cs typeface="Courier" charset="0"/>
              </a:rPr>
              <a:t>draft-</a:t>
            </a:r>
            <a:r>
              <a:rPr lang="en-US" altLang="x-none" sz="1600" dirty="0" err="1" smtClean="0">
                <a:ea typeface="Courier" charset="0"/>
                <a:cs typeface="Courier" charset="0"/>
              </a:rPr>
              <a:t>purkayastha</a:t>
            </a:r>
            <a:r>
              <a:rPr lang="en-US" altLang="x-none" sz="1600" dirty="0" smtClean="0">
                <a:ea typeface="Courier" charset="0"/>
                <a:cs typeface="Courier" charset="0"/>
              </a:rPr>
              <a:t>-bier-multicast-http-response </a:t>
            </a:r>
            <a:r>
              <a:rPr lang="en-US" altLang="x-none" sz="1600" dirty="0">
                <a:ea typeface="Courier" charset="0"/>
                <a:cs typeface="Courier" charset="0"/>
              </a:rPr>
              <a:t>	15min </a:t>
            </a:r>
            <a:r>
              <a:rPr lang="en-US" altLang="x-none" sz="1600" dirty="0" err="1">
                <a:ea typeface="Courier" charset="0"/>
                <a:cs typeface="Courier" charset="0"/>
              </a:rPr>
              <a:t>Debashish</a:t>
            </a:r>
            <a:r>
              <a:rPr lang="en-US" altLang="x-none" sz="1600" dirty="0">
                <a:ea typeface="Courier" charset="0"/>
                <a:cs typeface="Courier" charset="0"/>
              </a:rPr>
              <a:t> </a:t>
            </a:r>
            <a:r>
              <a:rPr lang="en-US" altLang="x-none" sz="1600" dirty="0" err="1" smtClean="0">
                <a:ea typeface="Courier" charset="0"/>
                <a:cs typeface="Courier" charset="0"/>
              </a:rPr>
              <a:t>Purkayastha</a:t>
            </a:r>
            <a:endParaRPr lang="en-US" altLang="x-none" sz="1600" dirty="0" smtClean="0">
              <a:ea typeface="Courier" charset="0"/>
              <a:cs typeface="Courier" charset="0"/>
            </a:endParaRPr>
          </a:p>
          <a:p>
            <a:pPr>
              <a:tabLst>
                <a:tab pos="5029200" algn="l"/>
                <a:tab pos="6629400" algn="l"/>
              </a:tabLst>
            </a:pPr>
            <a:r>
              <a:rPr lang="en-US" altLang="x-none" sz="1600" dirty="0" smtClean="0">
                <a:ea typeface="Courier" charset="0"/>
                <a:cs typeface="Courier" charset="0"/>
              </a:rPr>
              <a:t>draft-</a:t>
            </a:r>
            <a:r>
              <a:rPr lang="en-US" altLang="x-none" sz="1600" dirty="0" err="1" smtClean="0">
                <a:ea typeface="Courier" charset="0"/>
                <a:cs typeface="Courier" charset="0"/>
              </a:rPr>
              <a:t>zzhang</a:t>
            </a:r>
            <a:r>
              <a:rPr lang="en-US" altLang="x-none" sz="1600" dirty="0" smtClean="0">
                <a:ea typeface="Courier" charset="0"/>
                <a:cs typeface="Courier" charset="0"/>
              </a:rPr>
              <a:t>-bier-tether </a:t>
            </a:r>
            <a:r>
              <a:rPr lang="en-US" altLang="x-none" sz="1600" dirty="0">
                <a:ea typeface="Courier" charset="0"/>
                <a:cs typeface="Courier" charset="0"/>
              </a:rPr>
              <a:t>	</a:t>
            </a:r>
            <a:r>
              <a:rPr lang="en-US" altLang="x-none" sz="1600" dirty="0" smtClean="0">
                <a:ea typeface="Courier" charset="0"/>
                <a:cs typeface="Courier" charset="0"/>
              </a:rPr>
              <a:t>10min </a:t>
            </a:r>
            <a:r>
              <a:rPr lang="en-US" altLang="x-none" sz="1600" dirty="0">
                <a:ea typeface="Courier" charset="0"/>
                <a:cs typeface="Courier" charset="0"/>
              </a:rPr>
              <a:t>Jeffrey </a:t>
            </a:r>
            <a:r>
              <a:rPr lang="en-US" altLang="x-none" sz="1600" dirty="0" smtClean="0">
                <a:ea typeface="Courier" charset="0"/>
                <a:cs typeface="Courier" charset="0"/>
              </a:rPr>
              <a:t>Zhang</a:t>
            </a:r>
          </a:p>
          <a:p>
            <a:pPr>
              <a:tabLst>
                <a:tab pos="5029200" algn="l"/>
                <a:tab pos="6629400" algn="l"/>
              </a:tabLst>
            </a:pPr>
            <a:r>
              <a:rPr lang="en-US" altLang="x-none" sz="1600" dirty="0" smtClean="0">
                <a:ea typeface="Courier" charset="0"/>
                <a:cs typeface="Courier" charset="0"/>
              </a:rPr>
              <a:t>draft-</a:t>
            </a:r>
            <a:r>
              <a:rPr lang="en-US" altLang="x-none" sz="1600" dirty="0" err="1" smtClean="0">
                <a:ea typeface="Courier" charset="0"/>
                <a:cs typeface="Courier" charset="0"/>
              </a:rPr>
              <a:t>zzhang</a:t>
            </a:r>
            <a:r>
              <a:rPr lang="en-US" altLang="x-none" sz="1600" dirty="0" smtClean="0">
                <a:ea typeface="Courier" charset="0"/>
                <a:cs typeface="Courier" charset="0"/>
              </a:rPr>
              <a:t>-bier-multicast-as-a-service </a:t>
            </a:r>
            <a:r>
              <a:rPr lang="en-US" altLang="x-none" sz="1600" dirty="0">
                <a:ea typeface="Courier" charset="0"/>
                <a:cs typeface="Courier" charset="0"/>
              </a:rPr>
              <a:t>	</a:t>
            </a:r>
            <a:r>
              <a:rPr lang="en-US" altLang="x-none" sz="1600" dirty="0" smtClean="0">
                <a:ea typeface="Courier" charset="0"/>
                <a:cs typeface="Courier" charset="0"/>
              </a:rPr>
              <a:t>20min </a:t>
            </a:r>
            <a:r>
              <a:rPr lang="en-US" altLang="x-none" sz="1600" dirty="0">
                <a:ea typeface="Courier" charset="0"/>
                <a:cs typeface="Courier" charset="0"/>
              </a:rPr>
              <a:t>Jeffrey </a:t>
            </a:r>
            <a:r>
              <a:rPr lang="en-US" altLang="x-none" sz="1600" dirty="0" smtClean="0">
                <a:ea typeface="Courier" charset="0"/>
                <a:cs typeface="Courier" charset="0"/>
              </a:rPr>
              <a:t>Zhang</a:t>
            </a:r>
          </a:p>
          <a:p>
            <a:pPr>
              <a:tabLst>
                <a:tab pos="5029200" algn="l"/>
                <a:tab pos="6629400" algn="l"/>
              </a:tabLst>
            </a:pPr>
            <a:r>
              <a:rPr lang="en-US" altLang="x-none" sz="1600" dirty="0" smtClean="0">
                <a:ea typeface="Courier" charset="0"/>
                <a:cs typeface="Courier" charset="0"/>
              </a:rPr>
              <a:t>draft-ietf-bier-non-mpls-bift-encoding-01            	5min </a:t>
            </a:r>
            <a:r>
              <a:rPr lang="en-US" altLang="x-none" sz="1600" dirty="0" err="1" smtClean="0">
                <a:ea typeface="Courier" charset="0"/>
                <a:cs typeface="Courier" charset="0"/>
              </a:rPr>
              <a:t>Ijsbrand</a:t>
            </a:r>
            <a:r>
              <a:rPr lang="en-US" altLang="x-none" sz="1600" dirty="0" smtClean="0">
                <a:ea typeface="Courier" charset="0"/>
                <a:cs typeface="Courier" charset="0"/>
              </a:rPr>
              <a:t> </a:t>
            </a:r>
            <a:r>
              <a:rPr lang="en-US" altLang="x-none" sz="1600" dirty="0" err="1" smtClean="0">
                <a:ea typeface="Courier" charset="0"/>
                <a:cs typeface="Courier" charset="0"/>
              </a:rPr>
              <a:t>Wijnands</a:t>
            </a:r>
            <a:endParaRPr lang="en-US" altLang="x-none" sz="1600" dirty="0" smtClean="0">
              <a:ea typeface="Courier" charset="0"/>
              <a:cs typeface="Courier" charset="0"/>
            </a:endParaRPr>
          </a:p>
          <a:p>
            <a:pPr>
              <a:tabLst>
                <a:tab pos="5029200" algn="l"/>
                <a:tab pos="6629400" algn="l"/>
              </a:tabLst>
            </a:pPr>
            <a:r>
              <a:rPr lang="en-US" altLang="x-none" sz="1600" dirty="0" smtClean="0">
                <a:ea typeface="Courier" charset="0"/>
                <a:cs typeface="Courier" charset="0"/>
              </a:rPr>
              <a:t>draft-xiong-bier-resilience-01                       	10min </a:t>
            </a:r>
            <a:r>
              <a:rPr lang="en-US" altLang="x-none" sz="1600" dirty="0" err="1">
                <a:ea typeface="Courier" charset="0"/>
                <a:cs typeface="Courier" charset="0"/>
              </a:rPr>
              <a:t>Quan</a:t>
            </a:r>
            <a:r>
              <a:rPr lang="en-US" altLang="x-none" sz="1600" dirty="0">
                <a:ea typeface="Courier" charset="0"/>
                <a:cs typeface="Courier" charset="0"/>
              </a:rPr>
              <a:t> </a:t>
            </a:r>
            <a:r>
              <a:rPr lang="en-US" altLang="x-none" sz="1600" dirty="0" err="1" smtClean="0">
                <a:ea typeface="Courier" charset="0"/>
                <a:cs typeface="Courier" charset="0"/>
              </a:rPr>
              <a:t>Xiong</a:t>
            </a:r>
            <a:endParaRPr lang="en-US" altLang="x-none" sz="1600" dirty="0" smtClean="0">
              <a:ea typeface="Courier" charset="0"/>
              <a:cs typeface="Courier" charset="0"/>
            </a:endParaRPr>
          </a:p>
          <a:p>
            <a:pPr>
              <a:tabLst>
                <a:tab pos="5029200" algn="l"/>
                <a:tab pos="6629400" algn="l"/>
              </a:tabLst>
            </a:pPr>
            <a:r>
              <a:rPr lang="en-US" altLang="x-none" sz="1600" dirty="0" smtClean="0">
                <a:ea typeface="Courier" charset="0"/>
                <a:cs typeface="Courier" charset="0"/>
              </a:rPr>
              <a:t>draft-hu-bier-bfd-02                                 	10min </a:t>
            </a:r>
            <a:r>
              <a:rPr lang="en-US" altLang="x-none" sz="1600" dirty="0" err="1">
                <a:ea typeface="Courier" charset="0"/>
                <a:cs typeface="Courier" charset="0"/>
              </a:rPr>
              <a:t>Fangwei</a:t>
            </a:r>
            <a:r>
              <a:rPr lang="en-US" altLang="x-none" sz="1600" dirty="0">
                <a:ea typeface="Courier" charset="0"/>
                <a:cs typeface="Courier" charset="0"/>
              </a:rPr>
              <a:t> </a:t>
            </a:r>
            <a:r>
              <a:rPr lang="en-US" altLang="x-none" sz="1600" dirty="0" smtClean="0">
                <a:ea typeface="Courier" charset="0"/>
                <a:cs typeface="Courier" charset="0"/>
              </a:rPr>
              <a:t>Hu</a:t>
            </a:r>
          </a:p>
          <a:p>
            <a:pPr>
              <a:tabLst>
                <a:tab pos="5029200" algn="l"/>
                <a:tab pos="6629400" algn="l"/>
              </a:tabLst>
            </a:pPr>
            <a:r>
              <a:rPr lang="en-US" altLang="x-none" sz="1600" dirty="0" smtClean="0">
                <a:ea typeface="Courier" charset="0"/>
                <a:cs typeface="Courier" charset="0"/>
              </a:rPr>
              <a:t>draft-xie-bier-6man-encapsulation-02                 	10min </a:t>
            </a:r>
            <a:r>
              <a:rPr lang="en-US" altLang="x-none" sz="1600" dirty="0">
                <a:ea typeface="Courier" charset="0"/>
                <a:cs typeface="Courier" charset="0"/>
              </a:rPr>
              <a:t>Mike &amp; </a:t>
            </a:r>
            <a:r>
              <a:rPr lang="en-US" altLang="x-none" sz="1600" dirty="0" err="1" smtClean="0">
                <a:ea typeface="Courier" charset="0"/>
                <a:cs typeface="Courier" charset="0"/>
              </a:rPr>
              <a:t>Jingrong</a:t>
            </a:r>
            <a:endParaRPr lang="en-US" altLang="x-none" sz="1600" dirty="0" smtClean="0">
              <a:ea typeface="Courier" charset="0"/>
              <a:cs typeface="Courier" charset="0"/>
            </a:endParaRPr>
          </a:p>
          <a:p>
            <a:pPr>
              <a:tabLst>
                <a:tab pos="5029200" algn="l"/>
                <a:tab pos="6629400" algn="l"/>
              </a:tabLst>
            </a:pPr>
            <a:r>
              <a:rPr lang="en-US" altLang="x-none" sz="1600" dirty="0" smtClean="0">
                <a:ea typeface="Courier" charset="0"/>
                <a:cs typeface="Courier" charset="0"/>
              </a:rPr>
              <a:t>draft-xie-bier-mvpn-segmented-05                    	15min </a:t>
            </a:r>
            <a:r>
              <a:rPr lang="en-US" altLang="x-none" sz="1600" dirty="0">
                <a:ea typeface="Courier" charset="0"/>
                <a:cs typeface="Courier" charset="0"/>
              </a:rPr>
              <a:t>Mike &amp; </a:t>
            </a:r>
            <a:r>
              <a:rPr lang="en-US" altLang="x-none" sz="1600" dirty="0" err="1">
                <a:ea typeface="Courier" charset="0"/>
                <a:cs typeface="Courier" charset="0"/>
              </a:rPr>
              <a:t>Jingron</a:t>
            </a:r>
            <a:endParaRPr lang="en-US" altLang="x-none" sz="1600" dirty="0">
              <a:ea typeface="Courier" charset="0"/>
              <a:cs typeface="Courier" charset="0"/>
            </a:endParaRPr>
          </a:p>
        </p:txBody>
      </p:sp>
    </p:spTree>
    <p:extLst>
      <p:ext uri="{BB962C8B-B14F-4D97-AF65-F5344CB8AC3E}">
        <p14:creationId xmlns:p14="http://schemas.microsoft.com/office/powerpoint/2010/main" val="724294386"/>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5901</TotalTime>
  <Words>86</Words>
  <Application>Microsoft Macintosh PowerPoint</Application>
  <PresentationFormat>Widescreen</PresentationFormat>
  <Paragraphs>35</Paragraphs>
  <Slides>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Calibri</vt:lpstr>
      <vt:lpstr>Calibri Light</vt:lpstr>
      <vt:lpstr>Courier</vt:lpstr>
      <vt:lpstr>宋体</vt:lpstr>
      <vt:lpstr>Arial</vt:lpstr>
      <vt:lpstr>Office 主题</vt:lpstr>
      <vt:lpstr>BIER WG IETF 103</vt:lpstr>
      <vt:lpstr>Note Well</vt:lpstr>
      <vt:lpstr>Agenda</vt:lpstr>
    </vt:vector>
  </TitlesOfParts>
  <Company>Huawei Technologies Co.,Ltd.</Company>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Large-Scale Deterministic Network</dc:title>
  <dc:creator>qiangli (D)</dc:creator>
  <cp:lastModifiedBy>Microsoft Office User</cp:lastModifiedBy>
  <cp:revision>192</cp:revision>
  <cp:lastPrinted>2018-07-17T15:27:58Z</cp:lastPrinted>
  <dcterms:created xsi:type="dcterms:W3CDTF">2018-06-29T03:57:46Z</dcterms:created>
  <dcterms:modified xsi:type="dcterms:W3CDTF">2018-11-06T08:03:56Z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(3)aMZKQSeDXVHrANqsxt2MYj+Ofv6gX6Bj0s/erD9pHh77+IpxBlw8Yef3//5fraUwx3mrIZFs
CBRuWjDtncF5bJO/U/MER5sKCfw97U3RT+moCe/+a9XCbtORBJ1Tghpd1sS2vyraIRfbhrSo
zw4J5Pb8CDly8thxDfGYnUDPAGvURET1M4ZYetRvbnLUCBhR1SVVAaiR6OzRiI0zifonTqvy
U98z9FSJ4rMI+UM6tz</vt:lpwstr>
  </property>
  <property fmtid="{D5CDD505-2E9C-101B-9397-08002B2CF9AE}" pid="3" name="_2015_ms_pID_7253431">
    <vt:lpwstr>3aHj9yw7cakBPuStpB8th+hsAwXYz1GYK6RH7ne32uKOghmiY/AlWY
vi5Ou6QN2m8CpgNUno5JXPfWbhiMfjC5/Fl4asdA6qeoSI/70m1jKNeLhUhIZYZmChDOMGlp
B8yArWwazBTFlVXvQUDQ36Y3aKpJzKEwfJT4/T0YijspyhhGgTVaNmslYE2eQhtd1AhucCi9
9sQs7/G3gDONN+8jR4ygyqVm+F+ISlrO/Hpb</vt:lpwstr>
  </property>
  <property fmtid="{D5CDD505-2E9C-101B-9397-08002B2CF9AE}" pid="4" name="_2015_ms_pID_7253432">
    <vt:lpwstr>9A==</vt:lpwstr>
  </property>
</Properties>
</file>