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76" d="100"/>
          <a:sy n="76" d="100"/>
        </p:scale>
        <p:origin x="5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66CA-9A84-4F4C-8BEA-B6036ED293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7E365-9C70-4B14-9F0D-3ED491593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2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66CA-9A84-4F4C-8BEA-B6036ED293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7E365-9C70-4B14-9F0D-3ED491593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43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66CA-9A84-4F4C-8BEA-B6036ED293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7E365-9C70-4B14-9F0D-3ED491593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507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Subhead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102" y="860997"/>
            <a:ext cx="10972802" cy="492443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>
              <a:lnSpc>
                <a:spcPct val="90000"/>
              </a:lnSpc>
              <a:spcBef>
                <a:spcPts val="333"/>
              </a:spcBef>
              <a:defRPr lang="en-US" sz="4000" b="0" spc="-51" baseline="0">
                <a:solidFill>
                  <a:schemeClr val="tx1"/>
                </a:solidFill>
                <a:ea typeface="+mn-ea"/>
              </a:defRPr>
            </a:lvl1pPr>
          </a:lstStyle>
          <a:p>
            <a:pPr marL="0" lvl="0" defTabSz="914123">
              <a:lnSpc>
                <a:spcPct val="80000"/>
              </a:lnSpc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702" y="2190249"/>
            <a:ext cx="10972802" cy="4069076"/>
          </a:xfrm>
          <a:prstGeom prst="rect">
            <a:avLst/>
          </a:prstGeom>
        </p:spPr>
        <p:txBody>
          <a:bodyPr lIns="91425" tIns="45713" rIns="91425" bIns="45713"/>
          <a:lstStyle>
            <a:lvl1pPr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defRPr sz="2667" baseline="0">
                <a:solidFill>
                  <a:schemeClr val="accent2"/>
                </a:solidFill>
              </a:defRPr>
            </a:lvl1pPr>
            <a:lvl2pPr marL="742874" indent="-285720">
              <a:lnSpc>
                <a:spcPct val="95000"/>
              </a:lnSpc>
              <a:spcBef>
                <a:spcPts val="333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333">
                <a:solidFill>
                  <a:schemeClr val="accent2"/>
                </a:solidFill>
              </a:defRPr>
            </a:lvl2pPr>
            <a:lvl3pPr>
              <a:lnSpc>
                <a:spcPct val="95000"/>
              </a:lnSpc>
              <a:spcBef>
                <a:spcPts val="333"/>
              </a:spcBef>
              <a:buClr>
                <a:schemeClr val="tx1"/>
              </a:buClr>
              <a:defRPr sz="2000">
                <a:solidFill>
                  <a:schemeClr val="accent2"/>
                </a:solidFill>
              </a:defRPr>
            </a:lvl3pPr>
            <a:lvl4pPr marL="1600033" indent="-228578">
              <a:lnSpc>
                <a:spcPct val="95000"/>
              </a:lnSpc>
              <a:spcBef>
                <a:spcPts val="333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67">
                <a:solidFill>
                  <a:schemeClr val="accent2"/>
                </a:solidFill>
              </a:defRPr>
            </a:lvl4pPr>
            <a:lvl5pPr>
              <a:defRPr>
                <a:solidFill>
                  <a:srgbClr val="29292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1"/>
          </p:nvPr>
        </p:nvSpPr>
        <p:spPr>
          <a:xfrm>
            <a:off x="574002" y="1430119"/>
            <a:ext cx="10972958" cy="493712"/>
          </a:xfrm>
          <a:prstGeom prst="rect">
            <a:avLst/>
          </a:prstGeom>
        </p:spPr>
        <p:txBody>
          <a:bodyPr lIns="109887" tIns="54942" rIns="109887" bIns="54942"/>
          <a:lstStyle>
            <a:lvl1pPr marL="0" indent="0">
              <a:lnSpc>
                <a:spcPct val="95000"/>
              </a:lnSpc>
              <a:spcBef>
                <a:spcPts val="333"/>
              </a:spcBef>
              <a:buNone/>
              <a:defRPr sz="2667" cap="none" spc="-51" baseline="0">
                <a:solidFill>
                  <a:schemeClr val="accent2"/>
                </a:solidFill>
              </a:defRPr>
            </a:lvl1pPr>
            <a:lvl2pPr marL="457153" indent="0">
              <a:buNone/>
              <a:defRPr sz="2833">
                <a:solidFill>
                  <a:schemeClr val="tx1"/>
                </a:solidFill>
              </a:defRPr>
            </a:lvl2pPr>
            <a:lvl3pPr marL="914306" indent="0">
              <a:buNone/>
              <a:defRPr sz="2000">
                <a:solidFill>
                  <a:schemeClr val="tx1"/>
                </a:solidFill>
              </a:defRPr>
            </a:lvl3pPr>
            <a:lvl4pPr marL="1371456" indent="0">
              <a:buNone/>
              <a:defRPr sz="1917">
                <a:solidFill>
                  <a:schemeClr val="tx1"/>
                </a:solidFill>
              </a:defRPr>
            </a:lvl4pPr>
            <a:lvl5pPr marL="1828609" indent="0">
              <a:buNone/>
              <a:defRPr sz="1917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553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66CA-9A84-4F4C-8BEA-B6036ED293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7E365-9C70-4B14-9F0D-3ED491593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101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66CA-9A84-4F4C-8BEA-B6036ED293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7E365-9C70-4B14-9F0D-3ED491593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801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66CA-9A84-4F4C-8BEA-B6036ED293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7E365-9C70-4B14-9F0D-3ED491593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890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66CA-9A84-4F4C-8BEA-B6036ED293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7E365-9C70-4B14-9F0D-3ED491593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32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66CA-9A84-4F4C-8BEA-B6036ED293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7E365-9C70-4B14-9F0D-3ED491593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3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66CA-9A84-4F4C-8BEA-B6036ED293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7E365-9C70-4B14-9F0D-3ED491593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714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66CA-9A84-4F4C-8BEA-B6036ED293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7E365-9C70-4B14-9F0D-3ED491593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99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D66CA-9A84-4F4C-8BEA-B6036ED293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7E365-9C70-4B14-9F0D-3ED491593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5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D66CA-9A84-4F4C-8BEA-B6036ED29378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7E365-9C70-4B14-9F0D-3ED4915938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80003"/>
          </a:xfrm>
        </p:spPr>
        <p:txBody>
          <a:bodyPr/>
          <a:lstStyle/>
          <a:p>
            <a:r>
              <a:rPr lang="en-US" dirty="0" smtClean="0"/>
              <a:t>BFR Tethering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IETF 103</a:t>
            </a:r>
          </a:p>
          <a:p>
            <a:endParaRPr lang="en-US" dirty="0" smtClean="0"/>
          </a:p>
          <a:p>
            <a:r>
              <a:rPr lang="en-US" dirty="0" smtClean="0"/>
              <a:t>Jeffrey Zhang, Juniper</a:t>
            </a:r>
          </a:p>
          <a:p>
            <a:r>
              <a:rPr lang="en-US" dirty="0" smtClean="0"/>
              <a:t>Nils Warnke, DT</a:t>
            </a:r>
          </a:p>
          <a:p>
            <a:r>
              <a:rPr lang="en-US" dirty="0" smtClean="0"/>
              <a:t>Ice Wijnands, Cisco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195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702" y="325913"/>
            <a:ext cx="10972802" cy="553998"/>
          </a:xfrm>
        </p:spPr>
        <p:txBody>
          <a:bodyPr/>
          <a:lstStyle/>
          <a:p>
            <a:r>
              <a:rPr lang="en-US" dirty="0" smtClean="0"/>
              <a:t>Brownfield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702" y="1859314"/>
            <a:ext cx="10972802" cy="4069076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Get around them and/or tunnel through them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X in the below diagram does not support BIER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1"/>
          </p:nvPr>
        </p:nvSpPr>
        <p:spPr>
          <a:xfrm>
            <a:off x="552230" y="1041367"/>
            <a:ext cx="10972958" cy="49371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How to handle BIER incapable routers?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641378" y="6252624"/>
            <a:ext cx="9275302" cy="300463"/>
          </a:xfrm>
          <a:prstGeom prst="rect">
            <a:avLst/>
          </a:prstGeom>
          <a:ln>
            <a:noFill/>
          </a:ln>
        </p:spPr>
        <p:txBody>
          <a:bodyPr lIns="45708" tIns="22854" rIns="45708" bIns="22854"/>
          <a:lstStyle>
            <a:lvl1pPr marL="342897" indent="-342897" algn="ctr" rtl="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742944" indent="-285748" algn="ctr" rtl="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1142989" indent="-228598" algn="ctr" rtl="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1600184" indent="-228598" algn="ctr" rtl="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2057379" indent="-228598" algn="ctr" rtl="0" eaLnBrk="0" fontAlgn="base" hangingPunct="0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457195" algn="ctr" rtl="0" fontAlgn="base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914391" algn="ctr" rtl="0" fontAlgn="base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371586" algn="ctr" rtl="0" fontAlgn="base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28782" algn="ctr" rtl="0" fontAlgn="base">
              <a:spcBef>
                <a:spcPct val="0"/>
              </a:spcBef>
              <a:spcAft>
                <a:spcPct val="0"/>
              </a:spcAft>
              <a:defRPr sz="49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algn="l" defTabSz="820527"/>
            <a:r>
              <a:rPr lang="en-US" sz="1000" dirty="0">
                <a:solidFill>
                  <a:schemeClr val="accent2"/>
                </a:solidFill>
                <a:latin typeface="Arial"/>
                <a:cs typeface="Arial" pitchFamily="34" charset="0"/>
              </a:rPr>
              <a:t>Source: Arial </a:t>
            </a:r>
            <a:r>
              <a:rPr lang="en-US" sz="1000" dirty="0">
                <a:solidFill>
                  <a:schemeClr val="accent2"/>
                </a:solidFill>
                <a:latin typeface="Arial"/>
                <a:cs typeface="Arial" pitchFamily="34" charset="0"/>
              </a:rPr>
              <a:t>12pt</a:t>
            </a:r>
            <a:r>
              <a:rPr lang="en-US" sz="1000" dirty="0">
                <a:solidFill>
                  <a:schemeClr val="accent2"/>
                </a:solidFill>
                <a:latin typeface="Arial"/>
                <a:cs typeface="Arial" pitchFamily="34" charset="0"/>
              </a:rPr>
              <a:t>.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671932" y="6156960"/>
            <a:ext cx="3899267" cy="0"/>
          </a:xfrm>
          <a:prstGeom prst="line">
            <a:avLst/>
          </a:prstGeom>
          <a:ln w="12700" cmpd="sng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892323" y="4040588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5373" y="3493288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17936" y="5330169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04750" y="4544504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35373" y="4544504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04750" y="3747288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04750" y="2960965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6805" y="4140874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99855" y="4639014"/>
            <a:ext cx="217879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 </a:t>
            </a:r>
            <a:r>
              <a:rPr lang="en-US" sz="1167" dirty="0">
                <a:latin typeface="Arial"/>
                <a:cs typeface="Arial"/>
              </a:rPr>
              <a:t>X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099855" y="3593574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67882" y="3055319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67882" y="3854814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79622" y="4639015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82419" y="5430455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BFR6</a:t>
            </a:r>
          </a:p>
        </p:txBody>
      </p:sp>
      <p:cxnSp>
        <p:nvCxnSpPr>
          <p:cNvPr id="7" name="Straight Connector 6"/>
          <p:cNvCxnSpPr>
            <a:stCxn id="4" idx="3"/>
            <a:endCxn id="8" idx="1"/>
          </p:cNvCxnSpPr>
          <p:nvPr/>
        </p:nvCxnSpPr>
        <p:spPr>
          <a:xfrm flipV="1">
            <a:off x="1480151" y="3693569"/>
            <a:ext cx="555222" cy="547300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8" idx="3"/>
            <a:endCxn id="13" idx="1"/>
          </p:cNvCxnSpPr>
          <p:nvPr/>
        </p:nvCxnSpPr>
        <p:spPr>
          <a:xfrm flipV="1">
            <a:off x="2623201" y="3161247"/>
            <a:ext cx="981549" cy="532323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8" idx="3"/>
            <a:endCxn id="12" idx="1"/>
          </p:cNvCxnSpPr>
          <p:nvPr/>
        </p:nvCxnSpPr>
        <p:spPr>
          <a:xfrm>
            <a:off x="2623201" y="3693569"/>
            <a:ext cx="981549" cy="254000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8" idx="3"/>
            <a:endCxn id="10" idx="1"/>
          </p:cNvCxnSpPr>
          <p:nvPr/>
        </p:nvCxnSpPr>
        <p:spPr>
          <a:xfrm>
            <a:off x="2623201" y="3693569"/>
            <a:ext cx="981549" cy="1051217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8" idx="3"/>
            <a:endCxn id="9" idx="1"/>
          </p:cNvCxnSpPr>
          <p:nvPr/>
        </p:nvCxnSpPr>
        <p:spPr>
          <a:xfrm>
            <a:off x="2623201" y="3693570"/>
            <a:ext cx="994735" cy="1836881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4" idx="3"/>
            <a:endCxn id="11" idx="1"/>
          </p:cNvCxnSpPr>
          <p:nvPr/>
        </p:nvCxnSpPr>
        <p:spPr>
          <a:xfrm>
            <a:off x="1480151" y="4240869"/>
            <a:ext cx="555222" cy="503917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1" idx="3"/>
            <a:endCxn id="13" idx="1"/>
          </p:cNvCxnSpPr>
          <p:nvPr/>
        </p:nvCxnSpPr>
        <p:spPr>
          <a:xfrm flipV="1">
            <a:off x="2623201" y="3161247"/>
            <a:ext cx="981549" cy="1583539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1" idx="3"/>
            <a:endCxn id="9" idx="1"/>
          </p:cNvCxnSpPr>
          <p:nvPr/>
        </p:nvCxnSpPr>
        <p:spPr>
          <a:xfrm>
            <a:off x="2623201" y="4744786"/>
            <a:ext cx="994735" cy="785664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1" idx="3"/>
            <a:endCxn id="12" idx="1"/>
          </p:cNvCxnSpPr>
          <p:nvPr/>
        </p:nvCxnSpPr>
        <p:spPr>
          <a:xfrm flipV="1">
            <a:off x="2623201" y="3947569"/>
            <a:ext cx="981549" cy="797217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1" idx="3"/>
            <a:endCxn id="10" idx="1"/>
          </p:cNvCxnSpPr>
          <p:nvPr/>
        </p:nvCxnSpPr>
        <p:spPr>
          <a:xfrm>
            <a:off x="2623201" y="4744786"/>
            <a:ext cx="981549" cy="0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680159" y="3747288"/>
            <a:ext cx="160171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5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662608" y="4521926"/>
            <a:ext cx="160171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1</a:t>
            </a:r>
            <a:endParaRPr lang="en-US" sz="1167" dirty="0">
              <a:latin typeface="Arial"/>
              <a:cs typeface="Aria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836204" y="4562821"/>
            <a:ext cx="160171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864174" y="3566716"/>
            <a:ext cx="160171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5</a:t>
            </a:r>
          </a:p>
        </p:txBody>
      </p:sp>
      <p:sp>
        <p:nvSpPr>
          <p:cNvPr id="81" name="Rectangle 80"/>
          <p:cNvSpPr/>
          <p:nvPr/>
        </p:nvSpPr>
        <p:spPr>
          <a:xfrm>
            <a:off x="5387408" y="4040588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530458" y="3493288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8113021" y="5330169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8099835" y="4544504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6530458" y="4544504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8099835" y="3747288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8099835" y="2960965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451890" y="4140874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BFR1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594940" y="4639014"/>
            <a:ext cx="217879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 </a:t>
            </a:r>
            <a:r>
              <a:rPr lang="en-US" sz="1167" dirty="0">
                <a:latin typeface="Arial"/>
                <a:cs typeface="Arial"/>
              </a:rPr>
              <a:t>X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594940" y="3593574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BFR2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162967" y="3055319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BFR3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162967" y="3854814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BFR4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174707" y="4639015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BFR5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8177504" y="5430455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BFR6</a:t>
            </a:r>
          </a:p>
        </p:txBody>
      </p:sp>
      <p:cxnSp>
        <p:nvCxnSpPr>
          <p:cNvPr id="95" name="Straight Connector 94"/>
          <p:cNvCxnSpPr>
            <a:stCxn id="81" idx="3"/>
            <a:endCxn id="82" idx="1"/>
          </p:cNvCxnSpPr>
          <p:nvPr/>
        </p:nvCxnSpPr>
        <p:spPr>
          <a:xfrm flipV="1">
            <a:off x="5975236" y="3693569"/>
            <a:ext cx="555222" cy="547300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82" idx="3"/>
            <a:endCxn id="87" idx="1"/>
          </p:cNvCxnSpPr>
          <p:nvPr/>
        </p:nvCxnSpPr>
        <p:spPr>
          <a:xfrm flipV="1">
            <a:off x="7118286" y="3161247"/>
            <a:ext cx="981549" cy="532323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82" idx="3"/>
            <a:endCxn id="86" idx="1"/>
          </p:cNvCxnSpPr>
          <p:nvPr/>
        </p:nvCxnSpPr>
        <p:spPr>
          <a:xfrm>
            <a:off x="7118286" y="3693569"/>
            <a:ext cx="981549" cy="254000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81" idx="3"/>
            <a:endCxn id="85" idx="1"/>
          </p:cNvCxnSpPr>
          <p:nvPr/>
        </p:nvCxnSpPr>
        <p:spPr>
          <a:xfrm>
            <a:off x="5975236" y="4240869"/>
            <a:ext cx="555222" cy="503917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85" idx="3"/>
            <a:endCxn id="87" idx="1"/>
          </p:cNvCxnSpPr>
          <p:nvPr/>
        </p:nvCxnSpPr>
        <p:spPr>
          <a:xfrm flipV="1">
            <a:off x="7118286" y="3161247"/>
            <a:ext cx="981549" cy="1583539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85" idx="3"/>
            <a:endCxn id="83" idx="1"/>
          </p:cNvCxnSpPr>
          <p:nvPr/>
        </p:nvCxnSpPr>
        <p:spPr>
          <a:xfrm>
            <a:off x="7118286" y="4744786"/>
            <a:ext cx="994735" cy="785664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85" idx="3"/>
            <a:endCxn id="86" idx="1"/>
          </p:cNvCxnSpPr>
          <p:nvPr/>
        </p:nvCxnSpPr>
        <p:spPr>
          <a:xfrm flipV="1">
            <a:off x="7118286" y="3947569"/>
            <a:ext cx="981549" cy="797217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85" idx="3"/>
            <a:endCxn id="84" idx="1"/>
          </p:cNvCxnSpPr>
          <p:nvPr/>
        </p:nvCxnSpPr>
        <p:spPr>
          <a:xfrm>
            <a:off x="7118286" y="4744786"/>
            <a:ext cx="981549" cy="0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6175244" y="3747288"/>
            <a:ext cx="160171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5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157693" y="4521926"/>
            <a:ext cx="160171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1</a:t>
            </a:r>
            <a:endParaRPr lang="en-US" sz="1167" dirty="0">
              <a:latin typeface="Arial"/>
              <a:cs typeface="Arial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331289" y="4562821"/>
            <a:ext cx="160171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1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359259" y="3566716"/>
            <a:ext cx="160171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5</a:t>
            </a:r>
          </a:p>
        </p:txBody>
      </p:sp>
      <p:sp>
        <p:nvSpPr>
          <p:cNvPr id="109" name="Freeform 108"/>
          <p:cNvSpPr/>
          <p:nvPr/>
        </p:nvSpPr>
        <p:spPr>
          <a:xfrm>
            <a:off x="6122831" y="4260761"/>
            <a:ext cx="1829873" cy="455623"/>
          </a:xfrm>
          <a:custGeom>
            <a:avLst/>
            <a:gdLst>
              <a:gd name="connsiteX0" fmla="*/ 0 w 2195848"/>
              <a:gd name="connsiteY0" fmla="*/ 0 h 546748"/>
              <a:gd name="connsiteX1" fmla="*/ 386366 w 2195848"/>
              <a:gd name="connsiteY1" fmla="*/ 309093 h 546748"/>
              <a:gd name="connsiteX2" fmla="*/ 386366 w 2195848"/>
              <a:gd name="connsiteY2" fmla="*/ 309093 h 546748"/>
              <a:gd name="connsiteX3" fmla="*/ 1081826 w 2195848"/>
              <a:gd name="connsiteY3" fmla="*/ 521594 h 546748"/>
              <a:gd name="connsiteX4" fmla="*/ 2195848 w 2195848"/>
              <a:gd name="connsiteY4" fmla="*/ 534473 h 546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5848" h="546748">
                <a:moveTo>
                  <a:pt x="0" y="0"/>
                </a:moveTo>
                <a:lnTo>
                  <a:pt x="386366" y="309093"/>
                </a:lnTo>
                <a:lnTo>
                  <a:pt x="386366" y="309093"/>
                </a:lnTo>
                <a:cubicBezTo>
                  <a:pt x="502276" y="344510"/>
                  <a:pt x="780246" y="484031"/>
                  <a:pt x="1081826" y="521594"/>
                </a:cubicBezTo>
                <a:cubicBezTo>
                  <a:pt x="1383406" y="559157"/>
                  <a:pt x="1789627" y="546815"/>
                  <a:pt x="2195848" y="534473"/>
                </a:cubicBez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111" name="Freeform 110"/>
          <p:cNvSpPr/>
          <p:nvPr/>
        </p:nvSpPr>
        <p:spPr>
          <a:xfrm>
            <a:off x="6106733" y="4368085"/>
            <a:ext cx="1990859" cy="1191296"/>
          </a:xfrm>
          <a:custGeom>
            <a:avLst/>
            <a:gdLst>
              <a:gd name="connsiteX0" fmla="*/ 0 w 2389031"/>
              <a:gd name="connsiteY0" fmla="*/ 0 h 1429555"/>
              <a:gd name="connsiteX1" fmla="*/ 901521 w 2389031"/>
              <a:gd name="connsiteY1" fmla="*/ 605307 h 1429555"/>
              <a:gd name="connsiteX2" fmla="*/ 2389031 w 2389031"/>
              <a:gd name="connsiteY2" fmla="*/ 1429555 h 1429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89031" h="1429555">
                <a:moveTo>
                  <a:pt x="0" y="0"/>
                </a:moveTo>
                <a:cubicBezTo>
                  <a:pt x="251674" y="183524"/>
                  <a:pt x="503349" y="367048"/>
                  <a:pt x="901521" y="605307"/>
                </a:cubicBezTo>
                <a:cubicBezTo>
                  <a:pt x="1299693" y="843566"/>
                  <a:pt x="1844362" y="1136560"/>
                  <a:pt x="2389031" y="1429555"/>
                </a:cubicBez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6150429" y="4163787"/>
            <a:ext cx="1861458" cy="424102"/>
          </a:xfrm>
          <a:custGeom>
            <a:avLst/>
            <a:gdLst>
              <a:gd name="connsiteX0" fmla="*/ 0 w 2233749"/>
              <a:gd name="connsiteY0" fmla="*/ 32657 h 603293"/>
              <a:gd name="connsiteX1" fmla="*/ 502920 w 2233749"/>
              <a:gd name="connsiteY1" fmla="*/ 398417 h 603293"/>
              <a:gd name="connsiteX2" fmla="*/ 1064623 w 2233749"/>
              <a:gd name="connsiteY2" fmla="*/ 587828 h 603293"/>
              <a:gd name="connsiteX3" fmla="*/ 2233749 w 2233749"/>
              <a:gd name="connsiteY3" fmla="*/ 0 h 603293"/>
              <a:gd name="connsiteX4" fmla="*/ 2233749 w 2233749"/>
              <a:gd name="connsiteY4" fmla="*/ 0 h 603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3749" h="603293">
                <a:moveTo>
                  <a:pt x="0" y="32657"/>
                </a:moveTo>
                <a:cubicBezTo>
                  <a:pt x="162741" y="169273"/>
                  <a:pt x="325483" y="305889"/>
                  <a:pt x="502920" y="398417"/>
                </a:cubicBezTo>
                <a:cubicBezTo>
                  <a:pt x="680357" y="490945"/>
                  <a:pt x="776152" y="654231"/>
                  <a:pt x="1064623" y="587828"/>
                </a:cubicBezTo>
                <a:cubicBezTo>
                  <a:pt x="1353094" y="521425"/>
                  <a:pt x="2233749" y="0"/>
                  <a:pt x="2233749" y="0"/>
                </a:cubicBezTo>
                <a:lnTo>
                  <a:pt x="2233749" y="0"/>
                </a:ln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6204858" y="3412672"/>
            <a:ext cx="1834243" cy="1115829"/>
          </a:xfrm>
          <a:custGeom>
            <a:avLst/>
            <a:gdLst>
              <a:gd name="connsiteX0" fmla="*/ 0 w 2201091"/>
              <a:gd name="connsiteY0" fmla="*/ 862148 h 1338995"/>
              <a:gd name="connsiteX1" fmla="*/ 751114 w 2201091"/>
              <a:gd name="connsiteY1" fmla="*/ 1286691 h 1338995"/>
              <a:gd name="connsiteX2" fmla="*/ 1227908 w 2201091"/>
              <a:gd name="connsiteY2" fmla="*/ 1188720 h 1338995"/>
              <a:gd name="connsiteX3" fmla="*/ 2201091 w 2201091"/>
              <a:gd name="connsiteY3" fmla="*/ 0 h 1338995"/>
              <a:gd name="connsiteX4" fmla="*/ 2201091 w 2201091"/>
              <a:gd name="connsiteY4" fmla="*/ 0 h 1338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1091" h="1338995">
                <a:moveTo>
                  <a:pt x="0" y="862148"/>
                </a:moveTo>
                <a:cubicBezTo>
                  <a:pt x="273231" y="1047205"/>
                  <a:pt x="546463" y="1232262"/>
                  <a:pt x="751114" y="1286691"/>
                </a:cubicBezTo>
                <a:cubicBezTo>
                  <a:pt x="955765" y="1341120"/>
                  <a:pt x="986245" y="1403168"/>
                  <a:pt x="1227908" y="1188720"/>
                </a:cubicBezTo>
                <a:cubicBezTo>
                  <a:pt x="1469571" y="974272"/>
                  <a:pt x="2201091" y="0"/>
                  <a:pt x="2201091" y="0"/>
                </a:cubicBezTo>
                <a:lnTo>
                  <a:pt x="2201091" y="0"/>
                </a:ln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1632857" y="3058886"/>
            <a:ext cx="1823357" cy="1164772"/>
          </a:xfrm>
          <a:custGeom>
            <a:avLst/>
            <a:gdLst>
              <a:gd name="connsiteX0" fmla="*/ 0 w 2188028"/>
              <a:gd name="connsiteY0" fmla="*/ 1397726 h 1397726"/>
              <a:gd name="connsiteX1" fmla="*/ 600891 w 2188028"/>
              <a:gd name="connsiteY1" fmla="*/ 894806 h 1397726"/>
              <a:gd name="connsiteX2" fmla="*/ 2188028 w 2188028"/>
              <a:gd name="connsiteY2" fmla="*/ 0 h 1397726"/>
              <a:gd name="connsiteX3" fmla="*/ 2188028 w 2188028"/>
              <a:gd name="connsiteY3" fmla="*/ 0 h 1397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8028" h="1397726">
                <a:moveTo>
                  <a:pt x="0" y="1397726"/>
                </a:moveTo>
                <a:cubicBezTo>
                  <a:pt x="118110" y="1262743"/>
                  <a:pt x="236220" y="1127760"/>
                  <a:pt x="600891" y="894806"/>
                </a:cubicBezTo>
                <a:cubicBezTo>
                  <a:pt x="965562" y="661852"/>
                  <a:pt x="2188028" y="0"/>
                  <a:pt x="2188028" y="0"/>
                </a:cubicBezTo>
                <a:lnTo>
                  <a:pt x="2188028" y="0"/>
                </a:ln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2426910" y="3815748"/>
            <a:ext cx="999998" cy="131530"/>
          </a:xfrm>
          <a:custGeom>
            <a:avLst/>
            <a:gdLst>
              <a:gd name="connsiteX0" fmla="*/ 0 w 1136468"/>
              <a:gd name="connsiteY0" fmla="*/ 0 h 176349"/>
              <a:gd name="connsiteX1" fmla="*/ 1136468 w 1136468"/>
              <a:gd name="connsiteY1" fmla="*/ 176349 h 176349"/>
              <a:gd name="connsiteX2" fmla="*/ 1136468 w 1136468"/>
              <a:gd name="connsiteY2" fmla="*/ 176349 h 17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6468" h="176349">
                <a:moveTo>
                  <a:pt x="0" y="0"/>
                </a:moveTo>
                <a:lnTo>
                  <a:pt x="1136468" y="176349"/>
                </a:lnTo>
                <a:lnTo>
                  <a:pt x="1136468" y="176349"/>
                </a:ln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2438400" y="3853542"/>
            <a:ext cx="1110343" cy="593272"/>
          </a:xfrm>
          <a:custGeom>
            <a:avLst/>
            <a:gdLst>
              <a:gd name="connsiteX0" fmla="*/ 0 w 1332411"/>
              <a:gd name="connsiteY0" fmla="*/ 0 h 711926"/>
              <a:gd name="connsiteX1" fmla="*/ 920931 w 1332411"/>
              <a:gd name="connsiteY1" fmla="*/ 385355 h 711926"/>
              <a:gd name="connsiteX2" fmla="*/ 1332411 w 1332411"/>
              <a:gd name="connsiteY2" fmla="*/ 711926 h 711926"/>
              <a:gd name="connsiteX3" fmla="*/ 1332411 w 1332411"/>
              <a:gd name="connsiteY3" fmla="*/ 711926 h 711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2411" h="711926">
                <a:moveTo>
                  <a:pt x="0" y="0"/>
                </a:moveTo>
                <a:cubicBezTo>
                  <a:pt x="349431" y="133350"/>
                  <a:pt x="698862" y="266701"/>
                  <a:pt x="920931" y="385355"/>
                </a:cubicBezTo>
                <a:cubicBezTo>
                  <a:pt x="1143000" y="504009"/>
                  <a:pt x="1332411" y="711926"/>
                  <a:pt x="1332411" y="711926"/>
                </a:cubicBezTo>
                <a:lnTo>
                  <a:pt x="1332411" y="711926"/>
                </a:ln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2432957" y="3902529"/>
            <a:ext cx="1175657" cy="1311729"/>
          </a:xfrm>
          <a:custGeom>
            <a:avLst/>
            <a:gdLst>
              <a:gd name="connsiteX0" fmla="*/ 0 w 1410788"/>
              <a:gd name="connsiteY0" fmla="*/ 0 h 1574075"/>
              <a:gd name="connsiteX1" fmla="*/ 986245 w 1410788"/>
              <a:gd name="connsiteY1" fmla="*/ 770709 h 1574075"/>
              <a:gd name="connsiteX2" fmla="*/ 1410788 w 1410788"/>
              <a:gd name="connsiteY2" fmla="*/ 1574075 h 1574075"/>
              <a:gd name="connsiteX3" fmla="*/ 1410788 w 1410788"/>
              <a:gd name="connsiteY3" fmla="*/ 1574075 h 157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0788" h="1574075">
                <a:moveTo>
                  <a:pt x="0" y="0"/>
                </a:moveTo>
                <a:cubicBezTo>
                  <a:pt x="375557" y="254181"/>
                  <a:pt x="751114" y="508363"/>
                  <a:pt x="986245" y="770709"/>
                </a:cubicBezTo>
                <a:cubicBezTo>
                  <a:pt x="1221376" y="1033055"/>
                  <a:pt x="1410788" y="1574075"/>
                  <a:pt x="1410788" y="1574075"/>
                </a:cubicBezTo>
                <a:lnTo>
                  <a:pt x="1410788" y="1574075"/>
                </a:ln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11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92" grpId="0"/>
      <p:bldP spid="93" grpId="0"/>
      <p:bldP spid="94" grpId="0"/>
      <p:bldP spid="105" grpId="0"/>
      <p:bldP spid="106" grpId="0"/>
      <p:bldP spid="107" grpId="0"/>
      <p:bldP spid="108" grpId="0"/>
      <p:bldP spid="109" grpId="0" animBg="1"/>
      <p:bldP spid="111" grpId="0" animBg="1"/>
      <p:bldP spid="26" grpId="0" animBg="1"/>
      <p:bldP spid="28" grpId="0" animBg="1"/>
      <p:bldP spid="25" grpId="0" animBg="1"/>
      <p:bldP spid="30" grpId="0" animBg="1"/>
      <p:bldP spid="34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702" y="465914"/>
            <a:ext cx="10972802" cy="553998"/>
          </a:xfrm>
        </p:spPr>
        <p:txBody>
          <a:bodyPr/>
          <a:lstStyle/>
          <a:p>
            <a:r>
              <a:rPr lang="en-US" dirty="0" smtClean="0"/>
              <a:t>Tunnel Through </a:t>
            </a:r>
            <a:r>
              <a:rPr lang="en-US" dirty="0"/>
              <a:t>I</a:t>
            </a:r>
            <a:r>
              <a:rPr lang="en-US" dirty="0" smtClean="0"/>
              <a:t>ncapable </a:t>
            </a:r>
            <a:r>
              <a:rPr lang="en-US" dirty="0"/>
              <a:t>R</a:t>
            </a:r>
            <a:r>
              <a:rPr lang="en-US" dirty="0" smtClean="0"/>
              <a:t>outers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702" y="1798362"/>
            <a:ext cx="10972802" cy="4308217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Section 6.9 of BIER Architecture spec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At the end of SPF, examine each immediate child node on the SPF tree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If it’s not BIER capable, replace it with its immediate children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If a new child (that just replaced its parent) itself is incapable, replace it with its immediate children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process is repeated until all immediate children are BIER capable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If a child is not directly connected, then a tunnel must be used to send BIER traffic to the child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Any tunnel to the child can be used</a:t>
            </a:r>
          </a:p>
          <a:p>
            <a:pPr marL="780994" lvl="1" indent="-380985"/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tatic or dynamic (e.g. LDP/SR/GRE)</a:t>
            </a:r>
          </a:p>
          <a:p>
            <a:pPr marL="780994" lvl="1" indent="-380985"/>
            <a:r>
              <a:rPr lang="en-US" b="1" i="1" dirty="0" smtClean="0">
                <a:solidFill>
                  <a:schemeClr val="tx1"/>
                </a:solidFill>
              </a:rPr>
              <a:t>No need to announce the </a:t>
            </a:r>
            <a:r>
              <a:rPr lang="en-US" b="1" i="1" dirty="0" smtClean="0">
                <a:solidFill>
                  <a:schemeClr val="tx1"/>
                </a:solidFill>
              </a:rPr>
              <a:t>tunnels</a:t>
            </a:r>
            <a:endParaRPr lang="en-US" b="1" i="1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530459" y="995650"/>
            <a:ext cx="10972958" cy="49371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And follow unicast topology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4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702" y="418441"/>
            <a:ext cx="10972802" cy="553998"/>
          </a:xfrm>
        </p:spPr>
        <p:txBody>
          <a:bodyPr/>
          <a:lstStyle/>
          <a:p>
            <a:r>
              <a:rPr lang="en-US" dirty="0" smtClean="0"/>
              <a:t>Tunneling Alone May Not Be </a:t>
            </a:r>
            <a:r>
              <a:rPr lang="en-US" dirty="0" smtClean="0"/>
              <a:t>Good Enough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657" y="4431668"/>
            <a:ext cx="10972802" cy="2068324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If the number of BFRs that X connects to is large, then BFR1 needs to tunnel many copies through that BFR1-X link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Not good if </a:t>
            </a:r>
            <a:r>
              <a:rPr lang="en-US" dirty="0">
                <a:solidFill>
                  <a:schemeClr val="tx1"/>
                </a:solidFill>
              </a:rPr>
              <a:t>the BFR1-X connection is long distance and/or BW </a:t>
            </a:r>
            <a:r>
              <a:rPr lang="en-US" dirty="0" smtClean="0">
                <a:solidFill>
                  <a:schemeClr val="tx1"/>
                </a:solidFill>
              </a:rPr>
              <a:t>constrained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 solution is to tether a </a:t>
            </a:r>
            <a:r>
              <a:rPr lang="en-US" dirty="0" err="1" smtClean="0">
                <a:solidFill>
                  <a:schemeClr val="tx1"/>
                </a:solidFill>
              </a:rPr>
              <a:t>BFRx</a:t>
            </a:r>
            <a:r>
              <a:rPr lang="en-US" dirty="0" smtClean="0">
                <a:solidFill>
                  <a:schemeClr val="tx1"/>
                </a:solidFill>
              </a:rPr>
              <a:t> to X with a fat local pipe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BFR1 tunnels a single copy to </a:t>
            </a:r>
            <a:r>
              <a:rPr lang="en-US" dirty="0" err="1" smtClean="0">
                <a:solidFill>
                  <a:schemeClr val="tx1"/>
                </a:solidFill>
              </a:rPr>
              <a:t>BFRx</a:t>
            </a:r>
            <a:r>
              <a:rPr lang="en-US" dirty="0" smtClean="0">
                <a:solidFill>
                  <a:schemeClr val="tx1"/>
                </a:solidFill>
              </a:rPr>
              <a:t>, who in turn tunnels to other BFRs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06098" y="2344870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44964" y="2344870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14669" y="3634451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01483" y="2848787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01483" y="2051570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01483" y="1265248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0580" y="2445157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09446" y="2445157"/>
            <a:ext cx="301235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 </a:t>
            </a:r>
            <a:r>
              <a:rPr lang="en-US" sz="1167" dirty="0">
                <a:latin typeface="Arial"/>
                <a:cs typeface="Arial"/>
              </a:rPr>
              <a:t>  X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64614" y="1359601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64614" y="2159096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76354" y="2943298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79151" y="3734738"/>
            <a:ext cx="458330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BFR6</a:t>
            </a:r>
          </a:p>
        </p:txBody>
      </p:sp>
      <p:cxnSp>
        <p:nvCxnSpPr>
          <p:cNvPr id="19" name="Straight Connector 18"/>
          <p:cNvCxnSpPr>
            <a:stCxn id="5" idx="3"/>
            <a:endCxn id="6" idx="1"/>
          </p:cNvCxnSpPr>
          <p:nvPr/>
        </p:nvCxnSpPr>
        <p:spPr>
          <a:xfrm>
            <a:off x="3293926" y="2545152"/>
            <a:ext cx="1051038" cy="0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6" idx="3"/>
            <a:endCxn id="11" idx="1"/>
          </p:cNvCxnSpPr>
          <p:nvPr/>
        </p:nvCxnSpPr>
        <p:spPr>
          <a:xfrm flipV="1">
            <a:off x="4932792" y="1465529"/>
            <a:ext cx="968691" cy="1079623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6" idx="3"/>
            <a:endCxn id="10" idx="1"/>
          </p:cNvCxnSpPr>
          <p:nvPr/>
        </p:nvCxnSpPr>
        <p:spPr>
          <a:xfrm flipV="1">
            <a:off x="4932792" y="2251852"/>
            <a:ext cx="968691" cy="293300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3"/>
            <a:endCxn id="8" idx="1"/>
          </p:cNvCxnSpPr>
          <p:nvPr/>
        </p:nvCxnSpPr>
        <p:spPr>
          <a:xfrm>
            <a:off x="4932792" y="2545152"/>
            <a:ext cx="968691" cy="503917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6" idx="3"/>
            <a:endCxn id="7" idx="1"/>
          </p:cNvCxnSpPr>
          <p:nvPr/>
        </p:nvCxnSpPr>
        <p:spPr>
          <a:xfrm>
            <a:off x="4932792" y="2545152"/>
            <a:ext cx="981877" cy="1289581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468975" y="2344870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33458" y="2445157"/>
            <a:ext cx="500008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BFIR1</a:t>
            </a:r>
          </a:p>
        </p:txBody>
      </p:sp>
      <p:cxnSp>
        <p:nvCxnSpPr>
          <p:cNvPr id="42" name="Straight Connector 41"/>
          <p:cNvCxnSpPr>
            <a:stCxn id="39" idx="3"/>
            <a:endCxn id="5" idx="1"/>
          </p:cNvCxnSpPr>
          <p:nvPr/>
        </p:nvCxnSpPr>
        <p:spPr>
          <a:xfrm>
            <a:off x="2056804" y="2545152"/>
            <a:ext cx="649294" cy="0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7353397" y="3640384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340211" y="2854720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340211" y="2057504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340211" y="1271181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03343" y="1365534"/>
            <a:ext cx="557716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BFER3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403343" y="2165029"/>
            <a:ext cx="557716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BFER4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415083" y="2949231"/>
            <a:ext cx="557716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BFER5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17879" y="3740671"/>
            <a:ext cx="557716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BFER6</a:t>
            </a:r>
          </a:p>
        </p:txBody>
      </p:sp>
      <p:cxnSp>
        <p:nvCxnSpPr>
          <p:cNvPr id="52" name="Straight Connector 51"/>
          <p:cNvCxnSpPr>
            <a:stCxn id="11" idx="3"/>
            <a:endCxn id="46" idx="1"/>
          </p:cNvCxnSpPr>
          <p:nvPr/>
        </p:nvCxnSpPr>
        <p:spPr>
          <a:xfrm>
            <a:off x="6489311" y="1465529"/>
            <a:ext cx="850900" cy="5933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10" idx="3"/>
            <a:endCxn id="45" idx="1"/>
          </p:cNvCxnSpPr>
          <p:nvPr/>
        </p:nvCxnSpPr>
        <p:spPr>
          <a:xfrm>
            <a:off x="6489311" y="2251852"/>
            <a:ext cx="850900" cy="5933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8" idx="3"/>
            <a:endCxn id="44" idx="1"/>
          </p:cNvCxnSpPr>
          <p:nvPr/>
        </p:nvCxnSpPr>
        <p:spPr>
          <a:xfrm>
            <a:off x="6489311" y="3049069"/>
            <a:ext cx="850900" cy="5933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7" idx="3"/>
            <a:endCxn id="43" idx="1"/>
          </p:cNvCxnSpPr>
          <p:nvPr/>
        </p:nvCxnSpPr>
        <p:spPr>
          <a:xfrm>
            <a:off x="6502497" y="3834733"/>
            <a:ext cx="850900" cy="5933"/>
          </a:xfrm>
          <a:prstGeom prst="line">
            <a:avLst/>
          </a:prstGeom>
          <a:ln w="635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333945" y="3090969"/>
            <a:ext cx="587828" cy="400563"/>
          </a:xfrm>
          <a:prstGeom prst="rect">
            <a:avLst/>
          </a:prstGeom>
          <a:noFill/>
          <a:ln w="6350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6188" tIns="38094" rIns="76188" bIns="38094" rtlCol="0" anchor="ctr"/>
          <a:lstStyle/>
          <a:p>
            <a:pPr algn="ctr"/>
            <a:endParaRPr lang="en-US" sz="1167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398427" y="3191256"/>
            <a:ext cx="491993" cy="200055"/>
          </a:xfrm>
          <a:prstGeom prst="rect">
            <a:avLst/>
          </a:prstGeom>
          <a:ln>
            <a:noFill/>
          </a:ln>
        </p:spPr>
        <p:txBody>
          <a:bodyPr wrap="none" lIns="38036" tIns="19018" rIns="38036" bIns="19018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167" dirty="0">
                <a:latin typeface="Arial"/>
                <a:cs typeface="Arial"/>
              </a:rPr>
              <a:t> </a:t>
            </a:r>
            <a:r>
              <a:rPr lang="en-US" sz="1167" dirty="0" err="1">
                <a:latin typeface="Arial"/>
                <a:cs typeface="Arial"/>
              </a:rPr>
              <a:t>BFRx</a:t>
            </a:r>
            <a:endParaRPr lang="en-US" sz="1167" dirty="0">
              <a:latin typeface="Arial"/>
              <a:cs typeface="Arial"/>
            </a:endParaRPr>
          </a:p>
        </p:txBody>
      </p:sp>
      <p:cxnSp>
        <p:nvCxnSpPr>
          <p:cNvPr id="62" name="Straight Connector 61"/>
          <p:cNvCxnSpPr>
            <a:stCxn id="6" idx="2"/>
            <a:endCxn id="59" idx="0"/>
          </p:cNvCxnSpPr>
          <p:nvPr/>
        </p:nvCxnSpPr>
        <p:spPr>
          <a:xfrm flipH="1">
            <a:off x="4627859" y="2745434"/>
            <a:ext cx="11018" cy="345536"/>
          </a:xfrm>
          <a:prstGeom prst="line">
            <a:avLst/>
          </a:prstGeom>
          <a:ln w="38100">
            <a:solidFill>
              <a:srgbClr val="000000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Freeform 67"/>
          <p:cNvSpPr/>
          <p:nvPr/>
        </p:nvSpPr>
        <p:spPr>
          <a:xfrm>
            <a:off x="3369129" y="2624278"/>
            <a:ext cx="1115786" cy="385623"/>
          </a:xfrm>
          <a:custGeom>
            <a:avLst/>
            <a:gdLst>
              <a:gd name="connsiteX0" fmla="*/ 0 w 1338943"/>
              <a:gd name="connsiteY0" fmla="*/ 31673 h 462747"/>
              <a:gd name="connsiteX1" fmla="*/ 953589 w 1338943"/>
              <a:gd name="connsiteY1" fmla="*/ 44736 h 462747"/>
              <a:gd name="connsiteX2" fmla="*/ 1338943 w 1338943"/>
              <a:gd name="connsiteY2" fmla="*/ 462747 h 462747"/>
              <a:gd name="connsiteX3" fmla="*/ 1338943 w 1338943"/>
              <a:gd name="connsiteY3" fmla="*/ 462747 h 462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943" h="462747">
                <a:moveTo>
                  <a:pt x="0" y="31673"/>
                </a:moveTo>
                <a:cubicBezTo>
                  <a:pt x="365216" y="2281"/>
                  <a:pt x="730432" y="-27110"/>
                  <a:pt x="953589" y="44736"/>
                </a:cubicBezTo>
                <a:cubicBezTo>
                  <a:pt x="1176746" y="116582"/>
                  <a:pt x="1338943" y="462747"/>
                  <a:pt x="1338943" y="462747"/>
                </a:cubicBezTo>
                <a:lnTo>
                  <a:pt x="1338943" y="462747"/>
                </a:ln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70" name="Freeform 69"/>
          <p:cNvSpPr/>
          <p:nvPr/>
        </p:nvSpPr>
        <p:spPr>
          <a:xfrm>
            <a:off x="4719469" y="1442358"/>
            <a:ext cx="1093503" cy="1548324"/>
          </a:xfrm>
          <a:custGeom>
            <a:avLst/>
            <a:gdLst>
              <a:gd name="connsiteX0" fmla="*/ 23279 w 1283845"/>
              <a:gd name="connsiteY0" fmla="*/ 1894114 h 1894114"/>
              <a:gd name="connsiteX1" fmla="*/ 42873 w 1283845"/>
              <a:gd name="connsiteY1" fmla="*/ 1214845 h 1894114"/>
              <a:gd name="connsiteX2" fmla="*/ 415165 w 1283845"/>
              <a:gd name="connsiteY2" fmla="*/ 698862 h 1894114"/>
              <a:gd name="connsiteX3" fmla="*/ 1283845 w 1283845"/>
              <a:gd name="connsiteY3" fmla="*/ 0 h 1894114"/>
              <a:gd name="connsiteX4" fmla="*/ 1283845 w 1283845"/>
              <a:gd name="connsiteY4" fmla="*/ 0 h 189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845" h="1894114">
                <a:moveTo>
                  <a:pt x="23279" y="1894114"/>
                </a:moveTo>
                <a:cubicBezTo>
                  <a:pt x="419" y="1654084"/>
                  <a:pt x="-22441" y="1414054"/>
                  <a:pt x="42873" y="1214845"/>
                </a:cubicBezTo>
                <a:cubicBezTo>
                  <a:pt x="108187" y="1015636"/>
                  <a:pt x="208336" y="901336"/>
                  <a:pt x="415165" y="698862"/>
                </a:cubicBezTo>
                <a:cubicBezTo>
                  <a:pt x="621994" y="496388"/>
                  <a:pt x="1283845" y="0"/>
                  <a:pt x="1283845" y="0"/>
                </a:cubicBezTo>
                <a:lnTo>
                  <a:pt x="1283845" y="0"/>
                </a:ln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4785553" y="2171701"/>
            <a:ext cx="1038305" cy="818982"/>
          </a:xfrm>
          <a:custGeom>
            <a:avLst/>
            <a:gdLst>
              <a:gd name="connsiteX0" fmla="*/ 28220 w 1197346"/>
              <a:gd name="connsiteY0" fmla="*/ 1038497 h 1038497"/>
              <a:gd name="connsiteX1" fmla="*/ 47814 w 1197346"/>
              <a:gd name="connsiteY1" fmla="*/ 542109 h 1038497"/>
              <a:gd name="connsiteX2" fmla="*/ 472357 w 1197346"/>
              <a:gd name="connsiteY2" fmla="*/ 222069 h 1038497"/>
              <a:gd name="connsiteX3" fmla="*/ 1197346 w 1197346"/>
              <a:gd name="connsiteY3" fmla="*/ 0 h 1038497"/>
              <a:gd name="connsiteX4" fmla="*/ 1197346 w 1197346"/>
              <a:gd name="connsiteY4" fmla="*/ 0 h 103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7346" h="1038497">
                <a:moveTo>
                  <a:pt x="28220" y="1038497"/>
                </a:moveTo>
                <a:cubicBezTo>
                  <a:pt x="1005" y="858338"/>
                  <a:pt x="-26209" y="678180"/>
                  <a:pt x="47814" y="542109"/>
                </a:cubicBezTo>
                <a:cubicBezTo>
                  <a:pt x="121837" y="406038"/>
                  <a:pt x="280768" y="312420"/>
                  <a:pt x="472357" y="222069"/>
                </a:cubicBezTo>
                <a:cubicBezTo>
                  <a:pt x="663946" y="131718"/>
                  <a:pt x="1197346" y="0"/>
                  <a:pt x="1197346" y="0"/>
                </a:cubicBezTo>
                <a:lnTo>
                  <a:pt x="1197346" y="0"/>
                </a:ln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74" name="Freeform 73"/>
          <p:cNvSpPr/>
          <p:nvPr/>
        </p:nvSpPr>
        <p:spPr>
          <a:xfrm>
            <a:off x="4829572" y="2598873"/>
            <a:ext cx="988843" cy="367485"/>
          </a:xfrm>
          <a:custGeom>
            <a:avLst/>
            <a:gdLst>
              <a:gd name="connsiteX0" fmla="*/ 37080 w 1186611"/>
              <a:gd name="connsiteY0" fmla="*/ 440982 h 440982"/>
              <a:gd name="connsiteX1" fmla="*/ 37080 w 1186611"/>
              <a:gd name="connsiteY1" fmla="*/ 101347 h 440982"/>
              <a:gd name="connsiteX2" fmla="*/ 422434 w 1186611"/>
              <a:gd name="connsiteY2" fmla="*/ 16439 h 440982"/>
              <a:gd name="connsiteX3" fmla="*/ 1186611 w 1186611"/>
              <a:gd name="connsiteY3" fmla="*/ 382199 h 440982"/>
              <a:gd name="connsiteX4" fmla="*/ 1186611 w 1186611"/>
              <a:gd name="connsiteY4" fmla="*/ 382199 h 44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6611" h="440982">
                <a:moveTo>
                  <a:pt x="37080" y="440982"/>
                </a:moveTo>
                <a:cubicBezTo>
                  <a:pt x="4967" y="306543"/>
                  <a:pt x="-27146" y="172104"/>
                  <a:pt x="37080" y="101347"/>
                </a:cubicBezTo>
                <a:cubicBezTo>
                  <a:pt x="101306" y="30590"/>
                  <a:pt x="230846" y="-30370"/>
                  <a:pt x="422434" y="16439"/>
                </a:cubicBezTo>
                <a:cubicBezTo>
                  <a:pt x="614022" y="63248"/>
                  <a:pt x="1186611" y="382199"/>
                  <a:pt x="1186611" y="382199"/>
                </a:cubicBezTo>
                <a:lnTo>
                  <a:pt x="1186611" y="382199"/>
                </a:ln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  <p:sp>
        <p:nvSpPr>
          <p:cNvPr id="75" name="Freeform 74"/>
          <p:cNvSpPr/>
          <p:nvPr/>
        </p:nvSpPr>
        <p:spPr>
          <a:xfrm>
            <a:off x="4877221" y="2732529"/>
            <a:ext cx="957522" cy="881529"/>
          </a:xfrm>
          <a:custGeom>
            <a:avLst/>
            <a:gdLst>
              <a:gd name="connsiteX0" fmla="*/ 51746 w 1149026"/>
              <a:gd name="connsiteY0" fmla="*/ 287126 h 1057835"/>
              <a:gd name="connsiteX1" fmla="*/ 38684 w 1149026"/>
              <a:gd name="connsiteY1" fmla="*/ 6275 h 1057835"/>
              <a:gd name="connsiteX2" fmla="*/ 482821 w 1149026"/>
              <a:gd name="connsiteY2" fmla="*/ 176092 h 1057835"/>
              <a:gd name="connsiteX3" fmla="*/ 1149026 w 1149026"/>
              <a:gd name="connsiteY3" fmla="*/ 1057835 h 1057835"/>
              <a:gd name="connsiteX4" fmla="*/ 1149026 w 1149026"/>
              <a:gd name="connsiteY4" fmla="*/ 1057835 h 1057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9026" h="1057835">
                <a:moveTo>
                  <a:pt x="51746" y="287126"/>
                </a:moveTo>
                <a:cubicBezTo>
                  <a:pt x="9292" y="155953"/>
                  <a:pt x="-33162" y="24781"/>
                  <a:pt x="38684" y="6275"/>
                </a:cubicBezTo>
                <a:cubicBezTo>
                  <a:pt x="110530" y="-12231"/>
                  <a:pt x="297764" y="832"/>
                  <a:pt x="482821" y="176092"/>
                </a:cubicBezTo>
                <a:cubicBezTo>
                  <a:pt x="667878" y="351352"/>
                  <a:pt x="1149026" y="1057835"/>
                  <a:pt x="1149026" y="1057835"/>
                </a:cubicBezTo>
                <a:lnTo>
                  <a:pt x="1149026" y="1057835"/>
                </a:lnTo>
              </a:path>
            </a:pathLst>
          </a:custGeom>
          <a:noFill/>
          <a:ln w="19050">
            <a:solidFill>
              <a:srgbClr val="7030A0"/>
            </a:solidFill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56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/>
      <p:bldP spid="68" grpId="0" animBg="1"/>
      <p:bldP spid="70" grpId="0" animBg="1"/>
      <p:bldP spid="71" grpId="0" animBg="1"/>
      <p:bldP spid="74" grpId="0" animBg="1"/>
      <p:bldP spid="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988" y="478312"/>
            <a:ext cx="10972802" cy="553998"/>
          </a:xfrm>
        </p:spPr>
        <p:txBody>
          <a:bodyPr/>
          <a:lstStyle/>
          <a:p>
            <a:r>
              <a:rPr lang="en-US" dirty="0" smtClean="0"/>
              <a:t>Making Tethering Easier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702" y="1307172"/>
            <a:ext cx="10972802" cy="495215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Tunnels would need to be announced in IGP to make tethering work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Otherwise the Section </a:t>
            </a:r>
            <a:r>
              <a:rPr lang="en-US" dirty="0" smtClean="0">
                <a:solidFill>
                  <a:schemeClr val="tx1"/>
                </a:solidFill>
              </a:rPr>
              <a:t>6.9 method would never put </a:t>
            </a:r>
            <a:r>
              <a:rPr lang="en-US" dirty="0" err="1" smtClean="0">
                <a:solidFill>
                  <a:schemeClr val="tx1"/>
                </a:solidFill>
              </a:rPr>
              <a:t>BRFx</a:t>
            </a:r>
            <a:r>
              <a:rPr lang="en-US" dirty="0" smtClean="0">
                <a:solidFill>
                  <a:schemeClr val="tx1"/>
                </a:solidFill>
              </a:rPr>
              <a:t> onto its SPF tree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They would need to be announced a BIER specific MT or use </a:t>
            </a:r>
            <a:r>
              <a:rPr lang="en-US" dirty="0" err="1" smtClean="0">
                <a:solidFill>
                  <a:schemeClr val="tx1"/>
                </a:solidFill>
              </a:rPr>
              <a:t>FlexAlgo</a:t>
            </a:r>
            <a:endParaRPr lang="en-US" dirty="0" smtClean="0">
              <a:solidFill>
                <a:schemeClr val="tx1"/>
              </a:solidFill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Don’t want to send unicast traffic through </a:t>
            </a:r>
            <a:r>
              <a:rPr lang="en-US" dirty="0" err="1" smtClean="0">
                <a:solidFill>
                  <a:schemeClr val="tx1"/>
                </a:solidFill>
              </a:rPr>
              <a:t>BFRx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Unless with the following trick: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X advertises that it supports BIER so it will receive BIER packets natively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The BIER packets come with a BIER label that normally directs to BIER forwarding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X label switches (based on the BIER label) the BIER packets to </a:t>
            </a:r>
            <a:r>
              <a:rPr lang="en-US" dirty="0" err="1" smtClean="0">
                <a:solidFill>
                  <a:schemeClr val="tx1"/>
                </a:solidFill>
              </a:rPr>
              <a:t>BFRx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BFRx</a:t>
            </a:r>
            <a:r>
              <a:rPr lang="en-US" dirty="0" smtClean="0">
                <a:solidFill>
                  <a:schemeClr val="tx1"/>
                </a:solidFill>
              </a:rPr>
              <a:t> uses the Section 6.9 method to tunnel incoming BIER packets from X to other BFRs through X</a:t>
            </a:r>
          </a:p>
          <a:p>
            <a:pPr lvl="2"/>
            <a:r>
              <a:rPr lang="en-US" dirty="0" err="1" smtClean="0">
                <a:solidFill>
                  <a:schemeClr val="tx1"/>
                </a:solidFill>
              </a:rPr>
              <a:t>BFRx</a:t>
            </a:r>
            <a:r>
              <a:rPr lang="en-US" dirty="0" smtClean="0">
                <a:solidFill>
                  <a:schemeClr val="tx1"/>
                </a:solidFill>
              </a:rPr>
              <a:t> knows that X does not really support BIER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Through provisioning or additional signaling from X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X could also have other connections as long as the X-</a:t>
            </a:r>
            <a:r>
              <a:rPr lang="en-US" dirty="0" err="1" smtClean="0">
                <a:solidFill>
                  <a:schemeClr val="tx1"/>
                </a:solidFill>
              </a:rPr>
              <a:t>BFRx</a:t>
            </a:r>
            <a:r>
              <a:rPr lang="en-US" dirty="0" smtClean="0">
                <a:solidFill>
                  <a:schemeClr val="tx1"/>
                </a:solidFill>
              </a:rPr>
              <a:t> metric is 1</a:t>
            </a:r>
          </a:p>
        </p:txBody>
      </p:sp>
    </p:spTree>
    <p:extLst>
      <p:ext uri="{BB962C8B-B14F-4D97-AF65-F5344CB8AC3E}">
        <p14:creationId xmlns:p14="http://schemas.microsoft.com/office/powerpoint/2010/main" val="105810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102" y="799441"/>
            <a:ext cx="10972802" cy="553998"/>
          </a:xfrm>
        </p:spPr>
        <p:txBody>
          <a:bodyPr/>
          <a:lstStyle/>
          <a:p>
            <a:r>
              <a:rPr lang="en-US" dirty="0" smtClean="0"/>
              <a:t>Additional Signaling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702" y="1641708"/>
            <a:ext cx="10972802" cy="4617617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signals “</a:t>
            </a:r>
            <a:r>
              <a:rPr lang="en-US" dirty="0" err="1" smtClean="0">
                <a:solidFill>
                  <a:schemeClr val="tx1"/>
                </a:solidFill>
              </a:rPr>
              <a:t>BFRx</a:t>
            </a:r>
            <a:r>
              <a:rPr lang="en-US" dirty="0" smtClean="0">
                <a:solidFill>
                  <a:schemeClr val="tx1"/>
                </a:solidFill>
              </a:rPr>
              <a:t> is my helper”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BFRx</a:t>
            </a:r>
            <a:r>
              <a:rPr lang="en-US" dirty="0" smtClean="0">
                <a:solidFill>
                  <a:schemeClr val="tx1"/>
                </a:solidFill>
              </a:rPr>
              <a:t> will know X is actually not capable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Other BFRs may use Section 6.9 method to tunnel over X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Instead of relying on X to use BIER labels to switch to BIER packets to its helper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Alternatively, </a:t>
            </a:r>
            <a:r>
              <a:rPr lang="en-US" dirty="0" err="1" smtClean="0">
                <a:solidFill>
                  <a:schemeClr val="tx1"/>
                </a:solidFill>
              </a:rPr>
              <a:t>BFRx</a:t>
            </a:r>
            <a:r>
              <a:rPr lang="en-US" dirty="0" smtClean="0">
                <a:solidFill>
                  <a:schemeClr val="tx1"/>
                </a:solidFill>
              </a:rPr>
              <a:t> signals “I am X’s helper”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91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786" y="359588"/>
            <a:ext cx="10972802" cy="553998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702" y="1208050"/>
            <a:ext cx="10972802" cy="50512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Tethering a BFR helper reduces the copies of tunneled packets over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Two options to make tethering easier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X pretends it supports BIER but label switches incoming BIER packets to its helper </a:t>
            </a:r>
            <a:r>
              <a:rPr lang="en-US" dirty="0" err="1" smtClean="0">
                <a:solidFill>
                  <a:schemeClr val="tx1"/>
                </a:solidFill>
              </a:rPr>
              <a:t>BFRx</a:t>
            </a:r>
            <a:endParaRPr lang="en-US" dirty="0" smtClean="0">
              <a:solidFill>
                <a:schemeClr val="tx1"/>
              </a:solidFill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Requires software upgrade on X and its helper only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Only works for MPLS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</a:rPr>
              <a:t>BFRx</a:t>
            </a:r>
            <a:r>
              <a:rPr lang="en-US" dirty="0" smtClean="0">
                <a:solidFill>
                  <a:schemeClr val="tx1"/>
                </a:solidFill>
              </a:rPr>
              <a:t> advertises it is X’s helper and others will tunnel over X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U</a:t>
            </a:r>
            <a:r>
              <a:rPr lang="en-US" dirty="0" smtClean="0">
                <a:solidFill>
                  <a:schemeClr val="tx1"/>
                </a:solidFill>
              </a:rPr>
              <a:t>pgrade needed on BFRs but not on X</a:t>
            </a:r>
          </a:p>
          <a:p>
            <a:pPr lvl="2"/>
            <a:endParaRPr lang="en-US" dirty="0">
              <a:solidFill>
                <a:schemeClr val="tx1"/>
              </a:solidFill>
            </a:endParaRPr>
          </a:p>
          <a:p>
            <a:pPr marL="495273" indent="-380985"/>
            <a:r>
              <a:rPr lang="en-US" dirty="0" smtClean="0">
                <a:solidFill>
                  <a:schemeClr val="tx1"/>
                </a:solidFill>
              </a:rPr>
              <a:t>Next Steps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Seek comments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Request adoption after polishing</a:t>
            </a:r>
          </a:p>
          <a:p>
            <a:pPr marL="495273" indent="-38098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21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546</Words>
  <Application>Microsoft Office PowerPoint</Application>
  <PresentationFormat>Widescreen</PresentationFormat>
  <Paragraphs>92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Gill Sans</vt:lpstr>
      <vt:lpstr>Arial</vt:lpstr>
      <vt:lpstr>Calibri</vt:lpstr>
      <vt:lpstr>Calibri Light</vt:lpstr>
      <vt:lpstr>Office Theme</vt:lpstr>
      <vt:lpstr>BFR Tethering</vt:lpstr>
      <vt:lpstr>Brownfield Deployment</vt:lpstr>
      <vt:lpstr>Tunnel Through Incapable Routers</vt:lpstr>
      <vt:lpstr>Tunneling Alone May Not Be Good Enough</vt:lpstr>
      <vt:lpstr>Making Tethering Easier</vt:lpstr>
      <vt:lpstr>Additional Signaling</vt:lpstr>
      <vt:lpstr>Summary</vt:lpstr>
    </vt:vector>
  </TitlesOfParts>
  <Company>Juniper Networks,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BFR Tethering</dc:title>
  <dc:creator>Jeffrey (Zhaohui) Zhang</dc:creator>
  <cp:lastModifiedBy>Jeffrey (Zhaohui) Zhang</cp:lastModifiedBy>
  <cp:revision>2</cp:revision>
  <dcterms:created xsi:type="dcterms:W3CDTF">2018-11-06T00:42:08Z</dcterms:created>
  <dcterms:modified xsi:type="dcterms:W3CDTF">2018-11-06T00:50:17Z</dcterms:modified>
</cp:coreProperties>
</file>