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274" r:id="rId3"/>
    <p:sldId id="312" r:id="rId4"/>
    <p:sldId id="316" r:id="rId5"/>
    <p:sldId id="315" r:id="rId6"/>
    <p:sldId id="314" r:id="rId7"/>
    <p:sldId id="304" r:id="rId8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ourad, Alain" initials="MA" lastIdx="2" clrIdx="0">
    <p:extLst>
      <p:ext uri="{19B8F6BF-5375-455C-9EA6-DF929625EA0E}">
        <p15:presenceInfo xmlns:p15="http://schemas.microsoft.com/office/powerpoint/2012/main" userId="S-1-5-21-1844237615-1580818891-725345543-2724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CC00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246" autoAdjust="0"/>
    <p:restoredTop sz="86364" autoAdjust="0"/>
  </p:normalViewPr>
  <p:slideViewPr>
    <p:cSldViewPr snapToGrid="0" snapToObjects="1" showGuides="1">
      <p:cViewPr varScale="1">
        <p:scale>
          <a:sx n="98" d="100"/>
          <a:sy n="98" d="100"/>
        </p:scale>
        <p:origin x="2175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84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6B0F40-B773-41AA-85BD-AD461586AFF3}" type="datetimeFigureOut">
              <a:rPr lang="en-US" smtClean="0"/>
              <a:t>10/24/2018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964C18-F25F-4994-AFF2-2708C56203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48267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964C18-F25F-4994-AFF2-2708C562033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5218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964C18-F25F-4994-AFF2-2708C562033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5395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964C18-F25F-4994-AFF2-2708C562033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149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964C18-F25F-4994-AFF2-2708C562033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263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964C18-F25F-4994-AFF2-2708C562033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7152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964C18-F25F-4994-AFF2-2708C562033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7964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n-GB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/>
              <a:t>Haga clic para modificar el estilo de subtítulo del patrón</a:t>
            </a:r>
            <a:endParaRPr lang="en-GB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5B3CC-D0F5-44D6-9100-C3140CD4CA2D}" type="datetime1">
              <a:rPr lang="es-ES" smtClean="0"/>
              <a:t>24/10/2018</a:t>
            </a:fld>
            <a:endParaRPr lang="en-GB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657600" cy="365125"/>
          </a:xfrm>
        </p:spPr>
        <p:txBody>
          <a:bodyPr/>
          <a:lstStyle>
            <a:lvl1pPr>
              <a:defRPr sz="1200"/>
            </a:lvl1pPr>
          </a:lstStyle>
          <a:p>
            <a:r>
              <a:rPr lang="es-ES"/>
              <a:t>draft-irtf-nfvrg-gaps-network-virtualization-03</a:t>
            </a:r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BDF70-2949-D546-8588-CD92F47BAE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60395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GB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GB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8BB89-59AE-40E7-90D3-DD533B61E1E5}" type="datetime1">
              <a:rPr lang="es-ES" smtClean="0"/>
              <a:t>24/10/2018</a:t>
            </a:fld>
            <a:endParaRPr lang="en-GB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draft-irtf-nfvrg-gaps-network-virtualization-03</a:t>
            </a: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BDF70-2949-D546-8588-CD92F47BAE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1624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 lang="en-GB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GB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C18F0-3F82-44E3-BF88-45C17774BF75}" type="datetime1">
              <a:rPr lang="es-ES" smtClean="0"/>
              <a:t>24/10/2018</a:t>
            </a:fld>
            <a:endParaRPr lang="en-GB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draft-irtf-nfvrg-gaps-network-virtualization-03</a:t>
            </a: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BDF70-2949-D546-8588-CD92F47BAE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71368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GB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GB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fld id="{A6EA7E20-63B3-4E0E-AE97-0DF49013717A}" type="datetime1">
              <a:rPr lang="es-ES" kern="0" smtClean="0">
                <a:solidFill>
                  <a:srgbClr val="898989"/>
                </a:solidFill>
              </a:rPr>
              <a:t>24/10/2018</a:t>
            </a:fld>
            <a:endParaRPr lang="es-ES" kern="0" dirty="0">
              <a:solidFill>
                <a:srgbClr val="898989"/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draft-irtf-nfvrg-gaps-network-virtualization-03</a:t>
            </a:r>
            <a:endParaRPr lang="en-GB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BDF70-2949-D546-8588-CD92F47BAE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11825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/>
              <a:t>Clic para editar título</a:t>
            </a:r>
            <a:endParaRPr lang="en-GB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91954-9E18-489B-992A-6B81413C50A2}" type="datetime1">
              <a:rPr lang="es-ES" smtClean="0"/>
              <a:t>24/10/2018</a:t>
            </a:fld>
            <a:endParaRPr lang="en-GB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draft-irtf-nfvrg-gaps-network-virtualization-03</a:t>
            </a: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BDF70-2949-D546-8588-CD92F47BAE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35479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GB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GB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GB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FABC9-D785-45F6-9645-100C9EF96CAF}" type="datetime1">
              <a:rPr lang="es-ES" smtClean="0"/>
              <a:t>24/10/2018</a:t>
            </a:fld>
            <a:endParaRPr lang="en-GB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draft-irtf-nfvrg-gaps-network-virtualization-03</a:t>
            </a: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BDF70-2949-D546-8588-CD92F47BAE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97735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/>
              <a:t>Clic para editar título</a:t>
            </a:r>
            <a:endParaRPr lang="en-GB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GB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GB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77ADE-D59F-41FD-B567-DABEB8A7933A}" type="datetime1">
              <a:rPr lang="es-ES" smtClean="0"/>
              <a:t>24/10/2018</a:t>
            </a:fld>
            <a:endParaRPr lang="en-GB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draft-irtf-nfvrg-gaps-network-virtualization-03</a:t>
            </a:r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BDF70-2949-D546-8588-CD92F47BAE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5040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GB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D3AFB-857D-4464-A148-6D1F4DE795B4}" type="datetime1">
              <a:rPr lang="es-ES" smtClean="0"/>
              <a:t>24/10/2018</a:t>
            </a:fld>
            <a:endParaRPr lang="en-GB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draft-irtf-nfvrg-gaps-network-virtualization-03</a:t>
            </a: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BDF70-2949-D546-8588-CD92F47BAE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24259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89C4E-CE78-4D23-8D6A-75F3F21C1317}" type="datetime1">
              <a:rPr lang="es-ES" smtClean="0"/>
              <a:t>24/10/2018</a:t>
            </a:fld>
            <a:endParaRPr lang="en-GB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draft-irtf-nfvrg-gaps-network-virtualization-03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BDF70-2949-D546-8588-CD92F47BAE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26226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n-GB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GB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2B90C-E28A-4C41-8E1C-B1DCC7AB365B}" type="datetime1">
              <a:rPr lang="es-ES" smtClean="0"/>
              <a:t>24/10/2018</a:t>
            </a:fld>
            <a:endParaRPr lang="en-GB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draft-irtf-nfvrg-gaps-network-virtualization-03</a:t>
            </a: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BDF70-2949-D546-8588-CD92F47BAE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7733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n-GB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87654-E817-430A-A003-DAFB636B9B27}" type="datetime1">
              <a:rPr lang="es-ES" smtClean="0"/>
              <a:t>24/10/2018</a:t>
            </a:fld>
            <a:endParaRPr lang="en-GB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draft-irtf-nfvrg-gaps-network-virtualization-03</a:t>
            </a: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BDF70-2949-D546-8588-CD92F47BAE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49884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n-GB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GB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CB5D7D-3E4D-4C09-87B9-D4B22F634710}" type="datetime1">
              <a:rPr lang="es-ES" kern="0" smtClean="0">
                <a:solidFill>
                  <a:srgbClr val="898989"/>
                </a:solidFill>
              </a:rPr>
              <a:t>24/10/2018</a:t>
            </a:fld>
            <a:endParaRPr lang="es-ES" kern="0" dirty="0">
              <a:solidFill>
                <a:srgbClr val="898989"/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draft-irtf-nfvrg-gaps-network-virtualization-03</a:t>
            </a: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7BDF70-2949-D546-8588-CD92F47BAE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9826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hyperlink" Target="https://www.ietf.org/id/draft-purkayastha-bier-multicast-http-response-01.txt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tools.ietf.org/html/draft-ietf-bier-use-cases-06#section-3.10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mp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mp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92308" y="2597352"/>
            <a:ext cx="8559384" cy="1470025"/>
          </a:xfrm>
        </p:spPr>
        <p:txBody>
          <a:bodyPr>
            <a:normAutofit fontScale="90000"/>
          </a:bodyPr>
          <a:lstStyle/>
          <a:p>
            <a:r>
              <a:rPr lang="en-US" sz="3600" dirty="0"/>
              <a:t>Applicability of BIER Multicast Overlay for Adaptive Streaming Services              </a:t>
            </a:r>
            <a:br>
              <a:rPr lang="en-US" sz="2400" dirty="0"/>
            </a:br>
            <a:br>
              <a:rPr lang="en-US" sz="2400" dirty="0"/>
            </a:br>
            <a:r>
              <a:rPr lang="en-US" sz="2200" dirty="0">
                <a:hlinkClick r:id="rId2"/>
              </a:rPr>
              <a:t>https://www.ietf.org/id/draft-purkayastha-bier-multicast-http-response-01.txt</a:t>
            </a:r>
            <a:br>
              <a:rPr lang="en-US" sz="2200" dirty="0"/>
            </a:br>
            <a:br>
              <a:rPr lang="en-US" sz="2200" dirty="0"/>
            </a:br>
            <a:br>
              <a:rPr lang="en-US" sz="2200" dirty="0"/>
            </a:br>
            <a:endParaRPr lang="en-GB" sz="24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24656" y="3886199"/>
            <a:ext cx="8094688" cy="2589551"/>
          </a:xfrm>
        </p:spPr>
        <p:txBody>
          <a:bodyPr>
            <a:norm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endParaRPr lang="es-ES" sz="2800" b="1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  <a:ea typeface="+mj-ea"/>
              <a:cs typeface="+mj-cs"/>
            </a:endParaRPr>
          </a:p>
          <a:p>
            <a:pPr lvl="0"/>
            <a:r>
              <a:rPr lang="es-ES" sz="2400" u="sng" dirty="0"/>
              <a:t>Debashish Purkayastha</a:t>
            </a:r>
            <a:r>
              <a:rPr lang="es-ES" sz="2400" dirty="0"/>
              <a:t>, Dirk Trossen, Akbar Rahman, </a:t>
            </a:r>
          </a:p>
          <a:p>
            <a:pPr lvl="0"/>
            <a:r>
              <a:rPr lang="es-ES" sz="2400" dirty="0"/>
              <a:t>Toerless Eckert </a:t>
            </a:r>
            <a:endParaRPr lang="en-US" sz="2400" dirty="0"/>
          </a:p>
          <a:p>
            <a:pPr lvl="0"/>
            <a:endParaRPr lang="en-US" sz="2400" dirty="0"/>
          </a:p>
          <a:p>
            <a:r>
              <a:rPr lang="es-ES_tradnl" sz="2800" kern="0" dirty="0">
                <a:solidFill>
                  <a:srgbClr val="898989"/>
                </a:solidFill>
              </a:rPr>
              <a:t>IETF-103, BIER WG, </a:t>
            </a:r>
            <a:r>
              <a:rPr lang="es-ES_tradnl" sz="2800" kern="0" dirty="0" err="1">
                <a:solidFill>
                  <a:srgbClr val="898989"/>
                </a:solidFill>
              </a:rPr>
              <a:t>November</a:t>
            </a:r>
            <a:r>
              <a:rPr lang="es-ES_tradnl" sz="2800" kern="0" dirty="0">
                <a:solidFill>
                  <a:srgbClr val="898989"/>
                </a:solidFill>
              </a:rPr>
              <a:t> 2018</a:t>
            </a:r>
            <a:endParaRPr lang="es-ES" sz="2800" kern="0" dirty="0">
              <a:solidFill>
                <a:srgbClr val="898989"/>
              </a:solidFill>
            </a:endParaRPr>
          </a:p>
          <a:p>
            <a:pPr lvl="0"/>
            <a:endParaRPr lang="es-ES" sz="2400" dirty="0"/>
          </a:p>
        </p:txBody>
      </p:sp>
      <p:pic>
        <p:nvPicPr>
          <p:cNvPr id="1026" name="Picture 2" descr="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4150" y="207963"/>
            <a:ext cx="3075700" cy="1636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97094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922337"/>
          </a:xfrm>
        </p:spPr>
        <p:txBody>
          <a:bodyPr>
            <a:normAutofit fontScale="90000"/>
          </a:bodyPr>
          <a:lstStyle/>
          <a:p>
            <a:r>
              <a:rPr lang="en-US" altLang="en-US" sz="3600" b="1" dirty="0">
                <a:solidFill>
                  <a:srgbClr val="0033CC"/>
                </a:solidFill>
              </a:rPr>
              <a:t>Recap : BIER Multicast Overlay for HTTP </a:t>
            </a:r>
            <a:r>
              <a:rPr lang="en-US" altLang="en-US" sz="3600" b="1" dirty="0" err="1">
                <a:solidFill>
                  <a:srgbClr val="0033CC"/>
                </a:solidFill>
              </a:rPr>
              <a:t>Respone</a:t>
            </a:r>
            <a:r>
              <a:rPr lang="en-US" altLang="en-US" sz="3600" b="1" dirty="0">
                <a:solidFill>
                  <a:srgbClr val="0033CC"/>
                </a:solidFill>
              </a:rPr>
              <a:t>, Rev 00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125538"/>
            <a:ext cx="8229600" cy="5256212"/>
          </a:xfrm>
        </p:spPr>
        <p:txBody>
          <a:bodyPr>
            <a:normAutofit/>
          </a:bodyPr>
          <a:lstStyle/>
          <a:p>
            <a:r>
              <a:rPr lang="en-US" dirty="0"/>
              <a:t>Example realization of the use case (</a:t>
            </a:r>
            <a:r>
              <a:rPr lang="en-US" sz="2000" u="sng" dirty="0">
                <a:hlinkClick r:id="rId3"/>
              </a:rPr>
              <a:t>https://tools.ietf.org/html/draft-ietf-bier-use-cases-06#section-3.10</a:t>
            </a:r>
            <a:r>
              <a:rPr lang="en-US" sz="2000" dirty="0"/>
              <a:t> </a:t>
            </a:r>
            <a:r>
              <a:rPr lang="en-US" dirty="0"/>
              <a:t>)</a:t>
            </a:r>
          </a:p>
          <a:p>
            <a:r>
              <a:rPr lang="en-US" dirty="0"/>
              <a:t>Reference Architecture and Realization of the “multicast overlay” over IPMC and BIER was described</a:t>
            </a:r>
          </a:p>
          <a:p>
            <a:r>
              <a:rPr lang="en-US" dirty="0"/>
              <a:t>Pros and Cons for both were considered</a:t>
            </a:r>
          </a:p>
          <a:p>
            <a:r>
              <a:rPr lang="en-US" dirty="0"/>
              <a:t>For realization over BIER, operational details including functional elements such as PCE, Service Handler were described</a:t>
            </a:r>
          </a:p>
          <a:p>
            <a:pPr>
              <a:lnSpc>
                <a:spcPct val="110000"/>
              </a:lnSpc>
              <a:buFont typeface="Arial" charset="0"/>
              <a:buChar char="•"/>
              <a:defRPr/>
            </a:pPr>
            <a:endParaRPr lang="en-US" dirty="0"/>
          </a:p>
        </p:txBody>
      </p:sp>
      <p:sp>
        <p:nvSpPr>
          <p:cNvPr id="4100" name="Slide Number Placeholder 4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0AC0E476-8EA9-49BA-AF33-6AB611B41B89}" type="slidenum">
              <a:rPr lang="es-ES" altLang="es-ES" sz="1200">
                <a:solidFill>
                  <a:srgbClr val="898989"/>
                </a:solidFill>
              </a:rPr>
              <a:pPr algn="r" eaLnBrk="1" hangingPunct="1">
                <a:spcBef>
                  <a:spcPct val="0"/>
                </a:spcBef>
                <a:buFontTx/>
                <a:buNone/>
              </a:pPr>
              <a:t>2</a:t>
            </a:fld>
            <a:endParaRPr lang="es-ES" altLang="es-ES" sz="1200">
              <a:solidFill>
                <a:srgbClr val="898989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BDF70-2949-D546-8588-CD92F47BAE28}" type="slidenum">
              <a:rPr lang="en-GB" smtClean="0"/>
              <a:t>2</a:t>
            </a:fld>
            <a:endParaRPr lang="en-GB"/>
          </a:p>
        </p:txBody>
      </p:sp>
      <p:sp>
        <p:nvSpPr>
          <p:cNvPr id="8" name="3 Marcador de fecha"/>
          <p:cNvSpPr txBox="1">
            <a:spLocks noGrp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s-ES" altLang="en-US" sz="1200" dirty="0">
                <a:solidFill>
                  <a:srgbClr val="898989"/>
                </a:solidFill>
                <a:cs typeface="Arial" panose="020B0604020202020204" pitchFamily="34" charset="0"/>
              </a:rPr>
              <a:t>103 IETF, Bangkok</a:t>
            </a:r>
          </a:p>
        </p:txBody>
      </p:sp>
      <p:sp>
        <p:nvSpPr>
          <p:cNvPr id="9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657600" cy="365125"/>
          </a:xfr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draft-purkayastha-bier-multicast-http-response-01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702189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922337"/>
          </a:xfrm>
        </p:spPr>
        <p:txBody>
          <a:bodyPr/>
          <a:lstStyle/>
          <a:p>
            <a:r>
              <a:rPr lang="en-US" altLang="en-US" sz="3600" b="1" dirty="0">
                <a:solidFill>
                  <a:srgbClr val="0033CC"/>
                </a:solidFill>
              </a:rPr>
              <a:t>Recap : Reference Architecture over BIER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4937760"/>
            <a:ext cx="8229600" cy="1443990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10000"/>
              </a:lnSpc>
              <a:buFont typeface="Arial" charset="0"/>
              <a:buChar char="•"/>
              <a:defRPr/>
            </a:pPr>
            <a:r>
              <a:rPr lang="en-US" dirty="0"/>
              <a:t>The multicast overlay is formed by the BFIR and BFER of the BIER layer and the additional SH (Service Handler) and PCE (Path Computation Element) elements</a:t>
            </a:r>
            <a:r>
              <a:rPr lang="en-US" sz="2400" dirty="0"/>
              <a:t> </a:t>
            </a:r>
          </a:p>
          <a:p>
            <a:pPr>
              <a:lnSpc>
                <a:spcPct val="110000"/>
              </a:lnSpc>
              <a:buFont typeface="Arial" charset="0"/>
              <a:buChar char="•"/>
              <a:defRPr/>
            </a:pPr>
            <a:endParaRPr lang="en-US" dirty="0"/>
          </a:p>
          <a:p>
            <a:pPr>
              <a:lnSpc>
                <a:spcPct val="110000"/>
              </a:lnSpc>
              <a:buFont typeface="Arial" charset="0"/>
              <a:buChar char="•"/>
              <a:defRPr/>
            </a:pPr>
            <a:endParaRPr lang="en-US" dirty="0"/>
          </a:p>
        </p:txBody>
      </p:sp>
      <p:sp>
        <p:nvSpPr>
          <p:cNvPr id="4100" name="Slide Number Placeholder 4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0AC0E476-8EA9-49BA-AF33-6AB611B41B89}" type="slidenum">
              <a:rPr lang="es-ES" altLang="es-ES" sz="1200">
                <a:solidFill>
                  <a:srgbClr val="898989"/>
                </a:solidFill>
              </a:rPr>
              <a:pPr algn="r" eaLnBrk="1" hangingPunct="1">
                <a:spcBef>
                  <a:spcPct val="0"/>
                </a:spcBef>
                <a:buFontTx/>
                <a:buNone/>
              </a:pPr>
              <a:t>3</a:t>
            </a:fld>
            <a:endParaRPr lang="es-ES" altLang="es-ES" sz="1200">
              <a:solidFill>
                <a:srgbClr val="898989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BDF70-2949-D546-8588-CD92F47BAE28}" type="slidenum">
              <a:rPr lang="en-GB" smtClean="0"/>
              <a:t>3</a:t>
            </a:fld>
            <a:endParaRPr lang="en-GB"/>
          </a:p>
        </p:txBody>
      </p:sp>
      <p:sp>
        <p:nvSpPr>
          <p:cNvPr id="9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657600" cy="365125"/>
          </a:xfr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draft-purkayastha-bier-multicast-http-response-01</a:t>
            </a:r>
            <a:endParaRPr lang="es-ES" dirty="0"/>
          </a:p>
        </p:txBody>
      </p:sp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0691" y="1062112"/>
            <a:ext cx="5862917" cy="3829611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743200" y="1021404"/>
            <a:ext cx="1318098" cy="787941"/>
          </a:xfrm>
          <a:prstGeom prst="rect">
            <a:avLst/>
          </a:prstGeom>
          <a:solidFill>
            <a:srgbClr val="FF0000">
              <a:alpha val="28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144639" y="2428672"/>
            <a:ext cx="1318098" cy="1063558"/>
          </a:xfrm>
          <a:prstGeom prst="rect">
            <a:avLst/>
          </a:prstGeom>
          <a:solidFill>
            <a:srgbClr val="FF0000">
              <a:alpha val="28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743199" y="3482004"/>
            <a:ext cx="1464013" cy="630676"/>
          </a:xfrm>
          <a:prstGeom prst="rect">
            <a:avLst/>
          </a:prstGeom>
          <a:solidFill>
            <a:srgbClr val="FF0000">
              <a:alpha val="28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222769" y="2439994"/>
            <a:ext cx="1108953" cy="787941"/>
          </a:xfrm>
          <a:prstGeom prst="rect">
            <a:avLst/>
          </a:prstGeom>
          <a:solidFill>
            <a:srgbClr val="92D050">
              <a:alpha val="28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F55C078-7E33-4E06-A9F8-08732328AF09}"/>
              </a:ext>
            </a:extLst>
          </p:cNvPr>
          <p:cNvSpPr/>
          <p:nvPr/>
        </p:nvSpPr>
        <p:spPr>
          <a:xfrm>
            <a:off x="1500691" y="3380335"/>
            <a:ext cx="1108953" cy="787941"/>
          </a:xfrm>
          <a:prstGeom prst="rect">
            <a:avLst/>
          </a:prstGeom>
          <a:solidFill>
            <a:srgbClr val="FFC000">
              <a:alpha val="28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862613A-4E7E-4396-A6E0-C8032690F814}"/>
              </a:ext>
            </a:extLst>
          </p:cNvPr>
          <p:cNvSpPr/>
          <p:nvPr/>
        </p:nvSpPr>
        <p:spPr>
          <a:xfrm>
            <a:off x="1524000" y="1039683"/>
            <a:ext cx="1108953" cy="787941"/>
          </a:xfrm>
          <a:prstGeom prst="rect">
            <a:avLst/>
          </a:prstGeom>
          <a:solidFill>
            <a:srgbClr val="FFC000">
              <a:alpha val="28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C7E9342-43A4-495C-8718-C950928A1673}"/>
              </a:ext>
            </a:extLst>
          </p:cNvPr>
          <p:cNvSpPr/>
          <p:nvPr/>
        </p:nvSpPr>
        <p:spPr>
          <a:xfrm>
            <a:off x="6144639" y="3650669"/>
            <a:ext cx="1267451" cy="787941"/>
          </a:xfrm>
          <a:prstGeom prst="rect">
            <a:avLst/>
          </a:prstGeom>
          <a:solidFill>
            <a:srgbClr val="FFC000">
              <a:alpha val="28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83B933B-F094-4EA7-A261-6D14713B5D85}"/>
              </a:ext>
            </a:extLst>
          </p:cNvPr>
          <p:cNvSpPr txBox="1"/>
          <p:nvPr/>
        </p:nvSpPr>
        <p:spPr>
          <a:xfrm>
            <a:off x="2948284" y="3550807"/>
            <a:ext cx="341760" cy="26161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100" b="1" dirty="0"/>
              <a:t>SH</a:t>
            </a:r>
            <a:endParaRPr lang="en-US" b="1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F566E77-1757-4C44-BB2A-A7BA40539CC4}"/>
              </a:ext>
            </a:extLst>
          </p:cNvPr>
          <p:cNvSpPr txBox="1"/>
          <p:nvPr/>
        </p:nvSpPr>
        <p:spPr>
          <a:xfrm>
            <a:off x="2948284" y="1161737"/>
            <a:ext cx="341760" cy="26161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100" b="1" dirty="0"/>
              <a:t>SH</a:t>
            </a:r>
            <a:endParaRPr lang="en-US" b="1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597EA58-E751-498F-99C0-64A28A8E0E65}"/>
              </a:ext>
            </a:extLst>
          </p:cNvPr>
          <p:cNvSpPr txBox="1"/>
          <p:nvPr/>
        </p:nvSpPr>
        <p:spPr>
          <a:xfrm>
            <a:off x="6506347" y="2715307"/>
            <a:ext cx="444352" cy="26161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100" b="1" dirty="0"/>
              <a:t>+ SH</a:t>
            </a:r>
            <a:endParaRPr lang="en-US" b="1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5BEF72A-1B31-4675-A9E6-7A13B4D8BB6A}"/>
              </a:ext>
            </a:extLst>
          </p:cNvPr>
          <p:cNvSpPr txBox="1"/>
          <p:nvPr/>
        </p:nvSpPr>
        <p:spPr>
          <a:xfrm>
            <a:off x="1713407" y="4336425"/>
            <a:ext cx="341760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100" b="1" dirty="0"/>
              <a:t>SH</a:t>
            </a:r>
            <a:endParaRPr lang="en-US" b="1" dirty="0"/>
          </a:p>
        </p:txBody>
      </p:sp>
      <p:sp>
        <p:nvSpPr>
          <p:cNvPr id="23" name="3 Marcador de fecha">
            <a:extLst>
              <a:ext uri="{FF2B5EF4-FFF2-40B4-BE49-F238E27FC236}">
                <a16:creationId xmlns:a16="http://schemas.microsoft.com/office/drawing/2014/main" id="{4F4DD34E-E041-4DB3-8203-1B79C69BBC98}"/>
              </a:ext>
            </a:extLst>
          </p:cNvPr>
          <p:cNvSpPr txBox="1">
            <a:spLocks noGrp="1"/>
          </p:cNvSpPr>
          <p:nvPr/>
        </p:nvSpPr>
        <p:spPr bwMode="auto">
          <a:xfrm>
            <a:off x="335602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s-ES" altLang="en-US" sz="1200" dirty="0">
                <a:solidFill>
                  <a:srgbClr val="898989"/>
                </a:solidFill>
                <a:cs typeface="Arial" panose="020B0604020202020204" pitchFamily="34" charset="0"/>
              </a:rPr>
              <a:t>103 IETF, Bangkok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9D3FFD9-40C8-4085-B5E0-833A827DA481}"/>
              </a:ext>
            </a:extLst>
          </p:cNvPr>
          <p:cNvSpPr txBox="1"/>
          <p:nvPr/>
        </p:nvSpPr>
        <p:spPr>
          <a:xfrm>
            <a:off x="7037962" y="1045299"/>
            <a:ext cx="2119966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chemeClr val="accent2">
                    <a:lumMod val="75000"/>
                  </a:schemeClr>
                </a:solidFill>
              </a:rPr>
              <a:t>Red : Network access points at ingress and egress</a:t>
            </a:r>
          </a:p>
          <a:p>
            <a:r>
              <a:rPr lang="en-US" sz="1100" b="1" dirty="0">
                <a:solidFill>
                  <a:srgbClr val="CCCC00"/>
                </a:solidFill>
              </a:rPr>
              <a:t>Yellow : Terminal/Consumer, Server/producer</a:t>
            </a:r>
          </a:p>
          <a:p>
            <a:r>
              <a:rPr lang="en-US" sz="1100" b="1" dirty="0">
                <a:solidFill>
                  <a:schemeClr val="accent3">
                    <a:lumMod val="75000"/>
                  </a:schemeClr>
                </a:solidFill>
              </a:rPr>
              <a:t>Green : TE + PCE node</a:t>
            </a:r>
          </a:p>
        </p:txBody>
      </p:sp>
    </p:spTree>
    <p:extLst>
      <p:ext uri="{BB962C8B-B14F-4D97-AF65-F5344CB8AC3E}">
        <p14:creationId xmlns:p14="http://schemas.microsoft.com/office/powerpoint/2010/main" val="10971393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922337"/>
          </a:xfrm>
        </p:spPr>
        <p:txBody>
          <a:bodyPr/>
          <a:lstStyle/>
          <a:p>
            <a:pPr eaLnBrk="1" hangingPunct="1"/>
            <a:r>
              <a:rPr lang="en-US" altLang="en-US" sz="3600" b="1" dirty="0">
                <a:solidFill>
                  <a:srgbClr val="0033CC"/>
                </a:solidFill>
              </a:rPr>
              <a:t>Updates from last draft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125538"/>
            <a:ext cx="8229600" cy="5256212"/>
          </a:xfrm>
        </p:spPr>
        <p:txBody>
          <a:bodyPr>
            <a:normAutofit/>
          </a:bodyPr>
          <a:lstStyle/>
          <a:p>
            <a:pPr hangingPunct="0"/>
            <a:r>
              <a:rPr lang="en-US" dirty="0"/>
              <a:t>Comments from last IETF meeting were addressed</a:t>
            </a:r>
          </a:p>
          <a:p>
            <a:pPr lvl="1" hangingPunct="0"/>
            <a:r>
              <a:rPr lang="en-US" dirty="0"/>
              <a:t>Describe deployment options for SH, BFER, BFIR</a:t>
            </a:r>
          </a:p>
          <a:p>
            <a:pPr lvl="1" hangingPunct="0"/>
            <a:r>
              <a:rPr lang="en-US" dirty="0"/>
              <a:t>Describe the work done at DVB and BBF</a:t>
            </a:r>
          </a:p>
          <a:p>
            <a:pPr lvl="1" hangingPunct="0"/>
            <a:endParaRPr lang="en-US" dirty="0"/>
          </a:p>
          <a:p>
            <a:pPr hangingPunct="0"/>
            <a:r>
              <a:rPr lang="en-US" dirty="0"/>
              <a:t>Updates to the operational procedure</a:t>
            </a:r>
          </a:p>
          <a:p>
            <a:pPr lvl="1" hangingPunct="0"/>
            <a:r>
              <a:rPr lang="en-US" dirty="0"/>
              <a:t>Forwarding mechanisms </a:t>
            </a:r>
          </a:p>
          <a:p>
            <a:pPr lvl="1" hangingPunct="0"/>
            <a:r>
              <a:rPr lang="en-US" dirty="0"/>
              <a:t>Clarifying the case for reliable transport  </a:t>
            </a:r>
          </a:p>
          <a:p>
            <a:pPr lvl="1" hangingPunct="0"/>
            <a:endParaRPr lang="en-US" sz="2400" dirty="0"/>
          </a:p>
        </p:txBody>
      </p:sp>
      <p:sp>
        <p:nvSpPr>
          <p:cNvPr id="4100" name="Slide Number Placeholder 4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0AC0E476-8EA9-49BA-AF33-6AB611B41B89}" type="slidenum">
              <a:rPr lang="es-ES" altLang="es-ES" sz="1200">
                <a:solidFill>
                  <a:srgbClr val="898989"/>
                </a:solidFill>
              </a:rPr>
              <a:pPr algn="r" eaLnBrk="1" hangingPunct="1">
                <a:spcBef>
                  <a:spcPct val="0"/>
                </a:spcBef>
                <a:buFontTx/>
                <a:buNone/>
              </a:pPr>
              <a:t>4</a:t>
            </a:fld>
            <a:endParaRPr lang="es-ES" altLang="es-ES" sz="1200">
              <a:solidFill>
                <a:srgbClr val="898989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BDF70-2949-D546-8588-CD92F47BAE28}" type="slidenum">
              <a:rPr lang="en-GB" smtClean="0"/>
              <a:t>4</a:t>
            </a:fld>
            <a:endParaRPr lang="en-GB"/>
          </a:p>
        </p:txBody>
      </p:sp>
      <p:sp>
        <p:nvSpPr>
          <p:cNvPr id="9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657600" cy="365125"/>
          </a:xfr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draft-purkayastha-bier-multicast-http-response-01</a:t>
            </a:r>
            <a:endParaRPr lang="es-ES" dirty="0"/>
          </a:p>
        </p:txBody>
      </p:sp>
      <p:sp>
        <p:nvSpPr>
          <p:cNvPr id="10" name="3 Marcador de fecha">
            <a:extLst>
              <a:ext uri="{FF2B5EF4-FFF2-40B4-BE49-F238E27FC236}">
                <a16:creationId xmlns:a16="http://schemas.microsoft.com/office/drawing/2014/main" id="{A5A4CFFB-932B-497C-B9BC-0D89AB587138}"/>
              </a:ext>
            </a:extLst>
          </p:cNvPr>
          <p:cNvSpPr txBox="1">
            <a:spLocks noGrp="1"/>
          </p:cNvSpPr>
          <p:nvPr/>
        </p:nvSpPr>
        <p:spPr bwMode="auto">
          <a:xfrm>
            <a:off x="136187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s-ES" altLang="en-US" sz="1200" dirty="0">
                <a:solidFill>
                  <a:srgbClr val="898989"/>
                </a:solidFill>
                <a:cs typeface="Arial" panose="020B0604020202020204" pitchFamily="34" charset="0"/>
              </a:rPr>
              <a:t>103 IETF, Bangkok</a:t>
            </a:r>
          </a:p>
        </p:txBody>
      </p:sp>
    </p:spTree>
    <p:extLst>
      <p:ext uri="{BB962C8B-B14F-4D97-AF65-F5344CB8AC3E}">
        <p14:creationId xmlns:p14="http://schemas.microsoft.com/office/powerpoint/2010/main" val="11592498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11285" y="-45878"/>
            <a:ext cx="8229600" cy="922337"/>
          </a:xfrm>
        </p:spPr>
        <p:txBody>
          <a:bodyPr/>
          <a:lstStyle/>
          <a:p>
            <a:r>
              <a:rPr lang="en-US" altLang="en-US" sz="3600" b="1" dirty="0">
                <a:solidFill>
                  <a:srgbClr val="0033CC"/>
                </a:solidFill>
              </a:rPr>
              <a:t>SH deployment options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3502245"/>
            <a:ext cx="8229600" cy="3037754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10000"/>
              </a:lnSpc>
              <a:buFont typeface="Arial" charset="0"/>
              <a:buChar char="•"/>
              <a:defRPr/>
            </a:pPr>
            <a:r>
              <a:rPr lang="en-US" dirty="0"/>
              <a:t>Based on the comments form last IETF meeting, deployment options for SH function is described.</a:t>
            </a:r>
          </a:p>
          <a:p>
            <a:pPr>
              <a:lnSpc>
                <a:spcPct val="110000"/>
              </a:lnSpc>
              <a:buFont typeface="Arial" charset="0"/>
              <a:buChar char="•"/>
              <a:defRPr/>
            </a:pPr>
            <a:r>
              <a:rPr lang="en-US" dirty="0"/>
              <a:t>SH function is assumed to be collocated with BFIR / BFER, which are typically Routers  </a:t>
            </a:r>
          </a:p>
          <a:p>
            <a:pPr>
              <a:lnSpc>
                <a:spcPct val="110000"/>
              </a:lnSpc>
              <a:buFont typeface="Arial" charset="0"/>
              <a:buChar char="•"/>
              <a:defRPr/>
            </a:pPr>
            <a:r>
              <a:rPr lang="en-US" dirty="0"/>
              <a:t>If SH cannot be deployed in the same router, then</a:t>
            </a:r>
          </a:p>
          <a:p>
            <a:pPr lvl="1">
              <a:lnSpc>
                <a:spcPct val="110000"/>
              </a:lnSpc>
              <a:buFont typeface="Arial" charset="0"/>
              <a:buChar char="•"/>
              <a:defRPr/>
            </a:pPr>
            <a:r>
              <a:rPr lang="en-US" dirty="0"/>
              <a:t>May be deployed as a separate function outside the router </a:t>
            </a:r>
          </a:p>
          <a:p>
            <a:pPr lvl="1">
              <a:lnSpc>
                <a:spcPct val="110000"/>
              </a:lnSpc>
              <a:buFont typeface="Arial" charset="0"/>
              <a:buChar char="•"/>
              <a:defRPr/>
            </a:pPr>
            <a:r>
              <a:rPr lang="en-US" dirty="0"/>
              <a:t>In such scenario an interface between SH and BFIR or BFER needs to be defined.</a:t>
            </a:r>
          </a:p>
          <a:p>
            <a:pPr>
              <a:lnSpc>
                <a:spcPct val="110000"/>
              </a:lnSpc>
              <a:buFont typeface="Arial" charset="0"/>
              <a:buChar char="•"/>
              <a:defRPr/>
            </a:pPr>
            <a:endParaRPr lang="en-US" dirty="0"/>
          </a:p>
        </p:txBody>
      </p:sp>
      <p:sp>
        <p:nvSpPr>
          <p:cNvPr id="4100" name="Slide Number Placeholder 4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0AC0E476-8EA9-49BA-AF33-6AB611B41B89}" type="slidenum">
              <a:rPr lang="es-ES" altLang="es-ES" sz="1200">
                <a:solidFill>
                  <a:srgbClr val="898989"/>
                </a:solidFill>
              </a:rPr>
              <a:pPr algn="r" eaLnBrk="1" hangingPunct="1">
                <a:spcBef>
                  <a:spcPct val="0"/>
                </a:spcBef>
                <a:buFontTx/>
                <a:buNone/>
              </a:pPr>
              <a:t>5</a:t>
            </a:fld>
            <a:endParaRPr lang="es-ES" altLang="es-ES" sz="1200">
              <a:solidFill>
                <a:srgbClr val="898989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BDF70-2949-D546-8588-CD92F47BAE28}" type="slidenum">
              <a:rPr lang="en-GB" smtClean="0"/>
              <a:t>5</a:t>
            </a:fld>
            <a:endParaRPr lang="en-GB"/>
          </a:p>
        </p:txBody>
      </p:sp>
      <p:sp>
        <p:nvSpPr>
          <p:cNvPr id="9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657600" cy="365125"/>
          </a:xfr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draft-purkayastha-bier-multicast-http-response-01</a:t>
            </a:r>
            <a:endParaRPr lang="es-E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5C696D82-118B-4093-BC33-F39099C8BBC3}"/>
              </a:ext>
            </a:extLst>
          </p:cNvPr>
          <p:cNvGrpSpPr/>
          <p:nvPr/>
        </p:nvGrpSpPr>
        <p:grpSpPr>
          <a:xfrm>
            <a:off x="2110902" y="860892"/>
            <a:ext cx="5055141" cy="2629265"/>
            <a:chOff x="1500691" y="1021404"/>
            <a:chExt cx="5962046" cy="3870319"/>
          </a:xfrm>
        </p:grpSpPr>
        <p:pic>
          <p:nvPicPr>
            <p:cNvPr id="4" name="Picture 3" descr="Screen Clippi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500691" y="1062112"/>
              <a:ext cx="5862917" cy="3829611"/>
            </a:xfrm>
            <a:prstGeom prst="rect">
              <a:avLst/>
            </a:prstGeom>
          </p:spPr>
        </p:pic>
        <p:sp>
          <p:nvSpPr>
            <p:cNvPr id="3" name="Rectangle 2"/>
            <p:cNvSpPr/>
            <p:nvPr/>
          </p:nvSpPr>
          <p:spPr>
            <a:xfrm>
              <a:off x="2743200" y="1021404"/>
              <a:ext cx="1318098" cy="787941"/>
            </a:xfrm>
            <a:prstGeom prst="rect">
              <a:avLst/>
            </a:prstGeom>
            <a:solidFill>
              <a:srgbClr val="FF0000">
                <a:alpha val="28000"/>
              </a:srgb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6144639" y="2428672"/>
              <a:ext cx="1318098" cy="1063558"/>
            </a:xfrm>
            <a:prstGeom prst="rect">
              <a:avLst/>
            </a:prstGeom>
            <a:solidFill>
              <a:srgbClr val="FF0000">
                <a:alpha val="28000"/>
              </a:srgb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2743199" y="3482004"/>
              <a:ext cx="1464013" cy="630676"/>
            </a:xfrm>
            <a:prstGeom prst="rect">
              <a:avLst/>
            </a:prstGeom>
            <a:solidFill>
              <a:srgbClr val="FF0000">
                <a:alpha val="28000"/>
              </a:srgb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222769" y="2439994"/>
              <a:ext cx="1108953" cy="787941"/>
            </a:xfrm>
            <a:prstGeom prst="rect">
              <a:avLst/>
            </a:prstGeom>
            <a:solidFill>
              <a:srgbClr val="92D050">
                <a:alpha val="28000"/>
              </a:srgb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9F55C078-7E33-4E06-A9F8-08732328AF09}"/>
                </a:ext>
              </a:extLst>
            </p:cNvPr>
            <p:cNvSpPr/>
            <p:nvPr/>
          </p:nvSpPr>
          <p:spPr>
            <a:xfrm>
              <a:off x="1500691" y="3380335"/>
              <a:ext cx="1108953" cy="787941"/>
            </a:xfrm>
            <a:prstGeom prst="rect">
              <a:avLst/>
            </a:prstGeom>
            <a:solidFill>
              <a:srgbClr val="FFC000">
                <a:alpha val="28000"/>
              </a:srgb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1862613A-4E7E-4396-A6E0-C8032690F814}"/>
                </a:ext>
              </a:extLst>
            </p:cNvPr>
            <p:cNvSpPr/>
            <p:nvPr/>
          </p:nvSpPr>
          <p:spPr>
            <a:xfrm>
              <a:off x="1524000" y="1039683"/>
              <a:ext cx="1108953" cy="787941"/>
            </a:xfrm>
            <a:prstGeom prst="rect">
              <a:avLst/>
            </a:prstGeom>
            <a:solidFill>
              <a:srgbClr val="FFC000">
                <a:alpha val="28000"/>
              </a:srgb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AC7E9342-43A4-495C-8718-C950928A1673}"/>
                </a:ext>
              </a:extLst>
            </p:cNvPr>
            <p:cNvSpPr/>
            <p:nvPr/>
          </p:nvSpPr>
          <p:spPr>
            <a:xfrm>
              <a:off x="6144639" y="3650669"/>
              <a:ext cx="1267451" cy="787941"/>
            </a:xfrm>
            <a:prstGeom prst="rect">
              <a:avLst/>
            </a:prstGeom>
            <a:solidFill>
              <a:srgbClr val="FFC000">
                <a:alpha val="28000"/>
              </a:srgb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583B933B-F094-4EA7-A261-6D14713B5D85}"/>
                </a:ext>
              </a:extLst>
            </p:cNvPr>
            <p:cNvSpPr txBox="1"/>
            <p:nvPr/>
          </p:nvSpPr>
          <p:spPr>
            <a:xfrm>
              <a:off x="2948284" y="3550807"/>
              <a:ext cx="341760" cy="26161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1100" b="1" dirty="0"/>
                <a:t>SH</a:t>
              </a:r>
              <a:endParaRPr lang="en-US" b="1" dirty="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1F566E77-1757-4C44-BB2A-A7BA40539CC4}"/>
                </a:ext>
              </a:extLst>
            </p:cNvPr>
            <p:cNvSpPr txBox="1"/>
            <p:nvPr/>
          </p:nvSpPr>
          <p:spPr>
            <a:xfrm>
              <a:off x="2948284" y="1161737"/>
              <a:ext cx="341760" cy="26161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1100" b="1" dirty="0"/>
                <a:t>SH</a:t>
              </a:r>
              <a:endParaRPr lang="en-US" b="1" dirty="0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5597EA58-E751-498F-99C0-64A28A8E0E65}"/>
                </a:ext>
              </a:extLst>
            </p:cNvPr>
            <p:cNvSpPr txBox="1"/>
            <p:nvPr/>
          </p:nvSpPr>
          <p:spPr>
            <a:xfrm>
              <a:off x="6506347" y="2715307"/>
              <a:ext cx="444352" cy="26161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1100" b="1" dirty="0"/>
                <a:t>+ SH</a:t>
              </a:r>
              <a:endParaRPr lang="en-US" b="1" dirty="0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85BEF72A-1B31-4675-A9E6-7A13B4D8BB6A}"/>
                </a:ext>
              </a:extLst>
            </p:cNvPr>
            <p:cNvSpPr txBox="1"/>
            <p:nvPr/>
          </p:nvSpPr>
          <p:spPr>
            <a:xfrm>
              <a:off x="1713407" y="4336425"/>
              <a:ext cx="341760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100" b="1" dirty="0"/>
                <a:t>SH</a:t>
              </a:r>
              <a:endParaRPr lang="en-US" b="1" dirty="0"/>
            </a:p>
          </p:txBody>
        </p:sp>
      </p:grpSp>
      <p:sp>
        <p:nvSpPr>
          <p:cNvPr id="23" name="3 Marcador de fecha">
            <a:extLst>
              <a:ext uri="{FF2B5EF4-FFF2-40B4-BE49-F238E27FC236}">
                <a16:creationId xmlns:a16="http://schemas.microsoft.com/office/drawing/2014/main" id="{E918DC4A-1D98-48FE-8675-97A60033B98C}"/>
              </a:ext>
            </a:extLst>
          </p:cNvPr>
          <p:cNvSpPr txBox="1">
            <a:spLocks noGrp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s-ES" altLang="en-US" sz="1200" dirty="0">
                <a:solidFill>
                  <a:srgbClr val="898989"/>
                </a:solidFill>
                <a:cs typeface="Arial" panose="020B0604020202020204" pitchFamily="34" charset="0"/>
              </a:rPr>
              <a:t>103 IETF, Bangkok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28F6B3B-A63D-4432-97A8-7771C09DA795}"/>
              </a:ext>
            </a:extLst>
          </p:cNvPr>
          <p:cNvSpPr txBox="1"/>
          <p:nvPr/>
        </p:nvSpPr>
        <p:spPr>
          <a:xfrm>
            <a:off x="6906844" y="420968"/>
            <a:ext cx="2119966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chemeClr val="accent2">
                    <a:lumMod val="75000"/>
                  </a:schemeClr>
                </a:solidFill>
              </a:rPr>
              <a:t>Red : Network access points at ingress and egress</a:t>
            </a:r>
          </a:p>
          <a:p>
            <a:r>
              <a:rPr lang="en-US" sz="1100" b="1" dirty="0">
                <a:solidFill>
                  <a:srgbClr val="CCCC00"/>
                </a:solidFill>
              </a:rPr>
              <a:t>Yellow : Terminal/Consumer, Server/producer</a:t>
            </a:r>
          </a:p>
          <a:p>
            <a:r>
              <a:rPr lang="en-US" sz="1100" b="1" dirty="0">
                <a:solidFill>
                  <a:schemeClr val="accent3">
                    <a:lumMod val="75000"/>
                  </a:schemeClr>
                </a:solidFill>
              </a:rPr>
              <a:t>Green : TE + PCE node</a:t>
            </a:r>
          </a:p>
        </p:txBody>
      </p:sp>
    </p:spTree>
    <p:extLst>
      <p:ext uri="{BB962C8B-B14F-4D97-AF65-F5344CB8AC3E}">
        <p14:creationId xmlns:p14="http://schemas.microsoft.com/office/powerpoint/2010/main" val="3282108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922337"/>
          </a:xfrm>
        </p:spPr>
        <p:txBody>
          <a:bodyPr/>
          <a:lstStyle/>
          <a:p>
            <a:pPr eaLnBrk="1" hangingPunct="1"/>
            <a:r>
              <a:rPr lang="en-US" altLang="en-US" sz="3600" b="1" dirty="0">
                <a:solidFill>
                  <a:srgbClr val="0033CC"/>
                </a:solidFill>
              </a:rPr>
              <a:t>References to DVB and BBF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125538"/>
            <a:ext cx="8229600" cy="5256212"/>
          </a:xfrm>
        </p:spPr>
        <p:txBody>
          <a:bodyPr>
            <a:normAutofit lnSpcReduction="10000"/>
          </a:bodyPr>
          <a:lstStyle/>
          <a:p>
            <a:pPr hangingPunct="0"/>
            <a:r>
              <a:rPr lang="en-US" sz="2800" dirty="0"/>
              <a:t>Related to comments from IETF 102 to include details about DVB work, the draft describes certain details of the work:</a:t>
            </a:r>
          </a:p>
          <a:p>
            <a:pPr lvl="1" hangingPunct="0"/>
            <a:r>
              <a:rPr lang="en-US" sz="2400" dirty="0"/>
              <a:t>A Multicast gateway is deployed in a CPE, Upstream Network Edge device or Terminal and provides multicast to unicast conversion facilities </a:t>
            </a:r>
          </a:p>
          <a:p>
            <a:pPr lvl="1" hangingPunct="0"/>
            <a:r>
              <a:rPr lang="en-US" sz="2400" dirty="0"/>
              <a:t>Interface "L" between Multicast gateway and Content playback supports fetching of all specified types of Content, Conditional request, Range request, Caching etc.  </a:t>
            </a:r>
          </a:p>
          <a:p>
            <a:pPr lvl="1" hangingPunct="0"/>
            <a:r>
              <a:rPr lang="en-US" sz="2400" dirty="0"/>
              <a:t>BBF is coordinating with DVB and focuses on developing the device management model.</a:t>
            </a:r>
          </a:p>
          <a:p>
            <a:pPr hangingPunct="0"/>
            <a:r>
              <a:rPr lang="en-US" sz="2800" dirty="0"/>
              <a:t>Similar to IPMC system, where clients requests for specific content.</a:t>
            </a:r>
          </a:p>
        </p:txBody>
      </p:sp>
      <p:sp>
        <p:nvSpPr>
          <p:cNvPr id="4100" name="Slide Number Placeholder 4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0AC0E476-8EA9-49BA-AF33-6AB611B41B89}" type="slidenum">
              <a:rPr lang="es-ES" altLang="es-ES" sz="1200">
                <a:solidFill>
                  <a:srgbClr val="898989"/>
                </a:solidFill>
              </a:rPr>
              <a:pPr algn="r" eaLnBrk="1" hangingPunct="1">
                <a:spcBef>
                  <a:spcPct val="0"/>
                </a:spcBef>
                <a:buFontTx/>
                <a:buNone/>
              </a:pPr>
              <a:t>6</a:t>
            </a:fld>
            <a:endParaRPr lang="es-ES" altLang="es-ES" sz="1200">
              <a:solidFill>
                <a:srgbClr val="898989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BDF70-2949-D546-8588-CD92F47BAE28}" type="slidenum">
              <a:rPr lang="en-GB" smtClean="0"/>
              <a:t>6</a:t>
            </a:fld>
            <a:endParaRPr lang="en-GB"/>
          </a:p>
        </p:txBody>
      </p:sp>
      <p:sp>
        <p:nvSpPr>
          <p:cNvPr id="9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657600" cy="365125"/>
          </a:xfr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draft-purkayastha-bier-multicast-http-response-01</a:t>
            </a:r>
            <a:endParaRPr lang="es-ES" dirty="0"/>
          </a:p>
        </p:txBody>
      </p:sp>
      <p:sp>
        <p:nvSpPr>
          <p:cNvPr id="10" name="3 Marcador de fecha">
            <a:extLst>
              <a:ext uri="{FF2B5EF4-FFF2-40B4-BE49-F238E27FC236}">
                <a16:creationId xmlns:a16="http://schemas.microsoft.com/office/drawing/2014/main" id="{A5A4CFFB-932B-497C-B9BC-0D89AB587138}"/>
              </a:ext>
            </a:extLst>
          </p:cNvPr>
          <p:cNvSpPr txBox="1">
            <a:spLocks noGrp="1"/>
          </p:cNvSpPr>
          <p:nvPr/>
        </p:nvSpPr>
        <p:spPr bwMode="auto">
          <a:xfrm>
            <a:off x="136187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s-ES" altLang="en-US" sz="1200" dirty="0">
                <a:solidFill>
                  <a:srgbClr val="898989"/>
                </a:solidFill>
                <a:cs typeface="Arial" panose="020B0604020202020204" pitchFamily="34" charset="0"/>
              </a:rPr>
              <a:t>103 IETF, Bangkok</a:t>
            </a:r>
          </a:p>
        </p:txBody>
      </p:sp>
    </p:spTree>
    <p:extLst>
      <p:ext uri="{BB962C8B-B14F-4D97-AF65-F5344CB8AC3E}">
        <p14:creationId xmlns:p14="http://schemas.microsoft.com/office/powerpoint/2010/main" val="12070055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922337"/>
          </a:xfrm>
        </p:spPr>
        <p:txBody>
          <a:bodyPr/>
          <a:lstStyle/>
          <a:p>
            <a:pPr eaLnBrk="1" hangingPunct="1"/>
            <a:r>
              <a:rPr lang="en-US" altLang="en-US" sz="3600" b="1" dirty="0">
                <a:solidFill>
                  <a:srgbClr val="0033CC"/>
                </a:solidFill>
              </a:rPr>
              <a:t>Next steps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125538"/>
            <a:ext cx="8229600" cy="5256212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Will there be interest in the WG to include other use cases apart from streaming? E.g. </a:t>
            </a:r>
          </a:p>
          <a:p>
            <a:pPr lvl="1"/>
            <a:r>
              <a:rPr lang="en-US" dirty="0"/>
              <a:t>File replication in CDNs OR SW updates over HTTP</a:t>
            </a:r>
          </a:p>
          <a:p>
            <a:pPr marL="457200" lvl="1" indent="0">
              <a:buNone/>
            </a:pPr>
            <a:endParaRPr lang="en-US" dirty="0"/>
          </a:p>
          <a:p>
            <a:pPr>
              <a:lnSpc>
                <a:spcPct val="110000"/>
              </a:lnSpc>
              <a:buFont typeface="Arial" charset="0"/>
              <a:buChar char="•"/>
              <a:defRPr/>
            </a:pPr>
            <a:r>
              <a:rPr lang="en-US" dirty="0"/>
              <a:t>We suggest to adopt this draft by WG as an Applicability Statement documenting “How BIER can be applied to aggregate HTTP responses over a BIER infrastructure”.</a:t>
            </a:r>
          </a:p>
        </p:txBody>
      </p:sp>
      <p:sp>
        <p:nvSpPr>
          <p:cNvPr id="4100" name="Slide Number Placeholder 4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0AC0E476-8EA9-49BA-AF33-6AB611B41B89}" type="slidenum">
              <a:rPr lang="es-ES" altLang="es-ES" sz="1200">
                <a:solidFill>
                  <a:srgbClr val="898989"/>
                </a:solidFill>
              </a:rPr>
              <a:pPr algn="r" eaLnBrk="1" hangingPunct="1">
                <a:spcBef>
                  <a:spcPct val="0"/>
                </a:spcBef>
                <a:buFontTx/>
                <a:buNone/>
              </a:pPr>
              <a:t>7</a:t>
            </a:fld>
            <a:endParaRPr lang="es-ES" altLang="es-ES" sz="1200">
              <a:solidFill>
                <a:srgbClr val="898989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BDF70-2949-D546-8588-CD92F47BAE28}" type="slidenum">
              <a:rPr lang="en-GB" smtClean="0"/>
              <a:t>7</a:t>
            </a:fld>
            <a:endParaRPr lang="en-GB"/>
          </a:p>
        </p:txBody>
      </p:sp>
      <p:sp>
        <p:nvSpPr>
          <p:cNvPr id="9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657600" cy="365125"/>
          </a:xfr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draft-purkayastha-bier-multicast-http-response-01</a:t>
            </a:r>
            <a:endParaRPr lang="es-ES" dirty="0"/>
          </a:p>
        </p:txBody>
      </p:sp>
      <p:sp>
        <p:nvSpPr>
          <p:cNvPr id="10" name="3 Marcador de fecha">
            <a:extLst>
              <a:ext uri="{FF2B5EF4-FFF2-40B4-BE49-F238E27FC236}">
                <a16:creationId xmlns:a16="http://schemas.microsoft.com/office/drawing/2014/main" id="{A782804B-4C9E-46D9-AF5C-9080EE390499}"/>
              </a:ext>
            </a:extLst>
          </p:cNvPr>
          <p:cNvSpPr txBox="1">
            <a:spLocks noGrp="1"/>
          </p:cNvSpPr>
          <p:nvPr/>
        </p:nvSpPr>
        <p:spPr bwMode="auto">
          <a:xfrm>
            <a:off x="243192" y="6350811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s-ES" altLang="en-US" sz="1200" dirty="0">
                <a:solidFill>
                  <a:srgbClr val="898989"/>
                </a:solidFill>
                <a:cs typeface="Arial" panose="020B0604020202020204" pitchFamily="34" charset="0"/>
              </a:rPr>
              <a:t>103 IETF, Bangkok</a:t>
            </a:r>
          </a:p>
        </p:txBody>
      </p:sp>
    </p:spTree>
    <p:extLst>
      <p:ext uri="{BB962C8B-B14F-4D97-AF65-F5344CB8AC3E}">
        <p14:creationId xmlns:p14="http://schemas.microsoft.com/office/powerpoint/2010/main" val="396763055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15902</TotalTime>
  <Words>518</Words>
  <Application>Microsoft Office PowerPoint</Application>
  <PresentationFormat>On-screen Show (4:3)</PresentationFormat>
  <Paragraphs>82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Tema de Office</vt:lpstr>
      <vt:lpstr>Applicability of BIER Multicast Overlay for Adaptive Streaming Services                https://www.ietf.org/id/draft-purkayastha-bier-multicast-http-response-01.txt   </vt:lpstr>
      <vt:lpstr>Recap : BIER Multicast Overlay for HTTP Respone, Rev 00</vt:lpstr>
      <vt:lpstr>Recap : Reference Architecture over BIER</vt:lpstr>
      <vt:lpstr>Updates from last draft</vt:lpstr>
      <vt:lpstr>SH deployment options</vt:lpstr>
      <vt:lpstr>References to DVB and BBF</vt:lpstr>
      <vt:lpstr>Next steps</vt:lpstr>
    </vt:vector>
  </TitlesOfParts>
  <Company>InterDigital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slides-IETF99-sfc-use-case-service-indirection-00</dc:title>
  <dc:creator>Debashish.Purkayastha@InterDigital.com</dc:creator>
  <cp:lastModifiedBy>Purkayastha, Debashish</cp:lastModifiedBy>
  <cp:revision>216</cp:revision>
  <dcterms:created xsi:type="dcterms:W3CDTF">2015-07-17T11:09:18Z</dcterms:created>
  <dcterms:modified xsi:type="dcterms:W3CDTF">2018-10-24T19:44:22Z</dcterms:modified>
</cp:coreProperties>
</file>