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97" r:id="rId1"/>
  </p:sldMasterIdLst>
  <p:notesMasterIdLst>
    <p:notesMasterId r:id="rId8"/>
  </p:notesMasterIdLst>
  <p:sldIdLst>
    <p:sldId id="278" r:id="rId2"/>
    <p:sldId id="272" r:id="rId3"/>
    <p:sldId id="301" r:id="rId4"/>
    <p:sldId id="304" r:id="rId5"/>
    <p:sldId id="303" r:id="rId6"/>
    <p:sldId id="277" r:id="rId7"/>
  </p:sldIdLst>
  <p:sldSz cx="7205663" cy="4324350"/>
  <p:notesSz cx="6858000" cy="9296400"/>
  <p:defaultTextStyle>
    <a:defPPr>
      <a:defRPr lang="en-US"/>
    </a:defPPr>
    <a:lvl1pPr marL="0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1pPr>
    <a:lvl2pPr marL="277839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2pPr>
    <a:lvl3pPr marL="555678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3pPr>
    <a:lvl4pPr marL="833517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4pPr>
    <a:lvl5pPr marL="1111355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5pPr>
    <a:lvl6pPr marL="1389192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6pPr>
    <a:lvl7pPr marL="1667032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7pPr>
    <a:lvl8pPr marL="1944871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8pPr>
    <a:lvl9pPr marL="2222709" algn="l" defTabSz="555678" rtl="0" eaLnBrk="1" latinLnBrk="0" hangingPunct="1">
      <a:defRPr sz="1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0">
          <p15:clr>
            <a:srgbClr val="A4A3A4"/>
          </p15:clr>
        </p15:guide>
        <p15:guide id="2" pos="17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browse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652D89"/>
    <a:srgbClr val="7F7F7F"/>
    <a:srgbClr val="0096D6"/>
    <a:srgbClr val="F68B1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DBED569-4797-4DF1-A0F4-6AAB3CD982D8}" styleName="Light Style 3 - Accent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69012ECD-51FC-41F1-AA8D-1B2483CD663E}" styleName="Light Style 2 - Acc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E3FDE45-AF77-4B5C-9715-49D594BDF05E}" styleName="Light Style 1 - Accent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E269D01E-BC32-4049-B463-5C60D7B0CCD2}" styleName="Themed Style 2 - Accent 4">
    <a:tblBg>
      <a:fillRef idx="3">
        <a:schemeClr val="accent4"/>
      </a:fillRef>
      <a:effectRef idx="3">
        <a:schemeClr val="accent4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4">
                <a:tint val="50000"/>
              </a:schemeClr>
            </a:lnRef>
          </a:left>
          <a:right>
            <a:lnRef idx="1">
              <a:schemeClr val="accent4">
                <a:tint val="50000"/>
              </a:schemeClr>
            </a:lnRef>
          </a:right>
          <a:top>
            <a:lnRef idx="1">
              <a:schemeClr val="accent4">
                <a:tint val="50000"/>
              </a:schemeClr>
            </a:lnRef>
          </a:top>
          <a:bottom>
            <a:lnRef idx="1">
              <a:schemeClr val="accent4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8EC20E35-A176-4012-BC5E-935CFFF8708E}" styleName="Medium Style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38B1855-1B75-4FBE-930C-398BA8C253C6}" styleName="Themed Style 2 - Accent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793D81CF-94F2-401A-BA57-92F5A7B2D0C5}" styleName="Medium Style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B344D84-9AFB-497E-A393-DC336BA19D2E}" styleName="Medium Style 3 - Accent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E8034E78-7F5D-4C2E-B375-FC64B27BC917}" styleName="Dark Style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5202B0CA-FC54-4496-8BCA-5EF66A818D29}" styleName="Dark Style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607" autoAdjust="0"/>
    <p:restoredTop sz="97585" autoAdjust="0"/>
  </p:normalViewPr>
  <p:slideViewPr>
    <p:cSldViewPr snapToGrid="0" snapToObjects="1">
      <p:cViewPr varScale="1">
        <p:scale>
          <a:sx n="201" d="100"/>
          <a:sy n="201" d="100"/>
        </p:scale>
        <p:origin x="576" y="192"/>
      </p:cViewPr>
      <p:guideLst>
        <p:guide orient="horz" pos="170"/>
        <p:guide pos="17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7CE03F6-208E-9D48-89F8-99626B3B0420}" type="datetimeFigureOut">
              <a:rPr lang="en-US" smtClean="0"/>
              <a:t>11/6/18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815975" y="1162050"/>
            <a:ext cx="5226050" cy="31369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73575"/>
            <a:ext cx="5486400" cy="36607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2971800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675"/>
            <a:ext cx="2971800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F6C93F-2685-E544-BBD3-4530304382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1792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1013" y="272536"/>
            <a:ext cx="6768202" cy="528532"/>
          </a:xfrm>
        </p:spPr>
        <p:txBody>
          <a:bodyPr/>
          <a:lstStyle>
            <a:lvl1pPr algn="l" defTabSz="555678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22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188900" y="847572"/>
            <a:ext cx="6760313" cy="3130830"/>
          </a:xfrm>
        </p:spPr>
        <p:txBody>
          <a:bodyPr/>
          <a:lstStyle>
            <a:lvl1pPr>
              <a:lnSpc>
                <a:spcPct val="95000"/>
              </a:lnSpc>
              <a:spcBef>
                <a:spcPts val="900"/>
              </a:spcBef>
              <a:defRPr sz="1300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365"/>
              </a:spcBef>
              <a:defRPr>
                <a:solidFill>
                  <a:srgbClr val="435153"/>
                </a:solidFill>
                <a:latin typeface="+mj-lt"/>
              </a:defRPr>
            </a:lvl2pPr>
            <a:lvl3pPr>
              <a:defRPr>
                <a:solidFill>
                  <a:srgbClr val="435153"/>
                </a:solidFill>
                <a:latin typeface="+mj-lt"/>
              </a:defRPr>
            </a:lvl3pPr>
            <a:lvl4pPr>
              <a:defRPr>
                <a:solidFill>
                  <a:srgbClr val="435153"/>
                </a:solidFill>
                <a:latin typeface="+mj-lt"/>
              </a:defRPr>
            </a:lvl4pPr>
            <a:lvl5pPr>
              <a:defRPr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</p:cSld>
  <p:clrMapOvr>
    <a:masterClrMapping/>
  </p:clrMapOvr>
  <p:transition>
    <p:wipe dir="r"/>
  </p:transition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1013" y="3878"/>
            <a:ext cx="6768202" cy="528532"/>
          </a:xfrm>
          <a:prstGeom prst="rect">
            <a:avLst/>
          </a:prstGeom>
        </p:spPr>
        <p:txBody>
          <a:bodyPr vert="horz" lIns="50011" tIns="27782" rIns="50011" bIns="27782" rtlCol="0" anchor="b" anchorCtr="0">
            <a:noAutofit/>
          </a:bodyPr>
          <a:lstStyle/>
          <a:p>
            <a:r>
              <a:rPr lang="en-US" dirty="0"/>
              <a:t>Slide Title Goes Here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1011" y="844790"/>
            <a:ext cx="6738714" cy="3131149"/>
          </a:xfrm>
          <a:prstGeom prst="rect">
            <a:avLst/>
          </a:prstGeom>
        </p:spPr>
        <p:txBody>
          <a:bodyPr vert="horz" lIns="55567" tIns="27782" rIns="55567" bIns="27782" rtlCol="0">
            <a:noAutofit/>
          </a:bodyPr>
          <a:lstStyle/>
          <a:p>
            <a:pPr lvl="0"/>
            <a:r>
              <a:rPr lang="en-US" dirty="0"/>
              <a:t>Body Text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8" name="Title Placeholder 1"/>
          <p:cNvSpPr txBox="1">
            <a:spLocks/>
          </p:cNvSpPr>
          <p:nvPr userDrawn="1"/>
        </p:nvSpPr>
        <p:spPr>
          <a:xfrm>
            <a:off x="181013" y="576134"/>
            <a:ext cx="6768202" cy="204847"/>
          </a:xfrm>
          <a:prstGeom prst="rect">
            <a:avLst/>
          </a:prstGeom>
        </p:spPr>
        <p:txBody>
          <a:bodyPr vert="horz" lIns="50011" tIns="27782" rIns="50011" bIns="27782" rtlCol="0" anchor="b" anchorCtr="0">
            <a:noAutofit/>
          </a:bodyPr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4"/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endParaRPr lang="en-US" sz="1500" dirty="0">
              <a:solidFill>
                <a:srgbClr val="FF6600"/>
              </a:solidFill>
            </a:endParaRPr>
          </a:p>
        </p:txBody>
      </p:sp>
      <p:sp>
        <p:nvSpPr>
          <p:cNvPr id="12" name="Rectangle 11"/>
          <p:cNvSpPr>
            <a:spLocks noChangeArrowheads="1"/>
          </p:cNvSpPr>
          <p:nvPr/>
        </p:nvSpPr>
        <p:spPr bwMode="ltGray">
          <a:xfrm>
            <a:off x="6401620" y="4016883"/>
            <a:ext cx="281106" cy="216074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86" tIns="30792" rIns="61586" bIns="30792" anchor="b">
            <a:spAutoFit/>
          </a:bodyPr>
          <a:lstStyle/>
          <a:p>
            <a:pPr algn="r" defTabSz="610744" fontAlgn="auto">
              <a:spcBef>
                <a:spcPts val="0"/>
              </a:spcBef>
              <a:spcAft>
                <a:spcPts val="0"/>
              </a:spcAft>
              <a:defRPr/>
            </a:pPr>
            <a:fld id="{4ABDCABE-3F10-B64C-92F1-862014417034}" type="slidenum">
              <a:rPr lang="en-US" sz="1000" kern="1200">
                <a:solidFill>
                  <a:srgbClr val="000000">
                    <a:alpha val="25000"/>
                  </a:srgbClr>
                </a:solidFill>
                <a:latin typeface="+mn-lt"/>
                <a:ea typeface="+mn-ea"/>
                <a:cs typeface="CiscoSans Thin"/>
              </a:rPr>
              <a:pPr algn="r" defTabSz="610744" fontAlgn="auto">
                <a:spcBef>
                  <a:spcPts val="0"/>
                </a:spcBef>
                <a:spcAft>
                  <a:spcPts val="0"/>
                </a:spcAft>
                <a:defRPr/>
              </a:pPr>
              <a:t>‹#›</a:t>
            </a:fld>
            <a:endParaRPr lang="en-US" sz="1000" kern="1200" dirty="0">
              <a:solidFill>
                <a:srgbClr val="000000">
                  <a:alpha val="25000"/>
                </a:srgbClr>
              </a:solidFill>
              <a:latin typeface="+mn-lt"/>
              <a:ea typeface="+mn-ea"/>
              <a:cs typeface="CiscoSans Thi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01" r:id="rId1"/>
  </p:sldLayoutIdLst>
  <p:transition>
    <p:wipe dir="r"/>
  </p:transition>
  <p:txStyles>
    <p:titleStyle>
      <a:lvl1pPr algn="l" defTabSz="555678" rtl="0" eaLnBrk="1" latinLnBrk="0" hangingPunct="1">
        <a:lnSpc>
          <a:spcPct val="80000"/>
        </a:lnSpc>
        <a:spcBef>
          <a:spcPct val="0"/>
        </a:spcBef>
        <a:buNone/>
        <a:defRPr lang="en-US" sz="2200" b="0" kern="1200" spc="0" baseline="0" dirty="0">
          <a:gradFill>
            <a:gsLst>
              <a:gs pos="0">
                <a:schemeClr val="tx1"/>
              </a:gs>
              <a:gs pos="44000">
                <a:srgbClr val="01BBBB"/>
              </a:gs>
              <a:gs pos="100000">
                <a:schemeClr val="accent4"/>
              </a:gs>
            </a:gsLst>
            <a:lin ang="4800000" scaled="0"/>
          </a:gradFill>
          <a:latin typeface="+mj-lt"/>
          <a:ea typeface="+mj-ea"/>
          <a:cs typeface="+mj-cs"/>
        </a:defRPr>
      </a:lvl1pPr>
    </p:titleStyle>
    <p:bodyStyle>
      <a:lvl1pPr marL="138920" indent="-138920" algn="l" defTabSz="555678" rtl="0" eaLnBrk="1" latinLnBrk="0" hangingPunct="1">
        <a:lnSpc>
          <a:spcPct val="95000"/>
        </a:lnSpc>
        <a:spcBef>
          <a:spcPts val="875"/>
        </a:spcBef>
        <a:buClr>
          <a:schemeClr val="tx2"/>
        </a:buClr>
        <a:buSzPct val="90000"/>
        <a:buFont typeface="Arial" pitchFamily="34" charset="0"/>
        <a:buChar char="•"/>
        <a:tabLst/>
        <a:defRPr lang="en-US" sz="1200" kern="1200" dirty="0" smtClean="0">
          <a:solidFill>
            <a:srgbClr val="546568"/>
          </a:solidFill>
          <a:latin typeface="+mj-lt"/>
          <a:ea typeface="+mn-ea"/>
          <a:cs typeface="+mn-cs"/>
        </a:defRPr>
      </a:lvl1pPr>
      <a:lvl2pPr marL="246969" indent="0" algn="l" defTabSz="555678" rtl="0" eaLnBrk="1" latinLnBrk="0" hangingPunct="1">
        <a:lnSpc>
          <a:spcPct val="95000"/>
        </a:lnSpc>
        <a:spcBef>
          <a:spcPts val="511"/>
        </a:spcBef>
        <a:buClr>
          <a:schemeClr val="tx2"/>
        </a:buClr>
        <a:buFontTx/>
        <a:buNone/>
        <a:defRPr lang="en-US" sz="1100" kern="1200" dirty="0" smtClean="0">
          <a:solidFill>
            <a:srgbClr val="546568"/>
          </a:solidFill>
          <a:latin typeface="+mj-lt"/>
          <a:ea typeface="+mn-ea"/>
          <a:cs typeface="+mn-cs"/>
        </a:defRPr>
      </a:lvl2pPr>
      <a:lvl3pPr marL="347299" indent="-965" algn="l" defTabSz="555678" rtl="0" eaLnBrk="1" latinLnBrk="0" hangingPunct="1">
        <a:lnSpc>
          <a:spcPct val="95000"/>
        </a:lnSpc>
        <a:spcBef>
          <a:spcPts val="511"/>
        </a:spcBef>
        <a:buFont typeface="Arial" pitchFamily="34" charset="0"/>
        <a:buNone/>
        <a:defRPr lang="en-US" sz="1000" kern="1200" dirty="0" smtClean="0">
          <a:solidFill>
            <a:srgbClr val="546568"/>
          </a:solidFill>
          <a:latin typeface="+mj-lt"/>
          <a:ea typeface="+mn-ea"/>
          <a:cs typeface="+mn-cs"/>
        </a:defRPr>
      </a:lvl3pPr>
      <a:lvl4pPr marL="418688" indent="0" algn="l" defTabSz="555678" rtl="0" eaLnBrk="1" latinLnBrk="0" hangingPunct="1">
        <a:lnSpc>
          <a:spcPct val="95000"/>
        </a:lnSpc>
        <a:spcBef>
          <a:spcPts val="511"/>
        </a:spcBef>
        <a:buFont typeface="Arial" pitchFamily="34" charset="0"/>
        <a:buNone/>
        <a:defRPr lang="en-US" sz="900" kern="1200" dirty="0" smtClean="0">
          <a:solidFill>
            <a:srgbClr val="546568"/>
          </a:solidFill>
          <a:latin typeface="+mj-lt"/>
          <a:ea typeface="+mn-ea"/>
          <a:cs typeface="+mn-cs"/>
        </a:defRPr>
      </a:lvl4pPr>
      <a:lvl5pPr marL="487182" indent="0" algn="l" defTabSz="555678" rtl="0" eaLnBrk="1" latinLnBrk="0" hangingPunct="1">
        <a:lnSpc>
          <a:spcPct val="95000"/>
        </a:lnSpc>
        <a:spcBef>
          <a:spcPts val="511"/>
        </a:spcBef>
        <a:buFont typeface="Arial" pitchFamily="34" charset="0"/>
        <a:buNone/>
        <a:defRPr lang="en-US" sz="900" kern="1200" dirty="0">
          <a:solidFill>
            <a:srgbClr val="546568"/>
          </a:solidFill>
          <a:latin typeface="+mj-lt"/>
          <a:ea typeface="+mn-ea"/>
          <a:cs typeface="+mn-cs"/>
        </a:defRPr>
      </a:lvl5pPr>
      <a:lvl6pPr marL="1528111" indent="-138920" algn="l" defTabSz="555678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805951" indent="-138920" algn="l" defTabSz="555678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083789" indent="-138920" algn="l" defTabSz="555678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361629" indent="-138920" algn="l" defTabSz="555678" rtl="0" eaLnBrk="1" latinLnBrk="0" hangingPunct="1">
        <a:spcBef>
          <a:spcPct val="20000"/>
        </a:spcBef>
        <a:buFont typeface="Arial" pitchFamily="34" charset="0"/>
        <a:buChar char="•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77839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2pPr>
      <a:lvl3pPr marL="555678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833517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11355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389192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67032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44871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22709" algn="l" defTabSz="555678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xuxiaohu@huawei.com" TargetMode="External"/><Relationship Id="rId2" Type="http://schemas.openxmlformats.org/officeDocument/2006/relationships/hyperlink" Target="mailto:ice@cisco.com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mailto:hooman.bidgoli@nokia.com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/>
              <a:t>IETF 103 Bangkok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88900" y="3347883"/>
            <a:ext cx="6760313" cy="914151"/>
          </a:xfrm>
        </p:spPr>
        <p:txBody>
          <a:bodyPr/>
          <a:lstStyle/>
          <a:p>
            <a:pPr marL="0" indent="0">
              <a:buNone/>
            </a:pPr>
            <a:r>
              <a:rPr lang="en-US" dirty="0" err="1"/>
              <a:t>IJsbrand</a:t>
            </a:r>
            <a:r>
              <a:rPr lang="en-US" dirty="0"/>
              <a:t> </a:t>
            </a:r>
            <a:r>
              <a:rPr lang="en-US" dirty="0" err="1"/>
              <a:t>Wijnands</a:t>
            </a:r>
            <a:r>
              <a:rPr lang="en-US" dirty="0"/>
              <a:t> 		Cisco 		</a:t>
            </a:r>
            <a:r>
              <a:rPr lang="en-US" dirty="0">
                <a:hlinkClick r:id="rId2"/>
              </a:rPr>
              <a:t>ice@cisco.com</a:t>
            </a:r>
            <a:endParaRPr lang="en-US" dirty="0"/>
          </a:p>
          <a:p>
            <a:pPr marL="0" indent="0">
              <a:buNone/>
            </a:pPr>
            <a:r>
              <a:rPr lang="en-US" dirty="0" err="1"/>
              <a:t>Xiaohu</a:t>
            </a:r>
            <a:r>
              <a:rPr lang="en-US" dirty="0"/>
              <a:t> Xu			Huawei		</a:t>
            </a:r>
            <a:r>
              <a:rPr lang="en-US" dirty="0">
                <a:hlinkClick r:id="rId3"/>
              </a:rPr>
              <a:t>xuxiaohu@huawei.com</a:t>
            </a:r>
            <a:endParaRPr lang="en-US" dirty="0"/>
          </a:p>
          <a:p>
            <a:pPr marL="0" indent="0">
              <a:buNone/>
            </a:pPr>
            <a:r>
              <a:rPr lang="en-US" dirty="0" err="1"/>
              <a:t>Hooman</a:t>
            </a:r>
            <a:r>
              <a:rPr lang="en-US" dirty="0"/>
              <a:t> </a:t>
            </a:r>
            <a:r>
              <a:rPr lang="en-US" dirty="0" err="1"/>
              <a:t>Bidgoli</a:t>
            </a:r>
            <a:r>
              <a:rPr lang="en-US" dirty="0"/>
              <a:t>		Nokia		</a:t>
            </a:r>
            <a:r>
              <a:rPr lang="en-US" dirty="0">
                <a:hlinkClick r:id="rId4"/>
              </a:rPr>
              <a:t>hooman.bidgoli@nokia.com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42277" y="1508558"/>
            <a:ext cx="636922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/>
              <a:t>An Optional Encoding of the BIFT-id Field in the non-MPLS BIER Encapsulation</a:t>
            </a:r>
          </a:p>
          <a:p>
            <a:endParaRPr lang="en-US" sz="2000" b="1" dirty="0">
              <a:solidFill>
                <a:srgbClr val="000000"/>
              </a:solidFill>
            </a:endParaRPr>
          </a:p>
          <a:p>
            <a:pPr algn="ctr"/>
            <a:r>
              <a:rPr lang="en-US" sz="2000" b="1" dirty="0"/>
              <a:t>draft-ietf-bier-non-mpls-bift-encoding-01</a:t>
            </a:r>
            <a:endParaRPr lang="en-US" sz="2000" dirty="0">
              <a:solidFill>
                <a:srgbClr val="000000"/>
              </a:solidFill>
            </a:endParaRPr>
          </a:p>
        </p:txBody>
      </p:sp>
      <p:sp>
        <p:nvSpPr>
          <p:cNvPr id="6" name="Rectangle 7"/>
          <p:cNvSpPr>
            <a:spLocks noChangeArrowheads="1"/>
          </p:cNvSpPr>
          <p:nvPr/>
        </p:nvSpPr>
        <p:spPr bwMode="ltGray">
          <a:xfrm>
            <a:off x="8515707" y="4742907"/>
            <a:ext cx="218414" cy="154518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61586" tIns="30792" rIns="61586" bIns="30792" anchor="b">
            <a:spAutoFit/>
          </a:bodyPr>
          <a:lstStyle/>
          <a:p>
            <a:pPr algn="r" defTabSz="610744" fontAlgn="auto">
              <a:spcBef>
                <a:spcPts val="0"/>
              </a:spcBef>
              <a:spcAft>
                <a:spcPts val="0"/>
              </a:spcAft>
              <a:defRPr/>
            </a:pPr>
            <a:fld id="{4ABDCABE-3F10-B64C-92F1-862014417034}" type="slidenum">
              <a:rPr lang="en-US" sz="600">
                <a:solidFill>
                  <a:srgbClr val="000000">
                    <a:alpha val="25000"/>
                  </a:srgbClr>
                </a:solidFill>
                <a:latin typeface="+mn-lt"/>
                <a:ea typeface="+mn-ea"/>
                <a:cs typeface="CiscoSans Thin"/>
              </a:rPr>
              <a:pPr algn="r" defTabSz="610744" fontAlgn="auto">
                <a:spcBef>
                  <a:spcPts val="0"/>
                </a:spcBef>
                <a:spcAft>
                  <a:spcPts val="0"/>
                </a:spcAft>
                <a:defRPr/>
              </a:pPr>
              <a:t>1</a:t>
            </a:fld>
            <a:endParaRPr lang="en-US" sz="600" dirty="0">
              <a:solidFill>
                <a:srgbClr val="000000">
                  <a:alpha val="25000"/>
                </a:srgbClr>
              </a:solidFill>
              <a:latin typeface="+mn-lt"/>
              <a:ea typeface="+mn-ea"/>
              <a:cs typeface="CiscoSans Thin"/>
            </a:endParaRPr>
          </a:p>
        </p:txBody>
      </p:sp>
    </p:spTree>
    <p:extLst>
      <p:ext uri="{BB962C8B-B14F-4D97-AF65-F5344CB8AC3E}">
        <p14:creationId xmlns:p14="http://schemas.microsoft.com/office/powerpoint/2010/main" val="2017259778"/>
      </p:ext>
    </p:extLst>
  </p:cSld>
  <p:clrMapOvr>
    <a:masterClrMapping/>
  </p:clrMapOvr>
  <p:transition>
    <p:wipe dir="r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Status/History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88900" y="1008212"/>
            <a:ext cx="6760313" cy="2970189"/>
          </a:xfrm>
        </p:spPr>
        <p:txBody>
          <a:bodyPr/>
          <a:lstStyle/>
          <a:p>
            <a:r>
              <a:rPr lang="en-US" sz="2000" dirty="0"/>
              <a:t>Informational document.</a:t>
            </a:r>
          </a:p>
          <a:p>
            <a:r>
              <a:rPr lang="en-US" sz="2000" dirty="0"/>
              <a:t>Draft has been accepted by WG.</a:t>
            </a:r>
          </a:p>
          <a:p>
            <a:r>
              <a:rPr lang="en-US" sz="2000" dirty="0"/>
              <a:t>New encoding added</a:t>
            </a:r>
          </a:p>
          <a:p>
            <a:pPr lvl="1"/>
            <a:r>
              <a:rPr lang="en-US" sz="1800" dirty="0"/>
              <a:t>(based on discussion on the mailing list with Eric).</a:t>
            </a:r>
          </a:p>
          <a:p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522973125"/>
      </p:ext>
    </p:extLst>
  </p:cSld>
  <p:clrMapOvr>
    <a:masterClrMapping/>
  </p:clrMapOvr>
  <p:transition>
    <p:wipe dir="r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1012" y="272536"/>
            <a:ext cx="6892887" cy="528532"/>
          </a:xfrm>
        </p:spPr>
        <p:txBody>
          <a:bodyPr/>
          <a:lstStyle/>
          <a:p>
            <a:r>
              <a:rPr lang="en-US" b="1" dirty="0"/>
              <a:t>1. The Non-MPLS Static BSL-SD-SI BIFT Encoding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88900" y="2293119"/>
            <a:ext cx="6760313" cy="1868175"/>
          </a:xfrm>
        </p:spPr>
        <p:txBody>
          <a:bodyPr/>
          <a:lstStyle/>
          <a:p>
            <a:r>
              <a:rPr lang="en-US" sz="2000" dirty="0"/>
              <a:t>The BIFT-id is 20 bits.</a:t>
            </a:r>
          </a:p>
          <a:p>
            <a:r>
              <a:rPr lang="en-US" sz="2000" dirty="0"/>
              <a:t>We overload this BIFT-id field and carve out space for:</a:t>
            </a:r>
          </a:p>
          <a:p>
            <a:pPr lvl="1"/>
            <a:r>
              <a:rPr lang="en-US" sz="1800" dirty="0"/>
              <a:t>BSL (4 bits), SD (8 bits) and SI (8 bits).</a:t>
            </a:r>
          </a:p>
          <a:p>
            <a:r>
              <a:rPr lang="en-US" sz="2000" dirty="0"/>
              <a:t>For the data-pane, this remains a 20 bit value!!!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50190" y="1162373"/>
            <a:ext cx="61318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+-+-+-+-+-+-+-+-+-+-+-+-+-+-+-+-+-+-+-+-+-+-+-+-+-+-+-+-+-+-+-+-+     </a:t>
            </a:r>
          </a:p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|  </a:t>
            </a:r>
            <a:r>
              <a:rPr lang="nl-NL" dirty="0">
                <a:solidFill>
                  <a:srgbClr val="FF0000"/>
                </a:solidFill>
                <a:latin typeface="Courier New" charset="0"/>
                <a:ea typeface="Courier New" charset="0"/>
                <a:cs typeface="Courier New" charset="0"/>
              </a:rPr>
              <a:t>BSL 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|       </a:t>
            </a:r>
            <a:r>
              <a:rPr lang="nl-NL" dirty="0">
                <a:solidFill>
                  <a:srgbClr val="FF0000"/>
                </a:solidFill>
                <a:latin typeface="Courier New" charset="0"/>
                <a:ea typeface="Courier New" charset="0"/>
                <a:cs typeface="Courier New" charset="0"/>
              </a:rPr>
              <a:t>SD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     |       </a:t>
            </a:r>
            <a:r>
              <a:rPr lang="nl-NL" dirty="0">
                <a:solidFill>
                  <a:srgbClr val="FF0000"/>
                </a:solidFill>
                <a:latin typeface="Courier New" charset="0"/>
                <a:ea typeface="Courier New" charset="0"/>
                <a:cs typeface="Courier New" charset="0"/>
              </a:rPr>
              <a:t>SI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     | TC  |S|       TTL     |     </a:t>
            </a:r>
          </a:p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+-+-+-+-+-+-+-+-+-+-+-+-+-+-+-+-+-+-+-+-+-+-+-+-+-+-+-+-+-+-+-+-+</a:t>
            </a:r>
          </a:p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|-------- 20 bit BIFT-</a:t>
            </a:r>
            <a:r>
              <a:rPr lang="nl-NL" dirty="0" err="1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id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Field ---------|</a:t>
            </a:r>
            <a:endParaRPr lang="en-US" dirty="0">
              <a:solidFill>
                <a:srgbClr val="000000"/>
              </a:solidFill>
              <a:latin typeface="Courier New" charset="0"/>
              <a:ea typeface="Courier New" charset="0"/>
              <a:cs typeface="Courier New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1612045"/>
      </p:ext>
    </p:extLst>
  </p:cSld>
  <p:clrMapOvr>
    <a:masterClrMapping/>
  </p:clrMapOvr>
  <p:transition>
    <p:wipe dir="r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2. The Non-MPLS Static IBU-SI BIFT Encoding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88900" y="2293119"/>
            <a:ext cx="6760313" cy="1868175"/>
          </a:xfrm>
        </p:spPr>
        <p:txBody>
          <a:bodyPr/>
          <a:lstStyle/>
          <a:p>
            <a:r>
              <a:rPr lang="en-US" sz="2000" dirty="0"/>
              <a:t>The BIFT-id is 20 bits.</a:t>
            </a:r>
          </a:p>
          <a:p>
            <a:r>
              <a:rPr lang="en-US" sz="2000" dirty="0"/>
              <a:t>We overload this BIFT-id field and carve out space for:</a:t>
            </a:r>
          </a:p>
          <a:p>
            <a:pPr lvl="1"/>
            <a:r>
              <a:rPr lang="en-US" sz="1800" dirty="0"/>
              <a:t>IBU (12 bits) and SI (8 bits).</a:t>
            </a:r>
          </a:p>
          <a:p>
            <a:r>
              <a:rPr lang="en-US" sz="2000" dirty="0"/>
              <a:t>For the data-pane, this remains a 20 bit value!!!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50190" y="1162373"/>
            <a:ext cx="613180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+-+-+-+-+-+-+-+-+-+-+-+-+-+-+-+-+-+-+-+-+-+-+-+-+-+-+-+-+-+-+-+-+     </a:t>
            </a:r>
          </a:p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|         </a:t>
            </a:r>
            <a:r>
              <a:rPr lang="nl-NL" dirty="0">
                <a:solidFill>
                  <a:srgbClr val="FF0000"/>
                </a:solidFill>
                <a:latin typeface="Courier New" charset="0"/>
                <a:ea typeface="Courier New" charset="0"/>
                <a:cs typeface="Courier New" charset="0"/>
              </a:rPr>
              <a:t>IBU 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         |       </a:t>
            </a:r>
            <a:r>
              <a:rPr lang="nl-NL" dirty="0">
                <a:solidFill>
                  <a:srgbClr val="FF0000"/>
                </a:solidFill>
                <a:latin typeface="Courier New" charset="0"/>
                <a:ea typeface="Courier New" charset="0"/>
                <a:cs typeface="Courier New" charset="0"/>
              </a:rPr>
              <a:t>SI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     | TC  |S|       TTL     |     </a:t>
            </a:r>
          </a:p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+-+-+-+-+-+-+-+-+-+-+-+-+-+-+-+-+-+-+-+-+-+-+-+-+-+-+-+-+-+-+-+-+</a:t>
            </a:r>
          </a:p>
          <a:p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|-------- 20 bit BIFT-</a:t>
            </a:r>
            <a:r>
              <a:rPr lang="nl-NL" dirty="0" err="1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id</a:t>
            </a:r>
            <a:r>
              <a:rPr lang="nl-NL" dirty="0">
                <a:solidFill>
                  <a:srgbClr val="000000"/>
                </a:solidFill>
                <a:latin typeface="Courier New" charset="0"/>
                <a:ea typeface="Courier New" charset="0"/>
                <a:cs typeface="Courier New" charset="0"/>
              </a:rPr>
              <a:t> Field ---------|</a:t>
            </a:r>
            <a:endParaRPr lang="en-US" dirty="0">
              <a:solidFill>
                <a:srgbClr val="000000"/>
              </a:solidFill>
              <a:latin typeface="Courier New" charset="0"/>
              <a:ea typeface="Courier New" charset="0"/>
              <a:cs typeface="Courier New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97375614"/>
      </p:ext>
    </p:extLst>
  </p:cSld>
  <p:clrMapOvr>
    <a:masterClrMapping/>
  </p:clrMapOvr>
  <p:transition>
    <p:wipe dir="r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2. The Non-MPLS Static IBU-SI BIFT Encoding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88900" y="976393"/>
            <a:ext cx="6760313" cy="3184901"/>
          </a:xfrm>
        </p:spPr>
        <p:txBody>
          <a:bodyPr/>
          <a:lstStyle/>
          <a:p>
            <a:r>
              <a:rPr lang="en-US" sz="2000" dirty="0"/>
              <a:t>Encoding 1 does not allow adding new dimensions, like </a:t>
            </a:r>
            <a:r>
              <a:rPr lang="en-US" sz="1200" dirty="0"/>
              <a:t>(draft-zzhang-bier-multicast-as-a-service-00)</a:t>
            </a:r>
          </a:p>
          <a:p>
            <a:r>
              <a:rPr lang="en-US" sz="2000" dirty="0"/>
              <a:t>The IBU is similar to the (global) MPLS Label.</a:t>
            </a:r>
          </a:p>
          <a:p>
            <a:r>
              <a:rPr lang="en-US" sz="2000" dirty="0"/>
              <a:t>But this encoding already has space carved out for SI.</a:t>
            </a:r>
          </a:p>
          <a:p>
            <a:r>
              <a:rPr lang="en-US" sz="2000" dirty="0"/>
              <a:t>With MPLS we allocated a range of labels (typically 256), but this comes down to the same thing.</a:t>
            </a:r>
          </a:p>
          <a:p>
            <a:r>
              <a:rPr lang="en-US" sz="1800" dirty="0"/>
              <a:t>Any combination of {IBU, SI} can be associated with a specific SD, BSL and/or RD.</a:t>
            </a:r>
          </a:p>
          <a:p>
            <a:r>
              <a:rPr lang="en-US" sz="1800" dirty="0">
                <a:solidFill>
                  <a:srgbClr val="FF0000"/>
                </a:solidFill>
              </a:rPr>
              <a:t>It is more obvious now that the data-plane MUST never parse the 20bit field.</a:t>
            </a:r>
          </a:p>
          <a:p>
            <a:pPr marL="0" indent="0"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944154344"/>
      </p:ext>
    </p:extLst>
  </p:cSld>
  <p:clrMapOvr>
    <a:masterClrMapping/>
  </p:clrMapOvr>
  <p:transition>
    <p:wipe dir="r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88900" y="1577738"/>
            <a:ext cx="6760313" cy="2400664"/>
          </a:xfrm>
        </p:spPr>
        <p:txBody>
          <a:bodyPr/>
          <a:lstStyle/>
          <a:p>
            <a:pPr marL="0" indent="0" algn="ctr">
              <a:buNone/>
            </a:pPr>
            <a:r>
              <a:rPr lang="en-US" sz="2800" dirty="0"/>
              <a:t>Questions?</a:t>
            </a:r>
          </a:p>
        </p:txBody>
      </p:sp>
    </p:spTree>
    <p:extLst>
      <p:ext uri="{BB962C8B-B14F-4D97-AF65-F5344CB8AC3E}">
        <p14:creationId xmlns:p14="http://schemas.microsoft.com/office/powerpoint/2010/main" val="1062781926"/>
      </p:ext>
    </p:extLst>
  </p:cSld>
  <p:clrMapOvr>
    <a:masterClrMapping/>
  </p:clrMapOvr>
  <p:transition>
    <p:wipe dir="r"/>
  </p:transition>
</p:sld>
</file>

<file path=ppt/theme/theme1.xml><?xml version="1.0" encoding="utf-8"?>
<a:theme xmlns:a="http://schemas.openxmlformats.org/drawingml/2006/main" name="Cisco Arial 4x3 template">
  <a:themeElements>
    <a:clrScheme name="Cisco 2010 Color Palette">
      <a:dk1>
        <a:srgbClr val="0096D6"/>
      </a:dk1>
      <a:lt1>
        <a:srgbClr val="FFFFFF"/>
      </a:lt1>
      <a:dk2>
        <a:srgbClr val="6DB344"/>
      </a:dk2>
      <a:lt2>
        <a:srgbClr val="FFFFFF"/>
      </a:lt2>
      <a:accent1>
        <a:srgbClr val="0096D6"/>
      </a:accent1>
      <a:accent2>
        <a:srgbClr val="6DB344"/>
      </a:accent2>
      <a:accent3>
        <a:srgbClr val="ABDFF0"/>
      </a:accent3>
      <a:accent4>
        <a:srgbClr val="008041"/>
      </a:accent4>
      <a:accent5>
        <a:srgbClr val="B7D333"/>
      </a:accent5>
      <a:accent6>
        <a:srgbClr val="652D89"/>
      </a:accent6>
      <a:hlink>
        <a:srgbClr val="3CBADC"/>
      </a:hlink>
      <a:folHlink>
        <a:srgbClr val="A6A8AB"/>
      </a:folHlink>
    </a:clrScheme>
    <a:fontScheme name="Cisco 2010_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96D6"/>
        </a:solidFill>
        <a:ln>
          <a:noFill/>
        </a:ln>
        <a:effectLst>
          <a:outerShdw blurRad="76200" dist="50800" dir="5400000" algn="ctr" rotWithShape="0">
            <a:srgbClr val="000000">
              <a:alpha val="27000"/>
            </a:srgbClr>
          </a:outerShdw>
        </a:effectLst>
      </a:spPr>
      <a:bodyPr rtlCol="0" anchor="ctr"/>
      <a:lstStyle>
        <a:defPPr algn="ctr">
          <a:defRPr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74038</TotalTime>
  <Words>289</Words>
  <Application>Microsoft Macintosh PowerPoint</Application>
  <PresentationFormat>Custom</PresentationFormat>
  <Paragraphs>39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CiscoSans Thin</vt:lpstr>
      <vt:lpstr>Courier New</vt:lpstr>
      <vt:lpstr>Cisco Arial 4x3 template</vt:lpstr>
      <vt:lpstr>IETF 103 Bangkok</vt:lpstr>
      <vt:lpstr>Status/History</vt:lpstr>
      <vt:lpstr>1. The Non-MPLS Static BSL-SD-SI BIFT Encoding</vt:lpstr>
      <vt:lpstr>2. The Non-MPLS Static IBU-SI BIFT Encoding</vt:lpstr>
      <vt:lpstr>2. The Non-MPLS Static IBU-SI BIFT Encoding</vt:lpstr>
      <vt:lpstr>PowerPoint Presentation</vt:lpstr>
    </vt:vector>
  </TitlesOfParts>
  <Company>Cisco</Company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Installing Template Theme Files</dc:title>
  <dc:creator>Wendee Howell</dc:creator>
  <cp:lastModifiedBy>Microsoft Office User</cp:lastModifiedBy>
  <cp:revision>583</cp:revision>
  <dcterms:created xsi:type="dcterms:W3CDTF">2011-11-02T19:14:21Z</dcterms:created>
  <dcterms:modified xsi:type="dcterms:W3CDTF">2018-11-06T04:42:54Z</dcterms:modified>
</cp:coreProperties>
</file>