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notesMasterIdLst>
    <p:notesMasterId r:id="rId8"/>
  </p:notesMasterIdLst>
  <p:sldIdLst>
    <p:sldId id="278" r:id="rId2"/>
    <p:sldId id="272" r:id="rId3"/>
    <p:sldId id="301" r:id="rId4"/>
    <p:sldId id="304" r:id="rId5"/>
    <p:sldId id="303" r:id="rId6"/>
    <p:sldId id="277" r:id="rId7"/>
  </p:sldIdLst>
  <p:sldSz cx="7205663" cy="4324350"/>
  <p:notesSz cx="6858000" cy="9296400"/>
  <p:defaultTextStyle>
    <a:defPPr>
      <a:defRPr lang="en-US"/>
    </a:defPPr>
    <a:lvl1pPr marL="0" algn="l" defTabSz="55567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77839" algn="l" defTabSz="55567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55678" algn="l" defTabSz="55567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33517" algn="l" defTabSz="55567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111355" algn="l" defTabSz="55567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389192" algn="l" defTabSz="55567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667032" algn="l" defTabSz="55567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1944871" algn="l" defTabSz="55567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222709" algn="l" defTabSz="55567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">
          <p15:clr>
            <a:srgbClr val="A4A3A4"/>
          </p15:clr>
        </p15:guide>
        <p15:guide id="2" pos="1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52D89"/>
    <a:srgbClr val="7F7F7F"/>
    <a:srgbClr val="0096D6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07" autoAdjust="0"/>
    <p:restoredTop sz="97585" autoAdjust="0"/>
  </p:normalViewPr>
  <p:slideViewPr>
    <p:cSldViewPr snapToGrid="0" snapToObjects="1">
      <p:cViewPr varScale="1">
        <p:scale>
          <a:sx n="201" d="100"/>
          <a:sy n="201" d="100"/>
        </p:scale>
        <p:origin x="576" y="192"/>
      </p:cViewPr>
      <p:guideLst>
        <p:guide orient="horz" pos="170"/>
        <p:guide pos="1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E03F6-208E-9D48-89F8-99626B3B0420}" type="datetimeFigureOut">
              <a:rPr lang="en-US" smtClean="0"/>
              <a:t>11/6/18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15975" y="1162050"/>
            <a:ext cx="522605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575"/>
            <a:ext cx="548640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6C93F-2685-E544-BBD3-453030438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79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013" y="272536"/>
            <a:ext cx="6768202" cy="528532"/>
          </a:xfrm>
        </p:spPr>
        <p:txBody>
          <a:bodyPr/>
          <a:lstStyle>
            <a:lvl1pPr algn="l" defTabSz="555678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22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88900" y="847572"/>
            <a:ext cx="6760313" cy="3130830"/>
          </a:xfrm>
        </p:spPr>
        <p:txBody>
          <a:bodyPr/>
          <a:lstStyle>
            <a:lvl1pPr>
              <a:lnSpc>
                <a:spcPct val="95000"/>
              </a:lnSpc>
              <a:spcBef>
                <a:spcPts val="900"/>
              </a:spcBef>
              <a:defRPr sz="13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365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1013" y="3878"/>
            <a:ext cx="6768202" cy="528532"/>
          </a:xfrm>
          <a:prstGeom prst="rect">
            <a:avLst/>
          </a:prstGeom>
        </p:spPr>
        <p:txBody>
          <a:bodyPr vert="horz" lIns="50011" tIns="27782" rIns="50011" bIns="27782" rtlCol="0" anchor="b" anchorCtr="0">
            <a:noAutofit/>
          </a:bodyPr>
          <a:lstStyle/>
          <a:p>
            <a:r>
              <a:rPr lang="en-US" dirty="0"/>
              <a:t>Slide 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011" y="844790"/>
            <a:ext cx="6738714" cy="3131149"/>
          </a:xfrm>
          <a:prstGeom prst="rect">
            <a:avLst/>
          </a:prstGeom>
        </p:spPr>
        <p:txBody>
          <a:bodyPr vert="horz" lIns="55567" tIns="27782" rIns="55567" bIns="27782" rtlCol="0">
            <a:noAutofit/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Placeholder 1"/>
          <p:cNvSpPr txBox="1">
            <a:spLocks/>
          </p:cNvSpPr>
          <p:nvPr userDrawn="1"/>
        </p:nvSpPr>
        <p:spPr>
          <a:xfrm>
            <a:off x="181013" y="576134"/>
            <a:ext cx="6768202" cy="204847"/>
          </a:xfrm>
          <a:prstGeom prst="rect">
            <a:avLst/>
          </a:prstGeom>
        </p:spPr>
        <p:txBody>
          <a:bodyPr vert="horz" lIns="50011" tIns="27782" rIns="50011" bIns="27782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endParaRPr lang="en-US" sz="1500" dirty="0">
              <a:solidFill>
                <a:srgbClr val="FF6600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ltGray">
          <a:xfrm>
            <a:off x="6401620" y="4016883"/>
            <a:ext cx="281106" cy="2160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1000" kern="120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kern="12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</p:sldLayoutIdLst>
  <p:transition>
    <p:wipe dir="r"/>
  </p:transition>
  <p:txStyles>
    <p:titleStyle>
      <a:lvl1pPr algn="l" defTabSz="555678" rtl="0" eaLnBrk="1" latinLnBrk="0" hangingPunct="1">
        <a:lnSpc>
          <a:spcPct val="80000"/>
        </a:lnSpc>
        <a:spcBef>
          <a:spcPct val="0"/>
        </a:spcBef>
        <a:buNone/>
        <a:defRPr lang="en-US" sz="22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138920" indent="-138920" algn="l" defTabSz="555678" rtl="0" eaLnBrk="1" latinLnBrk="0" hangingPunct="1">
        <a:lnSpc>
          <a:spcPct val="95000"/>
        </a:lnSpc>
        <a:spcBef>
          <a:spcPts val="875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12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246969" indent="0" algn="l" defTabSz="555678" rtl="0" eaLnBrk="1" latinLnBrk="0" hangingPunct="1">
        <a:lnSpc>
          <a:spcPct val="95000"/>
        </a:lnSpc>
        <a:spcBef>
          <a:spcPts val="511"/>
        </a:spcBef>
        <a:buClr>
          <a:schemeClr val="tx2"/>
        </a:buClr>
        <a:buFontTx/>
        <a:buNone/>
        <a:defRPr lang="en-US" sz="11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347299" indent="-965" algn="l" defTabSz="555678" rtl="0" eaLnBrk="1" latinLnBrk="0" hangingPunct="1">
        <a:lnSpc>
          <a:spcPct val="95000"/>
        </a:lnSpc>
        <a:spcBef>
          <a:spcPts val="511"/>
        </a:spcBef>
        <a:buFont typeface="Arial" pitchFamily="34" charset="0"/>
        <a:buNone/>
        <a:defRPr lang="en-US" sz="10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418688" indent="0" algn="l" defTabSz="555678" rtl="0" eaLnBrk="1" latinLnBrk="0" hangingPunct="1">
        <a:lnSpc>
          <a:spcPct val="95000"/>
        </a:lnSpc>
        <a:spcBef>
          <a:spcPts val="511"/>
        </a:spcBef>
        <a:buFont typeface="Arial" pitchFamily="34" charset="0"/>
        <a:buNone/>
        <a:defRPr lang="en-US" sz="9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487182" indent="0" algn="l" defTabSz="555678" rtl="0" eaLnBrk="1" latinLnBrk="0" hangingPunct="1">
        <a:lnSpc>
          <a:spcPct val="95000"/>
        </a:lnSpc>
        <a:spcBef>
          <a:spcPts val="511"/>
        </a:spcBef>
        <a:buFont typeface="Arial" pitchFamily="34" charset="0"/>
        <a:buNone/>
        <a:defRPr lang="en-US" sz="9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1528111" indent="-138920" algn="l" defTabSz="555678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05951" indent="-138920" algn="l" defTabSz="555678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83789" indent="-138920" algn="l" defTabSz="555678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61629" indent="-138920" algn="l" defTabSz="555678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5678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77839" algn="l" defTabSz="555678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55678" algn="l" defTabSz="555678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33517" algn="l" defTabSz="555678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11355" algn="l" defTabSz="555678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89192" algn="l" defTabSz="555678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67032" algn="l" defTabSz="555678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44871" algn="l" defTabSz="555678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22709" algn="l" defTabSz="555678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xuxiaohu@huawei.com" TargetMode="External"/><Relationship Id="rId2" Type="http://schemas.openxmlformats.org/officeDocument/2006/relationships/hyperlink" Target="mailto:ice@cisco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hooman.bidgoli@nokia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IETF 103 Bangkok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8900" y="3347883"/>
            <a:ext cx="6760313" cy="914151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IJsbrand</a:t>
            </a:r>
            <a:r>
              <a:rPr lang="en-US" dirty="0"/>
              <a:t> </a:t>
            </a:r>
            <a:r>
              <a:rPr lang="en-US" dirty="0" err="1"/>
              <a:t>Wijnands</a:t>
            </a:r>
            <a:r>
              <a:rPr lang="en-US" dirty="0"/>
              <a:t> 		Cisco 		</a:t>
            </a:r>
            <a:r>
              <a:rPr lang="en-US" dirty="0">
                <a:hlinkClick r:id="rId2"/>
              </a:rPr>
              <a:t>ice@cisco.com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Xiaohu</a:t>
            </a:r>
            <a:r>
              <a:rPr lang="en-US" dirty="0"/>
              <a:t> Xu			Huawei		</a:t>
            </a:r>
            <a:r>
              <a:rPr lang="en-US" dirty="0">
                <a:hlinkClick r:id="rId3"/>
              </a:rPr>
              <a:t>xuxiaohu@huawei.com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Hooman</a:t>
            </a:r>
            <a:r>
              <a:rPr lang="en-US" dirty="0"/>
              <a:t> </a:t>
            </a:r>
            <a:r>
              <a:rPr lang="en-US" dirty="0" err="1"/>
              <a:t>Bidgoli</a:t>
            </a:r>
            <a:r>
              <a:rPr lang="en-US" dirty="0"/>
              <a:t>		Nokia		</a:t>
            </a:r>
            <a:r>
              <a:rPr lang="en-US" dirty="0">
                <a:hlinkClick r:id="rId4"/>
              </a:rPr>
              <a:t>hooman.bidgoli@nokia.com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2277" y="1508558"/>
            <a:ext cx="63692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An Optional Encoding of the BIFT-id Field in the non-MPLS BIER Encapsulation</a:t>
            </a:r>
          </a:p>
          <a:p>
            <a:endParaRPr lang="en-US" sz="2000" b="1" dirty="0">
              <a:solidFill>
                <a:srgbClr val="000000"/>
              </a:solidFill>
            </a:endParaRPr>
          </a:p>
          <a:p>
            <a:pPr algn="ctr"/>
            <a:r>
              <a:rPr lang="en-US" sz="2000" b="1" dirty="0"/>
              <a:t>draft-ietf-bier-non-mpls-bift-encoding-01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600">
                <a:solidFill>
                  <a:srgbClr val="000000">
                    <a:alpha val="25000"/>
                  </a:srgb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US" sz="600" dirty="0">
              <a:solidFill>
                <a:srgbClr val="000000">
                  <a:alpha val="25000"/>
                </a:srgbClr>
              </a:solidFill>
              <a:latin typeface="+mn-lt"/>
              <a:ea typeface="+mn-ea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201725977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Status/History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8900" y="1008212"/>
            <a:ext cx="6760313" cy="2970189"/>
          </a:xfrm>
        </p:spPr>
        <p:txBody>
          <a:bodyPr/>
          <a:lstStyle/>
          <a:p>
            <a:r>
              <a:rPr lang="en-US" sz="2000" dirty="0"/>
              <a:t>Informational document.</a:t>
            </a:r>
          </a:p>
          <a:p>
            <a:r>
              <a:rPr lang="en-US" sz="2000" dirty="0"/>
              <a:t>Draft has been accepted by WG.</a:t>
            </a:r>
          </a:p>
          <a:p>
            <a:r>
              <a:rPr lang="en-US" sz="2000" dirty="0"/>
              <a:t>New encoding added</a:t>
            </a:r>
          </a:p>
          <a:p>
            <a:pPr lvl="1"/>
            <a:r>
              <a:rPr lang="en-US" sz="1800" dirty="0"/>
              <a:t>(based on discussion on the mailing list with Eric).</a:t>
            </a: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229731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012" y="272536"/>
            <a:ext cx="6892887" cy="528532"/>
          </a:xfrm>
        </p:spPr>
        <p:txBody>
          <a:bodyPr/>
          <a:lstStyle/>
          <a:p>
            <a:r>
              <a:rPr lang="en-US" b="1" dirty="0"/>
              <a:t>1. The Non-MPLS Static BSL-SD-SI BIFT Encoding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8900" y="2293119"/>
            <a:ext cx="6760313" cy="1868175"/>
          </a:xfrm>
        </p:spPr>
        <p:txBody>
          <a:bodyPr/>
          <a:lstStyle/>
          <a:p>
            <a:r>
              <a:rPr lang="en-US" sz="2000" dirty="0"/>
              <a:t>The BIFT-id is 20 bits.</a:t>
            </a:r>
          </a:p>
          <a:p>
            <a:r>
              <a:rPr lang="en-US" sz="2000" dirty="0"/>
              <a:t>We overload this BIFT-id field and carve out space for:</a:t>
            </a:r>
          </a:p>
          <a:p>
            <a:pPr lvl="1"/>
            <a:r>
              <a:rPr lang="en-US" sz="1800" dirty="0"/>
              <a:t>BSL (4 bits), SD (8 bits) and SI (8 bits).</a:t>
            </a:r>
          </a:p>
          <a:p>
            <a:r>
              <a:rPr lang="en-US" sz="2000" dirty="0"/>
              <a:t>For the data-pane, this remains a 20 bit value!!!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190" y="1162373"/>
            <a:ext cx="61318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+-+-+-+-+-+-+-+-+-+-+-+-+-+-+-+-+-+-+-+-+-+-+-+-+-+-+-+-+-+-+-+-+     </a:t>
            </a:r>
          </a:p>
          <a:p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|  </a:t>
            </a:r>
            <a:r>
              <a:rPr lang="nl-NL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BSL </a:t>
            </a:r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|       </a:t>
            </a:r>
            <a:r>
              <a:rPr lang="nl-NL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SD</a:t>
            </a:r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     |       </a:t>
            </a:r>
            <a:r>
              <a:rPr lang="nl-NL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SI</a:t>
            </a:r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     | TC  |S|       TTL     |     </a:t>
            </a:r>
          </a:p>
          <a:p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+-+-+-+-+-+-+-+-+-+-+-+-+-+-+-+-+-+-+-+-+-+-+-+-+-+-+-+-+-+-+-+-+</a:t>
            </a:r>
          </a:p>
          <a:p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|-------- 20 bit BIFT-</a:t>
            </a:r>
            <a:r>
              <a:rPr lang="nl-NL" dirty="0" err="1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id</a:t>
            </a:r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Field ---------|</a:t>
            </a:r>
            <a:endParaRPr lang="en-US" dirty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61204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2. The Non-MPLS Static IBU-SI BIFT Encoding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8900" y="2293119"/>
            <a:ext cx="6760313" cy="1868175"/>
          </a:xfrm>
        </p:spPr>
        <p:txBody>
          <a:bodyPr/>
          <a:lstStyle/>
          <a:p>
            <a:r>
              <a:rPr lang="en-US" sz="2000" dirty="0"/>
              <a:t>The BIFT-id is 20 bits.</a:t>
            </a:r>
          </a:p>
          <a:p>
            <a:r>
              <a:rPr lang="en-US" sz="2000" dirty="0"/>
              <a:t>We overload this BIFT-id field and carve out space for:</a:t>
            </a:r>
          </a:p>
          <a:p>
            <a:pPr lvl="1"/>
            <a:r>
              <a:rPr lang="en-US" sz="1800" dirty="0"/>
              <a:t>IBU (12 bits) and SI (8 bits).</a:t>
            </a:r>
          </a:p>
          <a:p>
            <a:r>
              <a:rPr lang="en-US" sz="2000" dirty="0"/>
              <a:t>For the data-pane, this remains a 20 bit value!!!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190" y="1162373"/>
            <a:ext cx="61318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+-+-+-+-+-+-+-+-+-+-+-+-+-+-+-+-+-+-+-+-+-+-+-+-+-+-+-+-+-+-+-+-+     </a:t>
            </a:r>
          </a:p>
          <a:p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|         </a:t>
            </a:r>
            <a:r>
              <a:rPr lang="nl-NL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IBU </a:t>
            </a:r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         |       </a:t>
            </a:r>
            <a:r>
              <a:rPr lang="nl-NL" dirty="0">
                <a:solidFill>
                  <a:srgbClr val="FF0000"/>
                </a:solidFill>
                <a:latin typeface="Courier New" charset="0"/>
                <a:ea typeface="Courier New" charset="0"/>
                <a:cs typeface="Courier New" charset="0"/>
              </a:rPr>
              <a:t>SI</a:t>
            </a:r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     | TC  |S|       TTL     |     </a:t>
            </a:r>
          </a:p>
          <a:p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+-+-+-+-+-+-+-+-+-+-+-+-+-+-+-+-+-+-+-+-+-+-+-+-+-+-+-+-+-+-+-+-+</a:t>
            </a:r>
          </a:p>
          <a:p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|-------- 20 bit BIFT-</a:t>
            </a:r>
            <a:r>
              <a:rPr lang="nl-NL" dirty="0" err="1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id</a:t>
            </a:r>
            <a:r>
              <a:rPr lang="nl-NL" dirty="0">
                <a:solidFill>
                  <a:srgbClr val="000000"/>
                </a:solidFill>
                <a:latin typeface="Courier New" charset="0"/>
                <a:ea typeface="Courier New" charset="0"/>
                <a:cs typeface="Courier New" charset="0"/>
              </a:rPr>
              <a:t> Field ---------|</a:t>
            </a:r>
            <a:endParaRPr lang="en-US" dirty="0">
              <a:solidFill>
                <a:srgbClr val="000000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37561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2. The Non-MPLS Static IBU-SI BIFT Encoding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8900" y="976393"/>
            <a:ext cx="6760313" cy="3184901"/>
          </a:xfrm>
        </p:spPr>
        <p:txBody>
          <a:bodyPr/>
          <a:lstStyle/>
          <a:p>
            <a:r>
              <a:rPr lang="en-US" sz="2000" dirty="0"/>
              <a:t>Encoding 1 does not allow adding new dimensions, like </a:t>
            </a:r>
            <a:r>
              <a:rPr lang="en-US" sz="1200" dirty="0"/>
              <a:t>(draft-zzhang-bier-multicast-as-a-service-00)</a:t>
            </a:r>
          </a:p>
          <a:p>
            <a:r>
              <a:rPr lang="en-US" sz="2000" dirty="0"/>
              <a:t>The IBU is similar to the (global) MPLS Label.</a:t>
            </a:r>
          </a:p>
          <a:p>
            <a:r>
              <a:rPr lang="en-US" sz="2000" dirty="0"/>
              <a:t>But this encoding already has space carved out for SI.</a:t>
            </a:r>
          </a:p>
          <a:p>
            <a:r>
              <a:rPr lang="en-US" sz="2000" dirty="0"/>
              <a:t>With MPLS we allocated a range of labels (typically 256), but this comes down to the same thing.</a:t>
            </a:r>
          </a:p>
          <a:p>
            <a:r>
              <a:rPr lang="en-US" sz="1800" dirty="0"/>
              <a:t>Any combination of {IBU, SI} can be associated with a specific SD, BSL and/or RD.</a:t>
            </a:r>
          </a:p>
          <a:p>
            <a:r>
              <a:rPr lang="en-US" sz="1800" dirty="0">
                <a:solidFill>
                  <a:srgbClr val="FF0000"/>
                </a:solidFill>
              </a:rPr>
              <a:t>It is more obvious now that the data-plane MUST never parse the 20bit field.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4415434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8900" y="1577738"/>
            <a:ext cx="6760313" cy="2400664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06278192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74038</TotalTime>
  <Words>289</Words>
  <Application>Microsoft Macintosh PowerPoint</Application>
  <PresentationFormat>Custom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CiscoSans Thin</vt:lpstr>
      <vt:lpstr>Courier New</vt:lpstr>
      <vt:lpstr>Cisco Arial 4x3 template</vt:lpstr>
      <vt:lpstr>IETF 103 Bangkok</vt:lpstr>
      <vt:lpstr>Status/History</vt:lpstr>
      <vt:lpstr>1. The Non-MPLS Static BSL-SD-SI BIFT Encoding</vt:lpstr>
      <vt:lpstr>2. The Non-MPLS Static IBU-SI BIFT Encoding</vt:lpstr>
      <vt:lpstr>2. The Non-MPLS Static IBU-SI BIFT Encoding</vt:lpstr>
      <vt:lpstr>PowerPoint Presentation</vt:lpstr>
    </vt:vector>
  </TitlesOfParts>
  <Company>Cisco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Installing Template Theme Files</dc:title>
  <dc:creator>Wendee Howell</dc:creator>
  <cp:lastModifiedBy>Microsoft Office User</cp:lastModifiedBy>
  <cp:revision>583</cp:revision>
  <dcterms:created xsi:type="dcterms:W3CDTF">2011-11-02T19:14:21Z</dcterms:created>
  <dcterms:modified xsi:type="dcterms:W3CDTF">2018-11-06T04:42:54Z</dcterms:modified>
</cp:coreProperties>
</file>