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36" r:id="rId3"/>
    <p:sldId id="337" r:id="rId4"/>
    <p:sldId id="338" r:id="rId5"/>
    <p:sldId id="339" r:id="rId6"/>
    <p:sldId id="34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021"/>
    <a:srgbClr val="E9D0B5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23" autoAdjust="0"/>
  </p:normalViewPr>
  <p:slideViewPr>
    <p:cSldViewPr snapToObjects="1">
      <p:cViewPr varScale="1">
        <p:scale>
          <a:sx n="55" d="100"/>
          <a:sy n="55" d="100"/>
        </p:scale>
        <p:origin x="885" y="3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6507BF4-70F0-4074-B4B8-F4F8D3286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5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44D20-68EA-4034-9060-D4BFA037917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507BF4-70F0-4074-B4B8-F4F8D328682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48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507BF4-70F0-4074-B4B8-F4F8D328682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89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507BF4-70F0-4074-B4B8-F4F8D328682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7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3A05B-33E0-4527-B093-E2CD88306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8201F-DDAA-4674-A96B-927E7748F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4203C-7738-45B4-B9CD-E203CC3AB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Click to edit Master text styles</a:t>
            </a:r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smtClean="0"/>
              <a:t>Third level</a:t>
            </a:r>
          </a:p>
          <a:p>
            <a:pPr lvl="3"/>
            <a:r>
              <a:rPr lang="nl-NL" dirty="0" smtClean="0"/>
              <a:t>Fourth level</a:t>
            </a:r>
          </a:p>
          <a:p>
            <a:pPr lvl="4"/>
            <a:r>
              <a:rPr lang="nl-NL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755B9-8011-4C06-82B3-26DD405FA2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39E30-A105-48D6-AA6C-FB4070162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187C-977A-486A-9403-F188A67B7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0BE2B-A688-4408-A730-8526319AC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B1FB-8F48-4E29-A9F5-DD611A5833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50FAC-9EB8-4599-A49E-2CE4E8635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F6D28-40EB-4C95-87D5-211C61B0F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0B004-2E2F-4230-9D61-E9A07307D6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E6BA53-0390-419D-BB70-1366B18D7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28800"/>
            <a:ext cx="7772400" cy="1143000"/>
          </a:xfrm>
        </p:spPr>
        <p:txBody>
          <a:bodyPr/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draft-venaas-bier-pfm-sd-00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PIM Flooding Mechanism and Source Discovery for BIER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352800"/>
            <a:ext cx="9144000" cy="2514600"/>
          </a:xfrm>
        </p:spPr>
        <p:txBody>
          <a:bodyPr/>
          <a:lstStyle/>
          <a:p>
            <a:r>
              <a:rPr lang="en-US" sz="2800" i="1" dirty="0" smtClean="0"/>
              <a:t>Stig </a:t>
            </a:r>
            <a:r>
              <a:rPr lang="en-US" sz="2800" i="1" dirty="0"/>
              <a:t>Venaas, stig@cisco.com</a:t>
            </a:r>
          </a:p>
          <a:p>
            <a:r>
              <a:rPr lang="en-US" sz="2800" i="1" dirty="0"/>
              <a:t>IJsbrand </a:t>
            </a:r>
            <a:r>
              <a:rPr lang="en-US" sz="2800" i="1" dirty="0" smtClean="0"/>
              <a:t>Wijnands, ice@cisco.com</a:t>
            </a:r>
          </a:p>
          <a:p>
            <a:r>
              <a:rPr lang="en-US" sz="2800" i="1" dirty="0" err="1"/>
              <a:t>Mankamana</a:t>
            </a:r>
            <a:r>
              <a:rPr lang="en-US" sz="2800" i="1" dirty="0"/>
              <a:t> </a:t>
            </a:r>
            <a:r>
              <a:rPr lang="en-US" sz="2800" i="1" dirty="0" smtClean="0"/>
              <a:t>Mishra, mankamis@cisco.com</a:t>
            </a:r>
          </a:p>
          <a:p>
            <a:r>
              <a:rPr lang="en-US" sz="2800" i="1" dirty="0"/>
              <a:t>Mahesh </a:t>
            </a:r>
            <a:r>
              <a:rPr lang="en-US" sz="2800" i="1" dirty="0" smtClean="0"/>
              <a:t>Sivakumar</a:t>
            </a:r>
            <a:r>
              <a:rPr lang="en-US" sz="2800" i="1" dirty="0"/>
              <a:t>, sivakumar.mahesh@gmail.com</a:t>
            </a:r>
            <a:endParaRPr lang="en-US" sz="2800" i="1" dirty="0"/>
          </a:p>
          <a:p>
            <a:pPr marL="812800" indent="-812800" algn="l" eaLnBrk="1" hangingPunct="1"/>
            <a:endParaRPr lang="en-US" sz="2800" dirty="0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28600" y="2362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 bwMode="auto">
          <a:xfrm flipV="1">
            <a:off x="1333449" y="4123481"/>
            <a:ext cx="241954" cy="535368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 flipV="1">
            <a:off x="653373" y="3090224"/>
            <a:ext cx="309201" cy="539805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>
            <a:off x="1326648" y="3090224"/>
            <a:ext cx="296927" cy="539805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 bwMode="auto">
          <a:xfrm flipH="1" flipV="1">
            <a:off x="587336" y="4102536"/>
            <a:ext cx="375238" cy="556313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 bwMode="auto">
          <a:xfrm flipV="1">
            <a:off x="1137329" y="1885746"/>
            <a:ext cx="11624" cy="715548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flipV="1">
            <a:off x="1148953" y="5171252"/>
            <a:ext cx="0" cy="508804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RFC 8364 PFM-SD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 descr="File Server_Updated2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4814" y="1196752"/>
            <a:ext cx="45566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99581" y="1392677"/>
            <a:ext cx="436759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SRC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pic>
        <p:nvPicPr>
          <p:cNvPr id="9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5725" y="4693321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443" y="3646572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0474" y="3670775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537" y="2645078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2560" y="5693662"/>
            <a:ext cx="53935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1020310" y="5881394"/>
            <a:ext cx="23403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err="1" smtClean="0">
                <a:ea typeface="ＭＳ Ｐゴシック" pitchFamily="34" charset="-128"/>
              </a:rPr>
              <a:t>Rcv</a:t>
            </a:r>
            <a:endParaRPr lang="en-US" sz="1000" b="1" dirty="0">
              <a:ea typeface="ＭＳ Ｐゴシック" pitchFamily="34" charset="-128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flipH="1">
            <a:off x="1475111" y="4224607"/>
            <a:ext cx="191470" cy="4687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flipH="1">
            <a:off x="555262" y="3128301"/>
            <a:ext cx="261076" cy="38990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517961" y="4190135"/>
            <a:ext cx="290012" cy="4687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1233002" y="2009163"/>
            <a:ext cx="0" cy="46871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1454426" y="3128301"/>
            <a:ext cx="213463" cy="376018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9" name="Straight Arrow Connector 78"/>
          <p:cNvCxnSpPr/>
          <p:nvPr/>
        </p:nvCxnSpPr>
        <p:spPr bwMode="auto">
          <a:xfrm>
            <a:off x="4283968" y="2321100"/>
            <a:ext cx="504056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5" name="Rectangle 3"/>
          <p:cNvSpPr txBox="1">
            <a:spLocks noChangeArrowheads="1"/>
          </p:cNvSpPr>
          <p:nvPr/>
        </p:nvSpPr>
        <p:spPr bwMode="auto">
          <a:xfrm>
            <a:off x="5025008" y="2301345"/>
            <a:ext cx="4118992" cy="456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800" kern="0" dirty="0" smtClean="0"/>
              <a:t>Initial data packet detected and dropped by first hop router</a:t>
            </a:r>
          </a:p>
          <a:p>
            <a:r>
              <a:rPr lang="en-US" sz="1800" kern="0" dirty="0" smtClean="0"/>
              <a:t>FHR sends triggered PFP-SA message containing (S,G) for the source (but no data)</a:t>
            </a:r>
          </a:p>
          <a:p>
            <a:r>
              <a:rPr lang="en-US" sz="1800" kern="0" dirty="0" smtClean="0"/>
              <a:t>PFP-SA forwarded hop by hop throughout the domain</a:t>
            </a:r>
          </a:p>
          <a:p>
            <a:r>
              <a:rPr lang="en-US" sz="1800" kern="0" dirty="0" smtClean="0"/>
              <a:t>All routers know about the (S,G</a:t>
            </a:r>
            <a:r>
              <a:rPr lang="en-US" sz="1800" kern="0" dirty="0" smtClean="0"/>
              <a:t>)</a:t>
            </a:r>
          </a:p>
          <a:p>
            <a:r>
              <a:rPr lang="en-US" sz="1800" kern="0" dirty="0" smtClean="0"/>
              <a:t>LHR can join towards source</a:t>
            </a:r>
          </a:p>
          <a:p>
            <a:r>
              <a:rPr lang="en-US" sz="1800" kern="0" dirty="0" smtClean="0"/>
              <a:t>No RPs, no shared trees.</a:t>
            </a:r>
          </a:p>
          <a:p>
            <a:pPr marL="0" indent="0">
              <a:buNone/>
            </a:pPr>
            <a:endParaRPr lang="en-US" sz="1800" kern="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1615023" y="2070512"/>
            <a:ext cx="2840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PFM-SD </a:t>
            </a:r>
            <a:r>
              <a:rPr lang="en-US" dirty="0" smtClean="0"/>
              <a:t>message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4265104" y="2863213"/>
            <a:ext cx="504056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2411760" y="2620130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ata</a:t>
            </a:r>
            <a:endParaRPr lang="en-US" dirty="0"/>
          </a:p>
        </p:txBody>
      </p:sp>
      <p:sp>
        <p:nvSpPr>
          <p:cNvPr id="55" name="Text Box 7"/>
          <p:cNvSpPr txBox="1">
            <a:spLocks noChangeArrowheads="1"/>
          </p:cNvSpPr>
          <p:nvPr/>
        </p:nvSpPr>
        <p:spPr bwMode="auto">
          <a:xfrm>
            <a:off x="668508" y="2415609"/>
            <a:ext cx="430348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FHR</a:t>
            </a:r>
            <a:endParaRPr lang="en-US" sz="1000" b="1" dirty="0">
              <a:ea typeface="ＭＳ Ｐゴシック" pitchFamily="34" charset="-128"/>
            </a:endParaRPr>
          </a:p>
        </p:txBody>
      </p:sp>
      <p:sp>
        <p:nvSpPr>
          <p:cNvPr id="59" name="Text Box 7"/>
          <p:cNvSpPr txBox="1">
            <a:spLocks noChangeArrowheads="1"/>
          </p:cNvSpPr>
          <p:nvPr/>
        </p:nvSpPr>
        <p:spPr bwMode="auto">
          <a:xfrm>
            <a:off x="438198" y="4867544"/>
            <a:ext cx="430348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LHR</a:t>
            </a:r>
            <a:endParaRPr lang="en-US" sz="10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648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BIER PFM-SD overview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rmAutofit/>
          </a:bodyPr>
          <a:lstStyle/>
          <a:p>
            <a:pPr indent="-285750"/>
            <a:r>
              <a:rPr lang="en-US" sz="1800" dirty="0" smtClean="0"/>
              <a:t>FHR send message with its originator address and a list of its active sources and their </a:t>
            </a:r>
            <a:r>
              <a:rPr lang="en-US" sz="1800" dirty="0" err="1" smtClean="0"/>
              <a:t>holdtime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r>
              <a:rPr lang="en-US" sz="1800" dirty="0" smtClean="0"/>
              <a:t>BIER ingress routers add their BIER prefix, SD and BFR-ID, and metrics for the sources. Replicates to all BIER routers in SD</a:t>
            </a:r>
          </a:p>
          <a:p>
            <a:r>
              <a:rPr lang="en-US" sz="1800" dirty="0" smtClean="0">
                <a:cs typeface="Courier New" panose="02070309020205020404" pitchFamily="49" charset="0"/>
              </a:rPr>
              <a:t>BIER egress caches the info, removes BIER info and forwards just the </a:t>
            </a:r>
            <a:r>
              <a:rPr lang="en-US" sz="1800" dirty="0" err="1" smtClean="0">
                <a:cs typeface="Courier New" panose="02070309020205020404" pitchFamily="49" charset="0"/>
              </a:rPr>
              <a:t>pim</a:t>
            </a:r>
            <a:r>
              <a:rPr lang="en-US" sz="1800" dirty="0" smtClean="0">
                <a:cs typeface="Courier New" panose="02070309020205020404" pitchFamily="49" charset="0"/>
              </a:rPr>
              <a:t> info.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827584" y="4998591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" name="Picture 5" descr="File Server_Updated2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80" y="4687441"/>
            <a:ext cx="45566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44331" y="5427629"/>
            <a:ext cx="436759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SRC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pic>
        <p:nvPicPr>
          <p:cNvPr id="8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7798" y="4784279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>
            <a:off x="905404" y="5212904"/>
            <a:ext cx="432048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570039" y="5332118"/>
            <a:ext cx="430348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FHR</a:t>
            </a:r>
            <a:endParaRPr lang="en-US" sz="1000" b="1" dirty="0">
              <a:ea typeface="ＭＳ Ｐゴシック" pitchFamily="34" charset="-128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123728" y="4998591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>
            <a:off x="2267744" y="5212904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Cloud 11"/>
          <p:cNvSpPr/>
          <p:nvPr/>
        </p:nvSpPr>
        <p:spPr bwMode="auto">
          <a:xfrm>
            <a:off x="2639408" y="4564188"/>
            <a:ext cx="1296144" cy="72008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7" name="Cloud 16"/>
          <p:cNvSpPr/>
          <p:nvPr/>
        </p:nvSpPr>
        <p:spPr bwMode="auto">
          <a:xfrm>
            <a:off x="3950724" y="4492824"/>
            <a:ext cx="1296144" cy="72008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8" name="Cloud 17"/>
          <p:cNvSpPr/>
          <p:nvPr/>
        </p:nvSpPr>
        <p:spPr bwMode="auto">
          <a:xfrm>
            <a:off x="5262427" y="4492824"/>
            <a:ext cx="1296144" cy="72008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6558571" y="4881869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 bwMode="auto">
          <a:xfrm>
            <a:off x="6630571" y="5078612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6259" y="4638551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 bwMode="auto">
          <a:xfrm>
            <a:off x="7668344" y="4836241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3" name="Picture 19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4169" y="4492824"/>
            <a:ext cx="53935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8461919" y="4680556"/>
            <a:ext cx="23403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err="1" smtClean="0">
                <a:ea typeface="ＭＳ Ｐゴシック" pitchFamily="34" charset="-128"/>
              </a:rPr>
              <a:t>Rcv</a:t>
            </a:r>
            <a:endParaRPr lang="en-US" sz="1000" b="1" dirty="0">
              <a:ea typeface="ＭＳ Ｐゴシック" pitchFamily="34" charset="-128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682415" y="5309741"/>
            <a:ext cx="393479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PIM</a:t>
            </a:r>
            <a:endParaRPr lang="en-US" sz="1000" b="1" dirty="0">
              <a:ea typeface="ＭＳ Ｐゴシック" pitchFamily="34" charset="-128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345014" y="5294282"/>
            <a:ext cx="472026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BIER</a:t>
            </a:r>
            <a:endParaRPr lang="en-US" sz="1000" b="1" dirty="0">
              <a:ea typeface="ＭＳ Ｐゴシック" pitchFamily="34" charset="-128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3039212" y="5316917"/>
            <a:ext cx="393479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PIM</a:t>
            </a:r>
            <a:endParaRPr lang="en-US" sz="1000" b="1" dirty="0">
              <a:ea typeface="ＭＳ Ｐゴシック" pitchFamily="34" charset="-128"/>
            </a:endParaRPr>
          </a:p>
        </p:txBody>
      </p:sp>
      <p:pic>
        <p:nvPicPr>
          <p:cNvPr id="28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0864" y="4911812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749" y="4317226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Straight Arrow Connector 29"/>
          <p:cNvCxnSpPr/>
          <p:nvPr/>
        </p:nvCxnSpPr>
        <p:spPr bwMode="auto">
          <a:xfrm>
            <a:off x="4227132" y="4352231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4227132" y="4498529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4227132" y="4638551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4245695" y="4995915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245695" y="5142213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4245695" y="5282235"/>
            <a:ext cx="371664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6" name="Picture 3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3576" y="4604363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1841508" y="5563129"/>
            <a:ext cx="930292" cy="66131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Origin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(S,G,H)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2872237" y="5563129"/>
            <a:ext cx="1857904" cy="91855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Origin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BIER </a:t>
            </a:r>
            <a:r>
              <a:rPr lang="en-US" sz="1600" dirty="0" err="1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prefix,SD,ID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(S,G,H, metric)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4817040" y="5563129"/>
            <a:ext cx="930292" cy="66131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Origin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(S,G,H)</a:t>
            </a:r>
          </a:p>
        </p:txBody>
      </p:sp>
    </p:spTree>
    <p:extLst>
      <p:ext uri="{BB962C8B-B14F-4D97-AF65-F5344CB8AC3E}">
        <p14:creationId xmlns:p14="http://schemas.microsoft.com/office/powerpoint/2010/main" val="254406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BIER PFM-SD PIM joins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rmAutofit/>
          </a:bodyPr>
          <a:lstStyle/>
          <a:p>
            <a:pPr indent="-285750"/>
            <a:r>
              <a:rPr lang="en-US" sz="1800" dirty="0" smtClean="0"/>
              <a:t>When BFER receives (S,G) join, it looks in cache and sends join over BIER to BFIR with smallest metric; here BFIR1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913770" y="4270109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" name="Picture 5" descr="File Server_Updated2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589" y="3958959"/>
            <a:ext cx="45566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93727" y="4711163"/>
            <a:ext cx="436759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SRC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sp>
        <p:nvSpPr>
          <p:cNvPr id="12" name="Cloud 11"/>
          <p:cNvSpPr/>
          <p:nvPr/>
        </p:nvSpPr>
        <p:spPr bwMode="auto">
          <a:xfrm>
            <a:off x="1492472" y="3529399"/>
            <a:ext cx="1716233" cy="1328923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7" name="Cloud 16"/>
          <p:cNvSpPr/>
          <p:nvPr/>
        </p:nvSpPr>
        <p:spPr bwMode="auto">
          <a:xfrm>
            <a:off x="3217485" y="3476554"/>
            <a:ext cx="2314455" cy="148178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8" name="Cloud 17"/>
          <p:cNvSpPr/>
          <p:nvPr/>
        </p:nvSpPr>
        <p:spPr bwMode="auto">
          <a:xfrm>
            <a:off x="5549500" y="3393840"/>
            <a:ext cx="2011579" cy="137961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2060899" y="3862706"/>
            <a:ext cx="768781" cy="2143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895428" y="4135562"/>
            <a:ext cx="997811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PIM (S,G) join</a:t>
            </a:r>
            <a:endParaRPr lang="en-US" sz="1000" b="1" dirty="0">
              <a:ea typeface="ＭＳ Ｐゴシック" pitchFamily="34" charset="-128"/>
            </a:endParaRPr>
          </a:p>
        </p:txBody>
      </p:sp>
      <p:pic>
        <p:nvPicPr>
          <p:cNvPr id="28" name="Picture 3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999" y="4270109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0609" y="3583211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9419" y="3903114"/>
            <a:ext cx="554831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38"/>
          <p:cNvSpPr/>
          <p:nvPr/>
        </p:nvSpPr>
        <p:spPr bwMode="auto">
          <a:xfrm>
            <a:off x="4724400" y="4899013"/>
            <a:ext cx="2468433" cy="138775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BFER Cache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Origin, BFIR1   (S,G,H, metric1)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Origin BFIR2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     (</a:t>
            </a:r>
            <a:r>
              <a:rPr lang="en-US" sz="1600" dirty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S,G,H, </a:t>
            </a:r>
            <a:r>
              <a:rPr lang="en-US" sz="1600" dirty="0" smtClean="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metric2)</a:t>
            </a:r>
            <a:endParaRPr lang="en-US" sz="1600" dirty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  <a:p>
            <a:pPr marR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 smtClean="0"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2880750" y="4735584"/>
            <a:ext cx="536146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BFIR2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5274286" y="4505150"/>
            <a:ext cx="515307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BFER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3009294" y="3335668"/>
            <a:ext cx="536146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BFIR1</a:t>
            </a:r>
            <a:endParaRPr lang="en-US" sz="1000" b="1" dirty="0" smtClean="0">
              <a:ea typeface="ＭＳ Ｐゴシック" pitchFamily="34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H="1" flipV="1">
            <a:off x="5999070" y="4116752"/>
            <a:ext cx="766662" cy="1881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5923884" y="4237114"/>
            <a:ext cx="997811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PIM (S,G) join</a:t>
            </a:r>
            <a:endParaRPr lang="en-US" sz="1000" b="1" dirty="0">
              <a:ea typeface="ＭＳ Ｐゴシック" pitchFamily="34" charset="-128"/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 flipV="1">
            <a:off x="4049098" y="3862706"/>
            <a:ext cx="1166226" cy="16794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3505519" y="4077072"/>
            <a:ext cx="1747540" cy="22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124" tIns="41061" rIns="82124" bIns="41061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smtClean="0">
                <a:ea typeface="ＭＳ Ｐゴシック" pitchFamily="34" charset="-128"/>
              </a:rPr>
              <a:t>PIM (S,G) join over BIER</a:t>
            </a:r>
            <a:endParaRPr lang="en-US" sz="1000" b="1" dirty="0">
              <a:ea typeface="ＭＳ Ｐゴシック" pitchFamily="34" charset="-128"/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7561079" y="4141476"/>
            <a:ext cx="587688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52" name="Picture 1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3483" y="3815245"/>
            <a:ext cx="53935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8261233" y="4002977"/>
            <a:ext cx="23403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 anchorCtr="1">
            <a:spAutoFit/>
          </a:bodyPr>
          <a:lstStyle/>
          <a:p>
            <a:pPr algn="ctr" defTabSz="683960">
              <a:lnSpc>
                <a:spcPct val="90000"/>
              </a:lnSpc>
            </a:pPr>
            <a:r>
              <a:rPr lang="en-US" sz="1000" b="1" dirty="0" err="1" smtClean="0">
                <a:ea typeface="ＭＳ Ｐゴシック" pitchFamily="34" charset="-128"/>
              </a:rPr>
              <a:t>Rcv</a:t>
            </a:r>
            <a:endParaRPr lang="en-US" sz="1000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102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PFM BIER Ingress TLV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495800"/>
          </a:xfrm>
        </p:spPr>
        <p:txBody>
          <a:bodyPr>
            <a:normAutofit/>
          </a:bodyPr>
          <a:lstStyle/>
          <a:p>
            <a:pPr indent="-285750"/>
            <a:r>
              <a:rPr lang="en-US" sz="2000" dirty="0" smtClean="0"/>
              <a:t>New TLV added by a BIER ingress router (BFIR)</a:t>
            </a:r>
          </a:p>
          <a:p>
            <a:pPr indent="-285750"/>
            <a:r>
              <a:rPr lang="en-US" sz="2000" dirty="0" smtClean="0"/>
              <a:t>Contains info needed to signal BFIR. E.g., </a:t>
            </a:r>
            <a:r>
              <a:rPr lang="en-US" sz="2000" dirty="0" err="1" smtClean="0"/>
              <a:t>pim</a:t>
            </a:r>
            <a:r>
              <a:rPr lang="en-US" sz="2000" dirty="0" smtClean="0"/>
              <a:t> join over BIER</a:t>
            </a:r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0                 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1                   2                   3</a:t>
            </a: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0 1 2 3 4 5 6 7 8 9 0 1 2 3 4 5 6 7 8 9 0 1 2 3 4 5 6 7 8 9 0 1</a:t>
            </a: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0|         Type = TBD          |            Length             |</a:t>
            </a: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Sub-domain-id |   Reserved    |           BFR-id              |</a:t>
            </a: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BFR-prefix (4 or 16 octets)                 |</a:t>
            </a:r>
          </a:p>
          <a:p>
            <a:pPr marL="5715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63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6632"/>
            <a:ext cx="7772400" cy="1143000"/>
          </a:xfrm>
        </p:spPr>
        <p:txBody>
          <a:bodyPr/>
          <a:lstStyle/>
          <a:p>
            <a:r>
              <a:rPr lang="en-US" b="1" dirty="0" smtClean="0"/>
              <a:t>PFM Group, Source, </a:t>
            </a:r>
            <a:r>
              <a:rPr lang="en-US" b="1" dirty="0" err="1" smtClean="0"/>
              <a:t>Holdtime</a:t>
            </a:r>
            <a:r>
              <a:rPr lang="en-US" b="1" dirty="0" smtClean="0"/>
              <a:t>, Metric TLV</a:t>
            </a:r>
            <a:endParaRPr lang="en-US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340768"/>
            <a:ext cx="8077200" cy="4495800"/>
          </a:xfrm>
        </p:spPr>
        <p:txBody>
          <a:bodyPr>
            <a:noAutofit/>
          </a:bodyPr>
          <a:lstStyle/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0                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1                   2                   3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0 1 2 3 4 5 6 7 8 9 0 1 2 3 4 5 6 7 8 9 0 1 2 3 4 5 6 7 8 9 0 1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|0|         Type = TBD          |           Length              |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Group Address (Encoded-Group format)             |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Count          |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Holdtime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|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Address 1 (Encoded-Unicast format)             |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Metric Preference 1                     |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Metric 1      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Address 2 (Encoded-Unicast format)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Metric Preference 2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Metric 2      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.          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   .          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</a:t>
            </a:r>
            <a:r>
              <a:rPr lang="en-US" sz="1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Src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Address m (Encoded-Unicast format)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Metric Preference m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     Metric m                           |</a:t>
            </a:r>
          </a:p>
          <a:p>
            <a:pPr marL="57150" indent="0">
              <a:buNone/>
            </a:pP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000" dirty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755B9-8011-4C06-82B3-26DD405FA2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91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9" charset="0"/>
            <a:ea typeface="ＭＳ Ｐゴシック" pitchFamily="-109" charset="-128"/>
            <a:cs typeface="ＭＳ Ｐゴシック" pitchFamily="-109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6034</TotalTime>
  <Words>518</Words>
  <Application>Microsoft Office PowerPoint</Application>
  <PresentationFormat>On-screen Show (4:3)</PresentationFormat>
  <Paragraphs>102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MS PGothic</vt:lpstr>
      <vt:lpstr>Arial</vt:lpstr>
      <vt:lpstr>Courier New</vt:lpstr>
      <vt:lpstr>Blank Presentation</vt:lpstr>
      <vt:lpstr> draft-venaas-bier-pfm-sd-00 PIM Flooding Mechanism and Source Discovery for BIER  </vt:lpstr>
      <vt:lpstr>RFC 8364 PFM-SD</vt:lpstr>
      <vt:lpstr>BIER PFM-SD overview</vt:lpstr>
      <vt:lpstr>BIER PFM-SD PIM joins</vt:lpstr>
      <vt:lpstr>PFM BIER Ingress TLV</vt:lpstr>
      <vt:lpstr>PFM Group, Source, Holdtime, Metric TLV</vt:lpstr>
    </vt:vector>
  </TitlesOfParts>
  <Company>Office 2004 Test Drive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PFM SD over BIER</dc:title>
  <dc:creator>Stig Venaas</dc:creator>
  <cp:lastModifiedBy>svenaas@cisco.com</cp:lastModifiedBy>
  <cp:revision>135</cp:revision>
  <dcterms:created xsi:type="dcterms:W3CDTF">2010-07-26T09:53:15Z</dcterms:created>
  <dcterms:modified xsi:type="dcterms:W3CDTF">2018-10-31T06:09:58Z</dcterms:modified>
</cp:coreProperties>
</file>