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74" r:id="rId4"/>
    <p:sldId id="280" r:id="rId5"/>
    <p:sldId id="281" r:id="rId6"/>
    <p:sldId id="273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A0E"/>
    <a:srgbClr val="EAF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A1DD1F-6309-4DAF-8E7D-7B3103CE7F0B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614F4-95F4-4CD5-A19B-8D5B55230C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164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54B0C-87BB-42D2-A04D-60B5C8676B06}" type="datetimeFigureOut">
              <a:rPr lang="zh-CN" altLang="en-US" smtClean="0"/>
              <a:pPr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0AF81-40B2-4135-8C8B-005D448675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dirty="0"/>
              <a:t>BIER Prefix </a:t>
            </a:r>
            <a:r>
              <a:rPr lang="en-US" altLang="zh-CN" dirty="0" smtClean="0"/>
              <a:t>Redistribute</a:t>
            </a:r>
            <a:br>
              <a:rPr lang="en-US" altLang="zh-CN" dirty="0" smtClean="0"/>
            </a:br>
            <a:r>
              <a:rPr lang="en-US" altLang="zh-CN" sz="3100" dirty="0" smtClean="0"/>
              <a:t> draft-zwzw-bier-prefix-redistribute-01</a:t>
            </a:r>
            <a:endParaRPr lang="zh-CN" altLang="en-US" sz="31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59632" y="3357751"/>
            <a:ext cx="6400800" cy="122413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BIER WG</a:t>
            </a:r>
          </a:p>
          <a:p>
            <a:r>
              <a:rPr lang="en-US" altLang="zh-CN" dirty="0" smtClean="0"/>
              <a:t>IETF103# Bangkok</a:t>
            </a:r>
          </a:p>
        </p:txBody>
      </p:sp>
      <p:sp>
        <p:nvSpPr>
          <p:cNvPr id="4" name="副标题 2"/>
          <p:cNvSpPr txBox="1"/>
          <p:nvPr/>
        </p:nvSpPr>
        <p:spPr>
          <a:xfrm>
            <a:off x="3491880" y="5157192"/>
            <a:ext cx="4600600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Sandy Zhang</a:t>
            </a:r>
          </a:p>
          <a:p>
            <a:pPr lvl="0" algn="r">
              <a:spcBef>
                <a:spcPct val="20000"/>
              </a:spcBef>
              <a:defRPr/>
            </a:pPr>
            <a:r>
              <a:rPr lang="en-US" altLang="zh-CN" dirty="0" smtClean="0">
                <a:solidFill>
                  <a:schemeClr val="tx1">
                    <a:tint val="75000"/>
                  </a:schemeClr>
                </a:solidFill>
              </a:rPr>
              <a:t>Bo Wu</a:t>
            </a:r>
          </a:p>
          <a:p>
            <a:pPr lvl="0" algn="r">
              <a:spcBef>
                <a:spcPct val="20000"/>
              </a:spcBef>
              <a:defRPr/>
            </a:pPr>
            <a:r>
              <a:rPr kumimoji="0" lang="en-US" altLang="zh-CN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Jeffrey</a:t>
            </a:r>
            <a:r>
              <a:rPr kumimoji="0" lang="en-US" altLang="zh-CN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Zhang</a:t>
            </a:r>
          </a:p>
          <a:p>
            <a:pPr lvl="0" algn="r">
              <a:spcBef>
                <a:spcPct val="20000"/>
              </a:spcBef>
              <a:defRPr/>
            </a:pPr>
            <a:r>
              <a:rPr lang="en-US" altLang="zh-CN" dirty="0">
                <a:solidFill>
                  <a:schemeClr val="tx1">
                    <a:tint val="75000"/>
                  </a:schemeClr>
                </a:solidFill>
              </a:rPr>
              <a:t>IJsbrand Wijnands</a:t>
            </a:r>
            <a:endParaRPr kumimoji="0" lang="en-US" altLang="zh-CN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39552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Problem Statement</a:t>
            </a:r>
            <a:endParaRPr lang="zh-CN" altLang="en-US" sz="3200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285719" y="1285860"/>
            <a:ext cx="4353521" cy="5383500"/>
          </a:xfrm>
        </p:spPr>
        <p:txBody>
          <a:bodyPr>
            <a:noAutofit/>
          </a:bodyPr>
          <a:lstStyle/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Different routing protocols/areas run in different regions.  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>
                <a:solidFill>
                  <a:srgbClr val="000000"/>
                </a:solidFill>
                <a:latin typeface="Calibri" panose="020F0502020204030204" pitchFamily="34" charset="0"/>
              </a:rPr>
              <a:t>Hybrid Network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zh-CN" sz="1400" dirty="0" smtClean="0"/>
              <a:t>There are tens of routers in some regions. </a:t>
            </a: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There is only one hop forwarding in some other regions. 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zh-CN" sz="1400" dirty="0" smtClean="0"/>
              <a:t>Multicast </a:t>
            </a:r>
            <a:r>
              <a:rPr lang="en-US" altLang="zh-CN" sz="1400" dirty="0"/>
              <a:t>services are provided in this </a:t>
            </a:r>
            <a:r>
              <a:rPr lang="en-US" altLang="zh-CN" sz="1400" dirty="0" smtClean="0"/>
              <a:t>hybrid </a:t>
            </a:r>
            <a:r>
              <a:rPr lang="en-US" altLang="zh-CN" sz="1400" dirty="0"/>
              <a:t>network by using protocol independent feature of </a:t>
            </a:r>
            <a:r>
              <a:rPr lang="en-US" altLang="zh-CN" sz="1400" dirty="0" smtClean="0"/>
              <a:t>PIM currently.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endParaRPr lang="en-US" altLang="zh-CN" sz="1400" dirty="0" smtClean="0"/>
          </a:p>
          <a:p>
            <a:pPr marL="0" lvl="2" indent="0" eaLnBrk="0" hangingPunct="0">
              <a:spcBef>
                <a:spcPts val="1800"/>
              </a:spcBef>
              <a:buNone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If we deploy BIER in this network: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BIER is deployed in each IGP region.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Border router needs to maintain overlay state.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>
                <a:solidFill>
                  <a:srgbClr val="000000"/>
                </a:solidFill>
                <a:latin typeface="Calibri" panose="020F0502020204030204" pitchFamily="34" charset="0"/>
              </a:rPr>
              <a:t>Border router must convert BIER encapsulation.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Multiple BIER </a:t>
            </a:r>
            <a:r>
              <a:rPr lang="en-US" altLang="en-US" sz="1400" kern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encap</a:t>
            </a: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/</a:t>
            </a:r>
            <a:r>
              <a:rPr lang="en-US" altLang="en-US" sz="1400" kern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decap</a:t>
            </a:r>
            <a:r>
              <a:rPr lang="en-US" altLang="en-US" sz="1400" kern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functions lead to  inefficient forwarding.</a:t>
            </a:r>
          </a:p>
          <a:p>
            <a:pPr marL="342900" lvl="2" indent="-342900" eaLnBrk="0" hangingPunct="0">
              <a:spcBef>
                <a:spcPts val="1800"/>
              </a:spcBef>
              <a:buFontTx/>
              <a:buChar char="•"/>
              <a:defRPr/>
            </a:pPr>
            <a:endParaRPr lang="en-US" altLang="en-US" sz="1400" kern="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zh-CN" altLang="en-US" sz="1400" dirty="0"/>
          </a:p>
        </p:txBody>
      </p:sp>
      <p:grpSp>
        <p:nvGrpSpPr>
          <p:cNvPr id="48" name="组合 47"/>
          <p:cNvGrpSpPr/>
          <p:nvPr/>
        </p:nvGrpSpPr>
        <p:grpSpPr>
          <a:xfrm>
            <a:off x="4180088" y="2247384"/>
            <a:ext cx="4479268" cy="3269848"/>
            <a:chOff x="4180088" y="2247384"/>
            <a:chExt cx="4479268" cy="3269848"/>
          </a:xfrm>
        </p:grpSpPr>
        <p:sp>
          <p:nvSpPr>
            <p:cNvPr id="5" name="椭圆 4"/>
            <p:cNvSpPr/>
            <p:nvPr/>
          </p:nvSpPr>
          <p:spPr>
            <a:xfrm>
              <a:off x="5309333" y="2306790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R1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6759669" y="2290471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R2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301179" y="3864468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R3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853819" y="3827980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R4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929190" y="2247384"/>
              <a:ext cx="2857520" cy="182455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ISIS/OSPF</a:t>
              </a:r>
              <a:endParaRPr lang="zh-CN" altLang="en-US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180088" y="4184975"/>
              <a:ext cx="2143140" cy="125186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OSPF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337852" y="5087392"/>
              <a:ext cx="555619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Rm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5651542" y="5079657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Rn</a:t>
              </a:r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887553" y="3509397"/>
              <a:ext cx="1056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/>
                <a:t>Bier domain 1</a:t>
              </a:r>
              <a:endParaRPr lang="zh-CN" alt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44157" y="4940639"/>
              <a:ext cx="1056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/>
                <a:t>Bier domain 2</a:t>
              </a:r>
              <a:endParaRPr lang="zh-CN" altLang="en-US" sz="1200" dirty="0"/>
            </a:p>
          </p:txBody>
        </p:sp>
        <p:sp>
          <p:nvSpPr>
            <p:cNvPr id="35" name="椭圆 34"/>
            <p:cNvSpPr/>
            <p:nvPr/>
          </p:nvSpPr>
          <p:spPr>
            <a:xfrm>
              <a:off x="4835834" y="4475673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500694" y="4483831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16"/>
            <p:cNvSpPr txBox="1"/>
            <p:nvPr/>
          </p:nvSpPr>
          <p:spPr>
            <a:xfrm>
              <a:off x="5050148" y="4345552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sp>
          <p:nvSpPr>
            <p:cNvPr id="41" name="椭圆 40"/>
            <p:cNvSpPr/>
            <p:nvPr/>
          </p:nvSpPr>
          <p:spPr>
            <a:xfrm>
              <a:off x="6516216" y="4149080"/>
              <a:ext cx="2143140" cy="125186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OSPF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6660232" y="5088604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Rx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8032374" y="5085184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Ry</a:t>
              </a:r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32"/>
            <p:cNvSpPr txBox="1"/>
            <p:nvPr/>
          </p:nvSpPr>
          <p:spPr>
            <a:xfrm>
              <a:off x="7080285" y="4904744"/>
              <a:ext cx="10567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/>
                <a:t>Bier domain 3</a:t>
              </a:r>
              <a:endParaRPr lang="zh-CN" altLang="en-US" sz="1200" dirty="0"/>
            </a:p>
          </p:txBody>
        </p:sp>
        <p:sp>
          <p:nvSpPr>
            <p:cNvPr id="45" name="椭圆 44"/>
            <p:cNvSpPr/>
            <p:nvPr/>
          </p:nvSpPr>
          <p:spPr>
            <a:xfrm>
              <a:off x="7171962" y="4439778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836822" y="4447936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16"/>
            <p:cNvSpPr txBox="1"/>
            <p:nvPr/>
          </p:nvSpPr>
          <p:spPr>
            <a:xfrm>
              <a:off x="7386276" y="4309657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9824" y="1911542"/>
            <a:ext cx="3890712" cy="17299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sz="1800" dirty="0" smtClean="0"/>
              <a:t>In order to improve forwarding efficiency:</a:t>
            </a:r>
          </a:p>
          <a:p>
            <a:r>
              <a:rPr lang="en-US" altLang="zh-CN" sz="1800" dirty="0" smtClean="0"/>
              <a:t>Merge several regions into one BIER domain.</a:t>
            </a:r>
          </a:p>
          <a:p>
            <a:r>
              <a:rPr lang="en-US" altLang="zh-CN" sz="1800" dirty="0" smtClean="0"/>
              <a:t>Remove overlay state in border router.</a:t>
            </a:r>
          </a:p>
          <a:p>
            <a:r>
              <a:rPr lang="en-US" altLang="zh-CN" sz="1800" dirty="0" smtClean="0"/>
              <a:t>Decrease the times of BIER </a:t>
            </a:r>
            <a:r>
              <a:rPr lang="en-US" altLang="zh-CN" sz="1800" dirty="0" err="1" smtClean="0"/>
              <a:t>encap</a:t>
            </a:r>
            <a:r>
              <a:rPr lang="en-US" altLang="zh-CN" sz="1800" dirty="0" smtClean="0"/>
              <a:t>/ </a:t>
            </a:r>
            <a:r>
              <a:rPr lang="en-US" altLang="zh-CN" sz="1800" dirty="0" err="1" smtClean="0"/>
              <a:t>decap</a:t>
            </a:r>
            <a:r>
              <a:rPr lang="en-US" altLang="zh-CN" sz="1800" dirty="0" smtClean="0"/>
              <a:t>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9552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Problem Statement</a:t>
            </a:r>
            <a:endParaRPr lang="zh-CN" altLang="en-US" sz="3200" dirty="0"/>
          </a:p>
        </p:txBody>
      </p:sp>
      <p:sp>
        <p:nvSpPr>
          <p:cNvPr id="24" name="矩形 23"/>
          <p:cNvSpPr/>
          <p:nvPr/>
        </p:nvSpPr>
        <p:spPr>
          <a:xfrm>
            <a:off x="4357686" y="1785926"/>
            <a:ext cx="4643470" cy="392909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797657" y="1944563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BIER domain</a:t>
            </a:r>
            <a:endParaRPr lang="zh-CN" altLang="en-US" sz="1400" dirty="0"/>
          </a:p>
        </p:txBody>
      </p:sp>
      <p:sp>
        <p:nvSpPr>
          <p:cNvPr id="26" name="内容占位符 2"/>
          <p:cNvSpPr txBox="1">
            <a:spLocks/>
          </p:cNvSpPr>
          <p:nvPr/>
        </p:nvSpPr>
        <p:spPr>
          <a:xfrm>
            <a:off x="328904" y="4253242"/>
            <a:ext cx="3890712" cy="938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But how to build BIER forwarding across multiple routing regions?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427984" y="2060848"/>
            <a:ext cx="4479268" cy="3269848"/>
            <a:chOff x="4180088" y="2247384"/>
            <a:chExt cx="4479268" cy="3269848"/>
          </a:xfrm>
        </p:grpSpPr>
        <p:sp>
          <p:nvSpPr>
            <p:cNvPr id="28" name="椭圆 27"/>
            <p:cNvSpPr/>
            <p:nvPr/>
          </p:nvSpPr>
          <p:spPr>
            <a:xfrm>
              <a:off x="5309333" y="2306790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R1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6759669" y="2290471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R2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301179" y="3864468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R3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6853819" y="3827980"/>
              <a:ext cx="642942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R4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929190" y="2247384"/>
              <a:ext cx="2857520" cy="182455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>
                  <a:solidFill>
                    <a:schemeClr val="tx1"/>
                  </a:solidFill>
                </a:rPr>
                <a:t>ISIS/OSPF</a:t>
              </a:r>
              <a:endParaRPr lang="zh-CN" altLang="en-US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4180088" y="4184975"/>
              <a:ext cx="2143140" cy="125186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OSPF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337852" y="5087392"/>
              <a:ext cx="555619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Rm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651542" y="5079657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Rn</a:t>
              </a:r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4835834" y="4475673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500694" y="4483831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TextBox 16"/>
            <p:cNvSpPr txBox="1"/>
            <p:nvPr/>
          </p:nvSpPr>
          <p:spPr>
            <a:xfrm>
              <a:off x="5050148" y="4345552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  <p:sp>
          <p:nvSpPr>
            <p:cNvPr id="42" name="椭圆 41"/>
            <p:cNvSpPr/>
            <p:nvPr/>
          </p:nvSpPr>
          <p:spPr>
            <a:xfrm>
              <a:off x="6516216" y="4149080"/>
              <a:ext cx="2143140" cy="1251867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OSPF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6660232" y="5088604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Rx</a:t>
              </a:r>
              <a:endParaRPr lang="zh-CN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8032374" y="5085184"/>
              <a:ext cx="500066" cy="428628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 smtClean="0">
                  <a:solidFill>
                    <a:schemeClr val="tx1"/>
                  </a:solidFill>
                </a:rPr>
                <a:t>Ry</a:t>
              </a:r>
              <a:endParaRPr lang="zh-CN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060408" y="4439778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7836822" y="4447936"/>
              <a:ext cx="285752" cy="214314"/>
            </a:xfrm>
            <a:prstGeom prst="ellipse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7350435" y="4309657"/>
              <a:ext cx="5020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/>
                <a:t>……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597832"/>
            <a:ext cx="8248430" cy="3919400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BIER info advertisement associates with prefix redistribution in border router. </a:t>
            </a:r>
          </a:p>
          <a:p>
            <a:r>
              <a:rPr lang="en-US" altLang="zh-CN" sz="2000" dirty="0" smtClean="0"/>
              <a:t>BIER node information spreads in the whole BIER domain across multiple regions.</a:t>
            </a:r>
          </a:p>
          <a:p>
            <a:endParaRPr lang="en-US" altLang="zh-CN" sz="2000" dirty="0" smtClean="0"/>
          </a:p>
          <a:p>
            <a:r>
              <a:rPr lang="en-US" sz="2000" dirty="0" smtClean="0"/>
              <a:t>The advertisement is aligned with the existed IGP/BGP definition.</a:t>
            </a:r>
          </a:p>
          <a:p>
            <a:r>
              <a:rPr lang="en-US" sz="2000" dirty="0"/>
              <a:t>MPLS encapsulation has local significance. We need not, but MAY, advertise it to next routing area.</a:t>
            </a:r>
            <a:endParaRPr lang="en-US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Every node in the domain can build BIER forwarding plane.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9552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Solution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357298"/>
            <a:ext cx="8248430" cy="1639654"/>
          </a:xfrm>
        </p:spPr>
        <p:txBody>
          <a:bodyPr>
            <a:normAutofit lnSpcReduction="10000"/>
          </a:bodyPr>
          <a:lstStyle/>
          <a:p>
            <a:r>
              <a:rPr lang="en-US" altLang="zh-CN" sz="2000" dirty="0" smtClean="0"/>
              <a:t>Because some prefixes in one region may be hidden when border router does prefix distribution function. Such as summarized / aggregated route, default route.</a:t>
            </a:r>
          </a:p>
          <a:p>
            <a:r>
              <a:rPr lang="en-US" altLang="zh-CN" sz="2000" dirty="0"/>
              <a:t>A new extension is added for summarized/ aggregated prefix advertisement.</a:t>
            </a:r>
            <a:endParaRPr lang="en-US" altLang="zh-CN" sz="2000" dirty="0" smtClean="0"/>
          </a:p>
          <a:p>
            <a:endParaRPr lang="en-US" altLang="zh-CN" sz="20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539552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Solution</a:t>
            </a:r>
            <a:endParaRPr lang="zh-CN" altLang="en-US" sz="3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222735"/>
            <a:ext cx="5172075" cy="11906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9552" y="4654975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 BFR-ids associated with the summarized prefix can be advertised </a:t>
            </a:r>
            <a:r>
              <a:rPr lang="en-US" altLang="zh-CN" sz="1600" dirty="0" smtClean="0"/>
              <a:t>individually </a:t>
            </a:r>
            <a:r>
              <a:rPr lang="en-US" altLang="zh-CN" sz="1600" dirty="0"/>
              <a:t>in the BIER range sub-TLV.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BIER proxy range </a:t>
            </a:r>
            <a:r>
              <a:rPr lang="en-US" altLang="zh-CN" sz="1600" dirty="0" smtClean="0"/>
              <a:t>sub-TLV </a:t>
            </a:r>
            <a:r>
              <a:rPr lang="en-US" altLang="zh-CN" sz="1600" dirty="0"/>
              <a:t>can be used to improve advertisement efficiency if the BFR-ids are continuous.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Multiple BIER proxy range sub-TLVs may be used if the BFR-ids covered by the prefix are allocated from different ranges. Necessary policy should be provided to guide the range generation of BFR-ids.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6623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Any comment is welcomed </a:t>
            </a:r>
            <a:r>
              <a:rPr lang="en-US" altLang="zh-CN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US" altLang="zh-CN" dirty="0" smtClean="0">
                <a:sym typeface="Wingdings" panose="05000000000000000000" pitchFamily="2" charset="2"/>
              </a:rPr>
              <a:t>WG adoption?</a:t>
            </a:r>
          </a:p>
          <a:p>
            <a:endParaRPr lang="en-US" altLang="zh-CN" dirty="0" smtClean="0">
              <a:sym typeface="Wingdings" panose="05000000000000000000" pitchFamily="2" charset="2"/>
            </a:endParaRPr>
          </a:p>
          <a:p>
            <a:endParaRPr lang="en-US" altLang="zh-CN" dirty="0" smtClean="0">
              <a:sym typeface="Wingdings" panose="05000000000000000000" pitchFamily="2" charset="2"/>
            </a:endParaRPr>
          </a:p>
          <a:p>
            <a:pPr algn="ctr">
              <a:buNone/>
            </a:pPr>
            <a:r>
              <a:rPr lang="en-US" altLang="zh-CN" sz="4800" dirty="0" smtClean="0">
                <a:sym typeface="Wingdings" panose="05000000000000000000" pitchFamily="2" charset="2"/>
              </a:rPr>
              <a:t>Thanks!</a:t>
            </a:r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370</Words>
  <Application>Microsoft Office PowerPoint</Application>
  <PresentationFormat>全屏显示(4:3)</PresentationFormat>
  <Paragraphs>73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Calibri</vt:lpstr>
      <vt:lpstr>Wingdings</vt:lpstr>
      <vt:lpstr>Office 主题</vt:lpstr>
      <vt:lpstr>BIER Prefix Redistribute  draft-zwzw-bier-prefix-redistribute-01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draft-zhang-pim-dr-improvement-00</dc:title>
  <dc:creator>zte</dc:creator>
  <cp:lastModifiedBy>张征00007940</cp:lastModifiedBy>
  <cp:revision>126</cp:revision>
  <dcterms:created xsi:type="dcterms:W3CDTF">2015-07-14T08:31:00Z</dcterms:created>
  <dcterms:modified xsi:type="dcterms:W3CDTF">2018-10-31T07:09:50Z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2052-10.8.0.5918</vt:lpwstr>
  </property>
</Properties>
</file>