
<file path=[Content_Types].xml><?xml version="1.0" encoding="utf-8"?>
<Types xmlns="http://schemas.openxmlformats.org/package/2006/content-types">
  <Default Extension="xml" ContentType="application/xml"/>
  <Default Extension="rels" ContentType="application/vnd.openxmlformats-package.relationships+xml"/>
  <Default Extension="gif" ContentType="image/gif"/>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omments/comment1.xml" ContentType="application/vnd.openxmlformats-officedocument.presentationml.comment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10"/>
  </p:notesMasterIdLst>
  <p:sldIdLst>
    <p:sldId id="256" r:id="rId2"/>
    <p:sldId id="308" r:id="rId3"/>
    <p:sldId id="309" r:id="rId4"/>
    <p:sldId id="310" r:id="rId5"/>
    <p:sldId id="311" r:id="rId6"/>
    <p:sldId id="312" r:id="rId7"/>
    <p:sldId id="313" r:id="rId8"/>
    <p:sldId id="314" r:id="rId9"/>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Microsoft Office User" initials="Office" lastIdx="1" clrIdx="0">
    <p:extLst/>
  </p:cmAuthor>
  <p:cmAuthor id="2" name="Microsoft Office User" initials="Office [2]" lastIdx="1" clrIdx="1">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00A9FE"/>
    <a:srgbClr val="00F700"/>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3508"/>
    <p:restoredTop sz="94662"/>
  </p:normalViewPr>
  <p:slideViewPr>
    <p:cSldViewPr snapToGrid="0" snapToObjects="1">
      <p:cViewPr>
        <p:scale>
          <a:sx n="102" d="100"/>
          <a:sy n="102" d="100"/>
        </p:scale>
        <p:origin x="776" y="704"/>
      </p:cViewPr>
      <p:guideLst/>
    </p:cSldViewPr>
  </p:slideViewPr>
  <p:notesTextViewPr>
    <p:cViewPr>
      <p:scale>
        <a:sx n="1" d="1"/>
        <a:sy n="1" d="1"/>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11" Type="http://schemas.openxmlformats.org/officeDocument/2006/relationships/commentAuthors" Target="commentAuthors.xml"/><Relationship Id="rId12" Type="http://schemas.openxmlformats.org/officeDocument/2006/relationships/presProps" Target="presProps.xml"/><Relationship Id="rId13" Type="http://schemas.openxmlformats.org/officeDocument/2006/relationships/viewProps" Target="viewProps.xml"/><Relationship Id="rId14" Type="http://schemas.openxmlformats.org/officeDocument/2006/relationships/theme" Target="theme/theme1.xml"/><Relationship Id="rId15"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slide" Target="slides/slide8.xml"/><Relationship Id="rId10" Type="http://schemas.openxmlformats.org/officeDocument/2006/relationships/notesMaster" Target="notesMasters/notesMaster1.xml"/></Relationships>
</file>

<file path=ppt/comments/comment1.xml><?xml version="1.0" encoding="utf-8"?>
<p:cmLst xmlns:a="http://schemas.openxmlformats.org/drawingml/2006/main" xmlns:r="http://schemas.openxmlformats.org/officeDocument/2006/relationships" xmlns:p="http://schemas.openxmlformats.org/presentationml/2006/main">
  <p:cm authorId="1" dt="2018-03-13T15:34:05.065" idx="1">
    <p:pos x="7585" y="-549"/>
    <p:text/>
    <p:extLst>
      <p:ext uri="{C676402C-5697-4E1C-873F-D02D1690AC5C}">
        <p15:threadingInfo xmlns:p15="http://schemas.microsoft.com/office/powerpoint/2012/main" timeZoneBias="420"/>
      </p:ext>
    </p:extLst>
  </p:cm>
  <p:cm authorId="2" dt="2018-03-13T15:35:15.872" idx="1">
    <p:pos x="10" y="10"/>
    <p:text>Proposed title when presenting to TCPM - make it sound not revolutionary, but evolutionary within possible scope of TCPM work.</p:text>
    <p:extLst>
      <p:ext uri="{C676402C-5697-4E1C-873F-D02D1690AC5C}">
        <p15:threadingInfo xmlns:p15="http://schemas.microsoft.com/office/powerpoint/2012/main" timeZoneBias="420"/>
      </p:ext>
    </p:extLst>
  </p:cm>
</p:cmLst>
</file>

<file path=ppt/media/image1.gi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117593C4-F5BC-074D-A7AF-928810FA959F}" type="datetimeFigureOut">
              <a:rPr lang="en-US" smtClean="0"/>
              <a:t>11/6/18</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0F44FE4-42E0-FE48-96AA-BE38A3B36182}" type="slidenum">
              <a:rPr lang="en-US" smtClean="0"/>
              <a:t>‹#›</a:t>
            </a:fld>
            <a:endParaRPr lang="en-US"/>
          </a:p>
        </p:txBody>
      </p:sp>
    </p:spTree>
    <p:extLst>
      <p:ext uri="{BB962C8B-B14F-4D97-AF65-F5344CB8AC3E}">
        <p14:creationId xmlns:p14="http://schemas.microsoft.com/office/powerpoint/2010/main" val="86587117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gif"/></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gif"/></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DD6D1D57-88C7-3443-A22B-87EA891D9CE8}" type="datetime1">
              <a:rPr lang="en-US" smtClean="0"/>
              <a:t>11/6/18</a:t>
            </a:fld>
            <a:endParaRPr lang="en-US"/>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a:xfrm>
            <a:off x="11378044" y="6384636"/>
            <a:ext cx="661555" cy="365125"/>
          </a:xfrm>
        </p:spPr>
        <p:txBody>
          <a:bodyPr/>
          <a:lstStyle>
            <a:lvl1pPr>
              <a:defRPr sz="2400" b="1">
                <a:solidFill>
                  <a:schemeClr val="tx1"/>
                </a:solidFill>
              </a:defRPr>
            </a:lvl1pPr>
          </a:lstStyle>
          <a:p>
            <a:fld id="{5A922B3B-C959-464A-9404-96A8CB760C03}" type="slidenum">
              <a:rPr lang="en-US" smtClean="0"/>
              <a:pPr/>
              <a:t>‹#›</a:t>
            </a:fld>
            <a:endParaRPr lang="en-US" dirty="0"/>
          </a:p>
        </p:txBody>
      </p:sp>
      <p:pic>
        <p:nvPicPr>
          <p:cNvPr id="2050" name="Picture 2" descr="ogo"/>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10953135" y="0"/>
            <a:ext cx="1333500" cy="714375"/>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202102299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ED5922A-6773-234B-90E6-7D6F11D452BC}" type="datetime1">
              <a:rPr lang="en-US" smtClean="0"/>
              <a:t>11/6/18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A922B3B-C959-464A-9404-96A8CB760C03}" type="slidenum">
              <a:rPr lang="en-US" smtClean="0"/>
              <a:t>‹#›</a:t>
            </a:fld>
            <a:endParaRPr lang="en-US"/>
          </a:p>
        </p:txBody>
      </p:sp>
    </p:spTree>
    <p:extLst>
      <p:ext uri="{BB962C8B-B14F-4D97-AF65-F5344CB8AC3E}">
        <p14:creationId xmlns:p14="http://schemas.microsoft.com/office/powerpoint/2010/main" val="80662802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5144336-4635-7243-8AD0-689BADD9D765}" type="datetime1">
              <a:rPr lang="en-US" smtClean="0"/>
              <a:t>11/6/18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A922B3B-C959-464A-9404-96A8CB760C03}" type="slidenum">
              <a:rPr lang="en-US" smtClean="0"/>
              <a:t>‹#›</a:t>
            </a:fld>
            <a:endParaRPr lang="en-US"/>
          </a:p>
        </p:txBody>
      </p:sp>
    </p:spTree>
    <p:extLst>
      <p:ext uri="{BB962C8B-B14F-4D97-AF65-F5344CB8AC3E}">
        <p14:creationId xmlns:p14="http://schemas.microsoft.com/office/powerpoint/2010/main" val="20804363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0CDB5AD-C6CE-4B47-A1AE-E5C9882CCD59}" type="datetime1">
              <a:rPr lang="en-US" smtClean="0"/>
              <a:t>11/6/18</a:t>
            </a:fld>
            <a:endParaRPr lang="en-US"/>
          </a:p>
        </p:txBody>
      </p:sp>
      <p:sp>
        <p:nvSpPr>
          <p:cNvPr id="5" name="Footer Placeholder 4"/>
          <p:cNvSpPr>
            <a:spLocks noGrp="1"/>
          </p:cNvSpPr>
          <p:nvPr>
            <p:ph type="ftr" sz="quarter" idx="11"/>
          </p:nvPr>
        </p:nvSpPr>
        <p:spPr/>
        <p:txBody>
          <a:bodyPr/>
          <a:lstStyle/>
          <a:p>
            <a:endParaRPr lang="en-US"/>
          </a:p>
        </p:txBody>
      </p:sp>
      <p:pic>
        <p:nvPicPr>
          <p:cNvPr id="1026" name="Picture 2" descr="ogo"/>
          <p:cNvPicPr>
            <a:picLocks noChangeAspect="1" noChangeArrowheads="1"/>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10858500" y="7937"/>
            <a:ext cx="1333500" cy="714375"/>
          </a:xfrm>
          <a:prstGeom prst="rect">
            <a:avLst/>
          </a:prstGeom>
          <a:noFill/>
          <a:extLst>
            <a:ext uri="{909E8E84-426E-40DD-AFC4-6F175D3DCCD1}">
              <a14:hiddenFill xmlns:a14="http://schemas.microsoft.com/office/drawing/2010/main">
                <a:solidFill>
                  <a:srgbClr val="FFFFFF"/>
                </a:solidFill>
              </a14:hiddenFill>
            </a:ext>
          </a:extLst>
        </p:spPr>
      </p:pic>
      <p:sp>
        <p:nvSpPr>
          <p:cNvPr id="8" name="Slide Number Placeholder 5"/>
          <p:cNvSpPr>
            <a:spLocks noGrp="1"/>
          </p:cNvSpPr>
          <p:nvPr>
            <p:ph type="sldNum" sz="quarter" idx="12"/>
          </p:nvPr>
        </p:nvSpPr>
        <p:spPr>
          <a:xfrm>
            <a:off x="11440390" y="6384636"/>
            <a:ext cx="599209" cy="365125"/>
          </a:xfrm>
        </p:spPr>
        <p:txBody>
          <a:bodyPr/>
          <a:lstStyle>
            <a:lvl1pPr algn="r">
              <a:defRPr sz="2400" b="1">
                <a:solidFill>
                  <a:schemeClr val="tx1"/>
                </a:solidFill>
              </a:defRPr>
            </a:lvl1pPr>
          </a:lstStyle>
          <a:p>
            <a:fld id="{5A922B3B-C959-464A-9404-96A8CB760C03}" type="slidenum">
              <a:rPr lang="en-US" smtClean="0"/>
              <a:pPr/>
              <a:t>‹#›</a:t>
            </a:fld>
            <a:endParaRPr lang="en-US" dirty="0"/>
          </a:p>
        </p:txBody>
      </p:sp>
    </p:spTree>
    <p:extLst>
      <p:ext uri="{BB962C8B-B14F-4D97-AF65-F5344CB8AC3E}">
        <p14:creationId xmlns:p14="http://schemas.microsoft.com/office/powerpoint/2010/main" val="6906976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F5CD8AAA-AF49-2E4B-8ADF-0F2856594083}" type="datetime1">
              <a:rPr lang="en-US" smtClean="0"/>
              <a:t>11/6/18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A922B3B-C959-464A-9404-96A8CB760C03}" type="slidenum">
              <a:rPr lang="en-US" smtClean="0"/>
              <a:t>‹#›</a:t>
            </a:fld>
            <a:endParaRPr lang="en-US"/>
          </a:p>
        </p:txBody>
      </p:sp>
    </p:spTree>
    <p:extLst>
      <p:ext uri="{BB962C8B-B14F-4D97-AF65-F5344CB8AC3E}">
        <p14:creationId xmlns:p14="http://schemas.microsoft.com/office/powerpoint/2010/main" val="83275997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2D6F4276-1112-D14E-8E91-3AB788B84380}" type="datetime1">
              <a:rPr lang="en-US" smtClean="0"/>
              <a:t>11/6/18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A922B3B-C959-464A-9404-96A8CB760C03}" type="slidenum">
              <a:rPr lang="en-US" smtClean="0"/>
              <a:t>‹#›</a:t>
            </a:fld>
            <a:endParaRPr lang="en-US"/>
          </a:p>
        </p:txBody>
      </p:sp>
    </p:spTree>
    <p:extLst>
      <p:ext uri="{BB962C8B-B14F-4D97-AF65-F5344CB8AC3E}">
        <p14:creationId xmlns:p14="http://schemas.microsoft.com/office/powerpoint/2010/main" val="104595551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0160E16-2884-F543-906B-DFEE95435AFC}" type="datetime1">
              <a:rPr lang="en-US" smtClean="0"/>
              <a:t>11/6/18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5A922B3B-C959-464A-9404-96A8CB760C03}" type="slidenum">
              <a:rPr lang="en-US" smtClean="0"/>
              <a:t>‹#›</a:t>
            </a:fld>
            <a:endParaRPr lang="en-US"/>
          </a:p>
        </p:txBody>
      </p:sp>
    </p:spTree>
    <p:extLst>
      <p:ext uri="{BB962C8B-B14F-4D97-AF65-F5344CB8AC3E}">
        <p14:creationId xmlns:p14="http://schemas.microsoft.com/office/powerpoint/2010/main" val="7327349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31D93195-32E5-614E-A11E-698005A57F01}" type="datetime1">
              <a:rPr lang="en-US" smtClean="0"/>
              <a:t>11/6/18</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5A922B3B-C959-464A-9404-96A8CB760C03}" type="slidenum">
              <a:rPr lang="en-US" smtClean="0"/>
              <a:t>‹#›</a:t>
            </a:fld>
            <a:endParaRPr lang="en-US"/>
          </a:p>
        </p:txBody>
      </p:sp>
    </p:spTree>
    <p:extLst>
      <p:ext uri="{BB962C8B-B14F-4D97-AF65-F5344CB8AC3E}">
        <p14:creationId xmlns:p14="http://schemas.microsoft.com/office/powerpoint/2010/main" val="99943350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066CDC2-57EB-E74A-A5FA-40E51F42CF10}" type="datetime1">
              <a:rPr lang="en-US" smtClean="0"/>
              <a:t>11/6/18</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5A922B3B-C959-464A-9404-96A8CB760C03}" type="slidenum">
              <a:rPr lang="en-US" smtClean="0"/>
              <a:t>‹#›</a:t>
            </a:fld>
            <a:endParaRPr lang="en-US"/>
          </a:p>
        </p:txBody>
      </p:sp>
    </p:spTree>
    <p:extLst>
      <p:ext uri="{BB962C8B-B14F-4D97-AF65-F5344CB8AC3E}">
        <p14:creationId xmlns:p14="http://schemas.microsoft.com/office/powerpoint/2010/main" val="200933215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A1754E4-34E2-6740-A84F-738D18537B56}" type="datetime1">
              <a:rPr lang="en-US" smtClean="0"/>
              <a:t>11/6/18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A922B3B-C959-464A-9404-96A8CB760C03}" type="slidenum">
              <a:rPr lang="en-US" smtClean="0"/>
              <a:t>‹#›</a:t>
            </a:fld>
            <a:endParaRPr lang="en-US"/>
          </a:p>
        </p:txBody>
      </p:sp>
    </p:spTree>
    <p:extLst>
      <p:ext uri="{BB962C8B-B14F-4D97-AF65-F5344CB8AC3E}">
        <p14:creationId xmlns:p14="http://schemas.microsoft.com/office/powerpoint/2010/main" val="166518001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1D7145A-039E-6B42-ACD6-CD38F1BC55F8}" type="datetime1">
              <a:rPr lang="en-US" smtClean="0"/>
              <a:t>11/6/18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A922B3B-C959-464A-9404-96A8CB760C03}" type="slidenum">
              <a:rPr lang="en-US" smtClean="0"/>
              <a:t>‹#›</a:t>
            </a:fld>
            <a:endParaRPr lang="en-US"/>
          </a:p>
        </p:txBody>
      </p:sp>
    </p:spTree>
    <p:extLst>
      <p:ext uri="{BB962C8B-B14F-4D97-AF65-F5344CB8AC3E}">
        <p14:creationId xmlns:p14="http://schemas.microsoft.com/office/powerpoint/2010/main" val="673540366"/>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C75854A-A1EF-3549-AA1A-37AED7C2E841}" type="datetime1">
              <a:rPr lang="en-US" smtClean="0"/>
              <a:t>11/6/18</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A922B3B-C959-464A-9404-96A8CB760C03}" type="slidenum">
              <a:rPr lang="en-US" smtClean="0"/>
              <a:t>‹#›</a:t>
            </a:fld>
            <a:endParaRPr lang="en-US"/>
          </a:p>
        </p:txBody>
      </p:sp>
    </p:spTree>
    <p:extLst>
      <p:ext uri="{BB962C8B-B14F-4D97-AF65-F5344CB8AC3E}">
        <p14:creationId xmlns:p14="http://schemas.microsoft.com/office/powerpoint/2010/main" val="11000517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mailto:GCAUCHIE@bouyguestelecom.fr)" TargetMode="External"/><Relationship Id="rId4" Type="http://schemas.openxmlformats.org/officeDocument/2006/relationships/hyperlink" Target="mailto:wolfgang.braun@uni-tuebingen.de)" TargetMode="External"/><Relationship Id="rId5" Type="http://schemas.openxmlformats.org/officeDocument/2006/relationships/hyperlink" Target="mailto:menth@uni-tuebingen.de" TargetMode="External"/><Relationship Id="rId6" Type="http://schemas.openxmlformats.org/officeDocument/2006/relationships/comments" Target="../comments/comment1.xml"/><Relationship Id="rId1" Type="http://schemas.openxmlformats.org/officeDocument/2006/relationships/slideLayout" Target="../slideLayouts/slideLayout1.xml"/><Relationship Id="rId2" Type="http://schemas.openxmlformats.org/officeDocument/2006/relationships/hyperlink" Target="mailto:tte@cs.fau.de)"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49425"/>
            <a:ext cx="9144000" cy="2673055"/>
          </a:xfrm>
        </p:spPr>
        <p:txBody>
          <a:bodyPr>
            <a:normAutofit/>
          </a:bodyPr>
          <a:lstStyle/>
          <a:p>
            <a:r>
              <a:rPr lang="en-US" dirty="0" smtClean="0"/>
              <a:t>BIER-TE-ARCH</a:t>
            </a:r>
            <a:br>
              <a:rPr lang="en-US" dirty="0" smtClean="0"/>
            </a:br>
            <a:r>
              <a:rPr lang="en-US" dirty="0" smtClean="0"/>
              <a:t>IETF103 Bangkok</a:t>
            </a:r>
            <a:endParaRPr lang="en-US" sz="4800" b="1" dirty="0"/>
          </a:p>
        </p:txBody>
      </p:sp>
      <p:sp>
        <p:nvSpPr>
          <p:cNvPr id="3" name="Subtitle 2"/>
          <p:cNvSpPr>
            <a:spLocks noGrp="1"/>
          </p:cNvSpPr>
          <p:nvPr>
            <p:ph type="subTitle" idx="1"/>
          </p:nvPr>
        </p:nvSpPr>
        <p:spPr>
          <a:xfrm>
            <a:off x="1524000" y="4204204"/>
            <a:ext cx="9144000" cy="1655762"/>
          </a:xfrm>
        </p:spPr>
        <p:txBody>
          <a:bodyPr>
            <a:normAutofit fontScale="77500" lnSpcReduction="20000"/>
          </a:bodyPr>
          <a:lstStyle/>
          <a:p>
            <a:r>
              <a:rPr lang="en-US" b="1" dirty="0" smtClean="0"/>
              <a:t>draft-ietf-bier-te-arch-01</a:t>
            </a:r>
            <a:endParaRPr lang="en-US" b="1" dirty="0"/>
          </a:p>
          <a:p>
            <a:r>
              <a:rPr lang="en-US" dirty="0" smtClean="0"/>
              <a:t>Toerless Eckert</a:t>
            </a:r>
            <a:r>
              <a:rPr lang="en-US" dirty="0"/>
              <a:t> </a:t>
            </a:r>
            <a:r>
              <a:rPr lang="en-US" dirty="0" smtClean="0"/>
              <a:t>(</a:t>
            </a:r>
            <a:r>
              <a:rPr lang="en-US" dirty="0" smtClean="0">
                <a:hlinkClick r:id="rId2"/>
              </a:rPr>
              <a:t>tte@cs.fau.de)</a:t>
            </a:r>
            <a:endParaRPr lang="en-US" dirty="0" smtClean="0"/>
          </a:p>
          <a:p>
            <a:r>
              <a:rPr lang="en-US" dirty="0"/>
              <a:t>Gregory </a:t>
            </a:r>
            <a:r>
              <a:rPr lang="en-US" dirty="0" err="1" smtClean="0"/>
              <a:t>Cauchie</a:t>
            </a:r>
            <a:r>
              <a:rPr lang="en-US" dirty="0"/>
              <a:t> </a:t>
            </a:r>
            <a:r>
              <a:rPr lang="en-US" dirty="0" smtClean="0"/>
              <a:t>(</a:t>
            </a:r>
            <a:r>
              <a:rPr lang="en-US" dirty="0" smtClean="0">
                <a:hlinkClick r:id="rId3"/>
              </a:rPr>
              <a:t>GCAUCHIE@bouyguestelecom.fr)</a:t>
            </a:r>
            <a:endParaRPr lang="en-US" dirty="0" smtClean="0"/>
          </a:p>
          <a:p>
            <a:r>
              <a:rPr lang="en-US" dirty="0"/>
              <a:t>Wolfgang Braun </a:t>
            </a:r>
            <a:r>
              <a:rPr lang="en-US" dirty="0" smtClean="0"/>
              <a:t>(</a:t>
            </a:r>
            <a:r>
              <a:rPr lang="en-US" dirty="0" smtClean="0">
                <a:hlinkClick r:id="rId4"/>
              </a:rPr>
              <a:t>wolfgang.braun@uni-tuebingen.de)</a:t>
            </a:r>
            <a:endParaRPr lang="en-US" dirty="0" smtClean="0"/>
          </a:p>
          <a:p>
            <a:r>
              <a:rPr lang="en-US" dirty="0"/>
              <a:t>Michael Menth (</a:t>
            </a:r>
            <a:r>
              <a:rPr lang="en-US" dirty="0" smtClean="0">
                <a:hlinkClick r:id="rId5"/>
              </a:rPr>
              <a:t>menth@uni-tuebingen.de</a:t>
            </a:r>
            <a:r>
              <a:rPr lang="en-US" dirty="0" smtClean="0"/>
              <a:t>)</a:t>
            </a:r>
          </a:p>
          <a:p>
            <a:endParaRPr lang="en-US" dirty="0" smtClean="0"/>
          </a:p>
          <a:p>
            <a:endParaRPr lang="en-US" dirty="0" smtClean="0"/>
          </a:p>
          <a:p>
            <a:endParaRPr lang="en-US" dirty="0" smtClean="0"/>
          </a:p>
          <a:p>
            <a:endParaRPr lang="en-US" dirty="0" smtClean="0"/>
          </a:p>
          <a:p>
            <a:endParaRPr lang="en-US" dirty="0" smtClean="0"/>
          </a:p>
          <a:p>
            <a:endParaRPr lang="en-US" dirty="0"/>
          </a:p>
        </p:txBody>
      </p:sp>
      <p:sp>
        <p:nvSpPr>
          <p:cNvPr id="5" name="Slide Number Placeholder 4"/>
          <p:cNvSpPr>
            <a:spLocks noGrp="1"/>
          </p:cNvSpPr>
          <p:nvPr>
            <p:ph type="sldNum" sz="quarter" idx="12"/>
          </p:nvPr>
        </p:nvSpPr>
        <p:spPr/>
        <p:txBody>
          <a:bodyPr/>
          <a:lstStyle/>
          <a:p>
            <a:fld id="{5A922B3B-C959-464A-9404-96A8CB760C03}" type="slidenum">
              <a:rPr lang="en-US" smtClean="0"/>
              <a:t>1</a:t>
            </a:fld>
            <a:endParaRPr lang="en-US"/>
          </a:p>
        </p:txBody>
      </p:sp>
    </p:spTree>
    <p:extLst>
      <p:ext uri="{BB962C8B-B14F-4D97-AF65-F5344CB8AC3E}">
        <p14:creationId xmlns:p14="http://schemas.microsoft.com/office/powerpoint/2010/main" val="584682787"/>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515600" cy="861791"/>
          </a:xfrm>
        </p:spPr>
        <p:txBody>
          <a:bodyPr/>
          <a:lstStyle/>
          <a:p>
            <a:r>
              <a:rPr lang="en-US" dirty="0" smtClean="0"/>
              <a:t>Since </a:t>
            </a:r>
            <a:r>
              <a:rPr lang="en-US" dirty="0" smtClean="0"/>
              <a:t>IETF101</a:t>
            </a:r>
            <a:endParaRPr lang="en-US" dirty="0"/>
          </a:p>
        </p:txBody>
      </p:sp>
      <p:sp>
        <p:nvSpPr>
          <p:cNvPr id="3" name="Content Placeholder 2"/>
          <p:cNvSpPr>
            <a:spLocks noGrp="1"/>
          </p:cNvSpPr>
          <p:nvPr>
            <p:ph idx="1"/>
          </p:nvPr>
        </p:nvSpPr>
        <p:spPr>
          <a:xfrm>
            <a:off x="838200" y="1226916"/>
            <a:ext cx="10515600" cy="5382228"/>
          </a:xfrm>
        </p:spPr>
        <p:txBody>
          <a:bodyPr>
            <a:normAutofit/>
          </a:bodyPr>
          <a:lstStyle/>
          <a:p>
            <a:r>
              <a:rPr lang="en-US" sz="2400" dirty="0" smtClean="0"/>
              <a:t>draft-ietf-bier-te-arch-00.txt – 01.txt</a:t>
            </a:r>
          </a:p>
          <a:p>
            <a:r>
              <a:rPr lang="en-US" sz="2400" dirty="0" smtClean="0"/>
              <a:t>Reworked details about forwarding plane, comparison thereof with BIER</a:t>
            </a:r>
          </a:p>
          <a:p>
            <a:pPr lvl="1"/>
            <a:r>
              <a:rPr lang="en-US" sz="2000" dirty="0" smtClean="0"/>
              <a:t>Goal is make it clear what if any differences there are to BIER to encourage HW forwarding support for BIER-TE.</a:t>
            </a:r>
          </a:p>
          <a:p>
            <a:pPr lvl="2"/>
            <a:r>
              <a:rPr lang="en-US" sz="1600" dirty="0" smtClean="0"/>
              <a:t>Differences hopefully so small that all BIER capable HW can also do BIER-TE</a:t>
            </a:r>
          </a:p>
          <a:p>
            <a:pPr lvl="1"/>
            <a:r>
              <a:rPr lang="en-US" sz="2000" dirty="0" smtClean="0"/>
              <a:t>Document still intends to target experimental because BIER-TE requires control plane</a:t>
            </a:r>
          </a:p>
          <a:p>
            <a:pPr lvl="2"/>
            <a:r>
              <a:rPr lang="en-US" sz="1600" dirty="0" smtClean="0"/>
              <a:t>Explicit, non-standardized establishment of TE BIFT entries fine for experiments but likely insufficient for standard deployments</a:t>
            </a:r>
          </a:p>
          <a:p>
            <a:pPr lvl="2"/>
            <a:endParaRPr lang="en-US" sz="1600" dirty="0" smtClean="0"/>
          </a:p>
          <a:p>
            <a:r>
              <a:rPr lang="en-US" sz="2400" dirty="0" smtClean="0"/>
              <a:t>Emphasized that RFC8926 can be used unchanged (from feedback in IEF101)</a:t>
            </a:r>
          </a:p>
          <a:p>
            <a:pPr lvl="1"/>
            <a:r>
              <a:rPr lang="en-US" sz="2000" dirty="0" smtClean="0"/>
              <a:t>Just requires configuration, e.g.: per subdomain whether BIFT is operating BIER or BIER-TE</a:t>
            </a:r>
          </a:p>
          <a:p>
            <a:pPr lvl="1"/>
            <a:r>
              <a:rPr lang="en-US" sz="2000" dirty="0" smtClean="0"/>
              <a:t>Additional drafts for encap (not currently refreshed) should be considered as optional enhancements to be vetted independently (not required by BIER-TE)</a:t>
            </a:r>
          </a:p>
          <a:p>
            <a:pPr lvl="2"/>
            <a:r>
              <a:rPr lang="en-US" sz="1600" dirty="0" smtClean="0"/>
              <a:t>Indicate in header (bit) whether BIER/BIER-TE is expected (diagnostics)</a:t>
            </a:r>
          </a:p>
          <a:p>
            <a:pPr lvl="2"/>
            <a:r>
              <a:rPr lang="en-US" sz="1600" dirty="0" smtClean="0"/>
              <a:t>Add packet sequence number field for DetNet and similar. Independent of BIER/BIER-TE</a:t>
            </a:r>
            <a:endParaRPr lang="en-US" sz="1600" dirty="0"/>
          </a:p>
        </p:txBody>
      </p:sp>
      <p:sp>
        <p:nvSpPr>
          <p:cNvPr id="4" name="Slide Number Placeholder 3"/>
          <p:cNvSpPr>
            <a:spLocks noGrp="1"/>
          </p:cNvSpPr>
          <p:nvPr>
            <p:ph type="sldNum" sz="quarter" idx="12"/>
          </p:nvPr>
        </p:nvSpPr>
        <p:spPr/>
        <p:txBody>
          <a:bodyPr/>
          <a:lstStyle/>
          <a:p>
            <a:fld id="{5A922B3B-C959-464A-9404-96A8CB760C03}" type="slidenum">
              <a:rPr lang="en-US" smtClean="0"/>
              <a:pPr/>
              <a:t>2</a:t>
            </a:fld>
            <a:endParaRPr lang="en-US" dirty="0"/>
          </a:p>
        </p:txBody>
      </p:sp>
    </p:spTree>
    <p:extLst>
      <p:ext uri="{BB962C8B-B14F-4D97-AF65-F5344CB8AC3E}">
        <p14:creationId xmlns:p14="http://schemas.microsoft.com/office/powerpoint/2010/main" val="23489138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515600" cy="653447"/>
          </a:xfrm>
        </p:spPr>
        <p:txBody>
          <a:bodyPr>
            <a:normAutofit fontScale="90000"/>
          </a:bodyPr>
          <a:lstStyle/>
          <a:p>
            <a:r>
              <a:rPr lang="en-US" dirty="0" smtClean="0"/>
              <a:t>3.6 Requirements</a:t>
            </a:r>
            <a:endParaRPr lang="en-US" dirty="0"/>
          </a:p>
        </p:txBody>
      </p:sp>
      <p:sp>
        <p:nvSpPr>
          <p:cNvPr id="3" name="Content Placeholder 2"/>
          <p:cNvSpPr>
            <a:spLocks noGrp="1"/>
          </p:cNvSpPr>
          <p:nvPr>
            <p:ph idx="1"/>
          </p:nvPr>
        </p:nvSpPr>
        <p:spPr>
          <a:xfrm>
            <a:off x="838200" y="1226916"/>
            <a:ext cx="10515600" cy="5382228"/>
          </a:xfrm>
        </p:spPr>
        <p:txBody>
          <a:bodyPr>
            <a:normAutofit fontScale="85000" lnSpcReduction="10000"/>
          </a:bodyPr>
          <a:lstStyle/>
          <a:p>
            <a:r>
              <a:rPr lang="en-US" dirty="0" smtClean="0"/>
              <a:t>New section with MUST/SHOULD against forwarding plane to comply </a:t>
            </a:r>
          </a:p>
          <a:p>
            <a:pPr lvl="1"/>
            <a:r>
              <a:rPr lang="en-US" sz="2000" dirty="0" err="1" smtClean="0"/>
              <a:t>Similarily</a:t>
            </a:r>
            <a:r>
              <a:rPr lang="en-US" sz="2000" dirty="0" smtClean="0"/>
              <a:t> to BIER architecture where ECMP is optional, mandate with MUST the most core BIER-TE forwarding functions, SHOULD/MAY the others</a:t>
            </a:r>
          </a:p>
          <a:p>
            <a:r>
              <a:rPr lang="en-US" dirty="0" smtClean="0"/>
              <a:t>MUST</a:t>
            </a:r>
          </a:p>
          <a:p>
            <a:pPr lvl="1"/>
            <a:r>
              <a:rPr lang="en-US" dirty="0" smtClean="0"/>
              <a:t>Configure subdomain for BIER-TE forwarding</a:t>
            </a:r>
          </a:p>
          <a:p>
            <a:pPr lvl="1"/>
            <a:r>
              <a:rPr lang="en-US" dirty="0" smtClean="0"/>
              <a:t>Bits indicating no or one adjacency: forward connected, forward routed or </a:t>
            </a:r>
            <a:r>
              <a:rPr lang="en-US" dirty="0" err="1" smtClean="0"/>
              <a:t>local_decap</a:t>
            </a:r>
            <a:endParaRPr lang="en-US" dirty="0" smtClean="0"/>
          </a:p>
          <a:p>
            <a:pPr lvl="2"/>
            <a:r>
              <a:rPr lang="en-US" dirty="0" err="1" smtClean="0"/>
              <a:t>Forward_routed</a:t>
            </a:r>
            <a:r>
              <a:rPr lang="en-US" dirty="0" smtClean="0"/>
              <a:t> could be degraded, but for scalability we think its very important</a:t>
            </a:r>
          </a:p>
          <a:p>
            <a:pPr lvl="2"/>
            <a:r>
              <a:rPr lang="en-US" dirty="0" smtClean="0"/>
              <a:t>Aka: adjacency is encap into another label to send to remote BIER-TE router</a:t>
            </a:r>
          </a:p>
          <a:p>
            <a:r>
              <a:rPr lang="en-US" dirty="0" smtClean="0"/>
              <a:t>SHOULD</a:t>
            </a:r>
          </a:p>
          <a:p>
            <a:pPr lvl="1"/>
            <a:r>
              <a:rPr lang="en-US" dirty="0" smtClean="0"/>
              <a:t>DNR (Do Not Reset) flag on adjacencies. To support L3 rings with just one bit per direction.</a:t>
            </a:r>
          </a:p>
          <a:p>
            <a:r>
              <a:rPr lang="en-US" dirty="0" smtClean="0"/>
              <a:t>MAY</a:t>
            </a:r>
          </a:p>
          <a:p>
            <a:pPr lvl="1"/>
            <a:r>
              <a:rPr lang="en-US" dirty="0" smtClean="0"/>
              <a:t>ECMP adjacencies.</a:t>
            </a:r>
          </a:p>
          <a:p>
            <a:pPr lvl="2"/>
            <a:r>
              <a:rPr lang="en-US" dirty="0" smtClean="0"/>
              <a:t>Only MAY (less important than in BIER), because feeling is that with TE you want to manage amount of traffic on paths more explicit, and doing that with ECMP is more difficult than explicit, non-ECMP paths.</a:t>
            </a:r>
          </a:p>
          <a:p>
            <a:pPr lvl="1"/>
            <a:r>
              <a:rPr lang="en-US" dirty="0" smtClean="0"/>
              <a:t>More than one adjacency on a bit. Flood from hub to multiple spoke adjacencies. Good for broadcast TV style traffic, also sounds like on the bottom of the priority list.</a:t>
            </a:r>
          </a:p>
        </p:txBody>
      </p:sp>
      <p:sp>
        <p:nvSpPr>
          <p:cNvPr id="4" name="Slide Number Placeholder 3"/>
          <p:cNvSpPr>
            <a:spLocks noGrp="1"/>
          </p:cNvSpPr>
          <p:nvPr>
            <p:ph type="sldNum" sz="quarter" idx="12"/>
          </p:nvPr>
        </p:nvSpPr>
        <p:spPr/>
        <p:txBody>
          <a:bodyPr/>
          <a:lstStyle/>
          <a:p>
            <a:fld id="{5A922B3B-C959-464A-9404-96A8CB760C03}" type="slidenum">
              <a:rPr lang="en-US" smtClean="0"/>
              <a:pPr/>
              <a:t>3</a:t>
            </a:fld>
            <a:endParaRPr lang="en-US" dirty="0"/>
          </a:p>
        </p:txBody>
      </p:sp>
    </p:spTree>
    <p:extLst>
      <p:ext uri="{BB962C8B-B14F-4D97-AF65-F5344CB8AC3E}">
        <p14:creationId xmlns:p14="http://schemas.microsoft.com/office/powerpoint/2010/main" val="26795568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ounded Rectangle 5"/>
          <p:cNvSpPr/>
          <p:nvPr/>
        </p:nvSpPr>
        <p:spPr>
          <a:xfrm>
            <a:off x="196770" y="937549"/>
            <a:ext cx="5868364" cy="5671595"/>
          </a:xfrm>
          <a:prstGeom prst="roundRect">
            <a:avLst>
              <a:gd name="adj" fmla="val 3810"/>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Rounded Rectangle 6"/>
          <p:cNvSpPr/>
          <p:nvPr/>
        </p:nvSpPr>
        <p:spPr>
          <a:xfrm>
            <a:off x="468923" y="5334000"/>
            <a:ext cx="4853354" cy="644769"/>
          </a:xfrm>
          <a:prstGeom prst="roundRect">
            <a:avLst/>
          </a:prstGeom>
          <a:solidFill>
            <a:schemeClr val="accent2">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ounded Rectangle 7"/>
          <p:cNvSpPr/>
          <p:nvPr/>
        </p:nvSpPr>
        <p:spPr>
          <a:xfrm>
            <a:off x="445477" y="4654062"/>
            <a:ext cx="4853354" cy="339969"/>
          </a:xfrm>
          <a:prstGeom prst="roundRect">
            <a:avLst/>
          </a:prstGeom>
          <a:solidFill>
            <a:schemeClr val="accent2">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838200" y="365125"/>
            <a:ext cx="10515600" cy="283057"/>
          </a:xfrm>
        </p:spPr>
        <p:txBody>
          <a:bodyPr>
            <a:normAutofit fontScale="90000"/>
          </a:bodyPr>
          <a:lstStyle/>
          <a:p>
            <a:r>
              <a:rPr lang="en-US" dirty="0" smtClean="0"/>
              <a:t>3.6 Pseudocode</a:t>
            </a:r>
            <a:endParaRPr lang="en-US" dirty="0"/>
          </a:p>
        </p:txBody>
      </p:sp>
      <p:sp>
        <p:nvSpPr>
          <p:cNvPr id="3" name="Content Placeholder 2"/>
          <p:cNvSpPr>
            <a:spLocks noGrp="1"/>
          </p:cNvSpPr>
          <p:nvPr>
            <p:ph idx="1"/>
          </p:nvPr>
        </p:nvSpPr>
        <p:spPr>
          <a:xfrm>
            <a:off x="6258417" y="838125"/>
            <a:ext cx="5417768" cy="5671595"/>
          </a:xfrm>
        </p:spPr>
        <p:txBody>
          <a:bodyPr>
            <a:normAutofit/>
          </a:bodyPr>
          <a:lstStyle/>
          <a:p>
            <a:r>
              <a:rPr lang="en-US" dirty="0" smtClean="0"/>
              <a:t>Same pseudocode than BIER</a:t>
            </a:r>
          </a:p>
          <a:p>
            <a:pPr lvl="1"/>
            <a:r>
              <a:rPr lang="en-US" dirty="0" smtClean="0"/>
              <a:t>Just commented out [1]</a:t>
            </a:r>
          </a:p>
          <a:p>
            <a:r>
              <a:rPr lang="en-US" dirty="0" smtClean="0"/>
              <a:t>Doing [1] and [2] together in BIER-TE does not work</a:t>
            </a:r>
          </a:p>
          <a:p>
            <a:r>
              <a:rPr lang="en-US" dirty="0" smtClean="0"/>
              <a:t>You want to reset the bit B you are forwarding on in [2], so</a:t>
            </a:r>
          </a:p>
          <a:p>
            <a:pPr lvl="1"/>
            <a:r>
              <a:rPr lang="en-US" dirty="0" smtClean="0"/>
              <a:t>F-BM = ~ (2 &lt;&lt; B)</a:t>
            </a:r>
          </a:p>
          <a:p>
            <a:r>
              <a:rPr lang="en-US" dirty="0" smtClean="0"/>
              <a:t>But then [1] would reset all  the bits.</a:t>
            </a:r>
          </a:p>
          <a:p>
            <a:r>
              <a:rPr lang="en-US" dirty="0" smtClean="0"/>
              <a:t>Simple solution: Just do not do [1] when BIFT uses BIER-TE mode</a:t>
            </a:r>
          </a:p>
        </p:txBody>
      </p:sp>
      <p:sp>
        <p:nvSpPr>
          <p:cNvPr id="4" name="Slide Number Placeholder 3"/>
          <p:cNvSpPr>
            <a:spLocks noGrp="1"/>
          </p:cNvSpPr>
          <p:nvPr>
            <p:ph type="sldNum" sz="quarter" idx="12"/>
          </p:nvPr>
        </p:nvSpPr>
        <p:spPr/>
        <p:txBody>
          <a:bodyPr/>
          <a:lstStyle/>
          <a:p>
            <a:fld id="{5A922B3B-C959-464A-9404-96A8CB760C03}" type="slidenum">
              <a:rPr lang="en-US" smtClean="0"/>
              <a:pPr/>
              <a:t>4</a:t>
            </a:fld>
            <a:endParaRPr lang="en-US" dirty="0"/>
          </a:p>
        </p:txBody>
      </p:sp>
      <p:sp>
        <p:nvSpPr>
          <p:cNvPr id="5" name="Content Placeholder 2"/>
          <p:cNvSpPr txBox="1">
            <a:spLocks/>
          </p:cNvSpPr>
          <p:nvPr/>
        </p:nvSpPr>
        <p:spPr>
          <a:xfrm>
            <a:off x="247892" y="995422"/>
            <a:ext cx="5824662" cy="5972537"/>
          </a:xfrm>
          <a:prstGeom prst="rect">
            <a:avLst/>
          </a:prstGeom>
        </p:spPr>
        <p:txBody>
          <a:bodyPr vert="horz" lIns="91440" tIns="45720" rIns="91440" bIns="45720" rtlCol="0">
            <a:normAutofit fontScale="62500" lnSpcReduction="20000"/>
          </a:bodyPr>
          <a:lstStyle>
            <a:lvl1pPr marL="228600" indent="-228600" algn="l" defTabSz="914400" rtl="0" eaLnBrk="1" latinLnBrk="0" hangingPunct="1">
              <a:lnSpc>
                <a:spcPct val="90000"/>
              </a:lnSpc>
              <a:spcBef>
                <a:spcPts val="1000"/>
              </a:spcBef>
              <a:buFont typeface="Arial"/>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a:lstStyle>
          <a:p>
            <a:pPr marL="0" indent="0">
              <a:buNone/>
            </a:pPr>
            <a:r>
              <a:rPr lang="en-US" sz="3800" b="1" dirty="0" smtClean="0"/>
              <a:t>BIER pseudocode adopted to BIER-TE:</a:t>
            </a:r>
          </a:p>
          <a:p>
            <a:pPr marL="0" indent="0">
              <a:buNone/>
            </a:pPr>
            <a:endParaRPr lang="en-US" sz="300" dirty="0" smtClean="0"/>
          </a:p>
          <a:p>
            <a:pPr marL="0" indent="0">
              <a:buNone/>
            </a:pPr>
            <a:r>
              <a:rPr lang="en-US" dirty="0" smtClean="0"/>
              <a:t>void </a:t>
            </a:r>
            <a:r>
              <a:rPr lang="en-US" dirty="0" err="1"/>
              <a:t>ForwardBitMaskPacket_withTE</a:t>
            </a:r>
            <a:r>
              <a:rPr lang="en-US" dirty="0"/>
              <a:t> (Packet)</a:t>
            </a:r>
          </a:p>
          <a:p>
            <a:pPr marL="0" indent="0">
              <a:buNone/>
            </a:pPr>
            <a:r>
              <a:rPr lang="en-US" dirty="0"/>
              <a:t>{</a:t>
            </a:r>
          </a:p>
          <a:p>
            <a:pPr marL="0" indent="0">
              <a:buNone/>
            </a:pPr>
            <a:r>
              <a:rPr lang="en-US" dirty="0"/>
              <a:t>    SI=</a:t>
            </a:r>
            <a:r>
              <a:rPr lang="en-US" dirty="0" err="1"/>
              <a:t>GetPacketSI</a:t>
            </a:r>
            <a:r>
              <a:rPr lang="en-US" dirty="0"/>
              <a:t>(Packet);</a:t>
            </a:r>
          </a:p>
          <a:p>
            <a:pPr marL="0" indent="0">
              <a:buNone/>
            </a:pPr>
            <a:r>
              <a:rPr lang="en-US" dirty="0"/>
              <a:t>    Offset=SI*</a:t>
            </a:r>
            <a:r>
              <a:rPr lang="en-US" dirty="0" err="1"/>
              <a:t>BitStringLength</a:t>
            </a:r>
            <a:r>
              <a:rPr lang="en-US" dirty="0"/>
              <a:t>;</a:t>
            </a:r>
          </a:p>
          <a:p>
            <a:pPr marL="0" indent="0">
              <a:buNone/>
            </a:pPr>
            <a:r>
              <a:rPr lang="en-US" dirty="0"/>
              <a:t>    for (Index = </a:t>
            </a:r>
            <a:r>
              <a:rPr lang="en-US" dirty="0" err="1"/>
              <a:t>GetFirstBitPosition</a:t>
            </a:r>
            <a:r>
              <a:rPr lang="en-US" dirty="0"/>
              <a:t>(Packet-&gt;</a:t>
            </a:r>
            <a:r>
              <a:rPr lang="en-US" dirty="0" err="1"/>
              <a:t>BitString</a:t>
            </a:r>
            <a:r>
              <a:rPr lang="en-US" dirty="0"/>
              <a:t>); Index ;</a:t>
            </a:r>
          </a:p>
          <a:p>
            <a:pPr marL="0" indent="0">
              <a:buNone/>
            </a:pPr>
            <a:r>
              <a:rPr lang="en-US" dirty="0"/>
              <a:t>         Index = </a:t>
            </a:r>
            <a:r>
              <a:rPr lang="en-US" dirty="0" err="1"/>
              <a:t>GetNextBitPosition</a:t>
            </a:r>
            <a:r>
              <a:rPr lang="en-US" dirty="0"/>
              <a:t>(Packet-&gt;</a:t>
            </a:r>
            <a:r>
              <a:rPr lang="en-US" dirty="0" err="1"/>
              <a:t>BitString</a:t>
            </a:r>
            <a:r>
              <a:rPr lang="en-US" dirty="0"/>
              <a:t>, Index)) {</a:t>
            </a:r>
          </a:p>
          <a:p>
            <a:pPr marL="0" indent="0">
              <a:buNone/>
            </a:pPr>
            <a:r>
              <a:rPr lang="en-US" dirty="0"/>
              <a:t>        F-BM = BIFT[</a:t>
            </a:r>
            <a:r>
              <a:rPr lang="en-US" dirty="0" err="1"/>
              <a:t>Index+Offset</a:t>
            </a:r>
            <a:r>
              <a:rPr lang="en-US" dirty="0"/>
              <a:t>]-&gt;F-BM;</a:t>
            </a:r>
          </a:p>
          <a:p>
            <a:pPr marL="0" indent="0">
              <a:buNone/>
            </a:pPr>
            <a:r>
              <a:rPr lang="en-US" dirty="0"/>
              <a:t>        if (!F-BM) continue;</a:t>
            </a:r>
          </a:p>
          <a:p>
            <a:pPr marL="0" indent="0">
              <a:buNone/>
            </a:pPr>
            <a:r>
              <a:rPr lang="en-US" dirty="0"/>
              <a:t>        BFR-NBR = BIFT[</a:t>
            </a:r>
            <a:r>
              <a:rPr lang="en-US" dirty="0" err="1"/>
              <a:t>Index+Offset</a:t>
            </a:r>
            <a:r>
              <a:rPr lang="en-US" dirty="0"/>
              <a:t>]-&gt;BFR-NBR;</a:t>
            </a:r>
          </a:p>
          <a:p>
            <a:pPr marL="0" indent="0">
              <a:buNone/>
            </a:pPr>
            <a:r>
              <a:rPr lang="en-US" dirty="0"/>
              <a:t>        </a:t>
            </a:r>
            <a:r>
              <a:rPr lang="en-US" dirty="0" err="1"/>
              <a:t>PacketCopy</a:t>
            </a:r>
            <a:r>
              <a:rPr lang="en-US" dirty="0"/>
              <a:t> = Copy(Packet);</a:t>
            </a:r>
          </a:p>
          <a:p>
            <a:pPr marL="0" indent="0">
              <a:buNone/>
            </a:pPr>
            <a:r>
              <a:rPr lang="de-DE" dirty="0"/>
              <a:t>        </a:t>
            </a:r>
            <a:r>
              <a:rPr lang="de-DE" dirty="0" err="1"/>
              <a:t>PacketCopy</a:t>
            </a:r>
            <a:r>
              <a:rPr lang="de-DE" dirty="0"/>
              <a:t>-&gt;</a:t>
            </a:r>
            <a:r>
              <a:rPr lang="de-DE" dirty="0" err="1"/>
              <a:t>BitString</a:t>
            </a:r>
            <a:r>
              <a:rPr lang="de-DE" dirty="0"/>
              <a:t> &amp;= F-BM;                  [2]</a:t>
            </a:r>
          </a:p>
          <a:p>
            <a:pPr marL="0" indent="0">
              <a:buNone/>
            </a:pPr>
            <a:r>
              <a:rPr lang="de-DE" dirty="0"/>
              <a:t>        </a:t>
            </a:r>
            <a:r>
              <a:rPr lang="de-DE" dirty="0" err="1"/>
              <a:t>PacketSend</a:t>
            </a:r>
            <a:r>
              <a:rPr lang="de-DE" dirty="0"/>
              <a:t>(</a:t>
            </a:r>
            <a:r>
              <a:rPr lang="de-DE" dirty="0" err="1"/>
              <a:t>PacketCopy</a:t>
            </a:r>
            <a:r>
              <a:rPr lang="de-DE" dirty="0"/>
              <a:t>, BFR-NBR);</a:t>
            </a:r>
          </a:p>
          <a:p>
            <a:pPr marL="0" indent="0">
              <a:buNone/>
            </a:pPr>
            <a:r>
              <a:rPr lang="de-DE" dirty="0"/>
              <a:t>        // The </a:t>
            </a:r>
            <a:r>
              <a:rPr lang="de-DE" dirty="0" err="1"/>
              <a:t>following</a:t>
            </a:r>
            <a:r>
              <a:rPr lang="de-DE" dirty="0"/>
              <a:t> must not </a:t>
            </a:r>
            <a:r>
              <a:rPr lang="de-DE" dirty="0" err="1"/>
              <a:t>be</a:t>
            </a:r>
            <a:r>
              <a:rPr lang="de-DE" dirty="0"/>
              <a:t> </a:t>
            </a:r>
            <a:r>
              <a:rPr lang="de-DE" dirty="0" err="1"/>
              <a:t>done</a:t>
            </a:r>
            <a:r>
              <a:rPr lang="de-DE" dirty="0"/>
              <a:t> </a:t>
            </a:r>
            <a:r>
              <a:rPr lang="de-DE" dirty="0" err="1"/>
              <a:t>for</a:t>
            </a:r>
            <a:r>
              <a:rPr lang="de-DE" dirty="0"/>
              <a:t> BIER-TE:</a:t>
            </a:r>
          </a:p>
          <a:p>
            <a:pPr marL="0" indent="0">
              <a:buNone/>
            </a:pPr>
            <a:r>
              <a:rPr lang="de-DE" dirty="0"/>
              <a:t>        // Packet-&gt;</a:t>
            </a:r>
            <a:r>
              <a:rPr lang="de-DE" dirty="0" err="1"/>
              <a:t>BitString</a:t>
            </a:r>
            <a:r>
              <a:rPr lang="de-DE" dirty="0"/>
              <a:t> &amp;= ~F-BM;                  [1]</a:t>
            </a:r>
          </a:p>
          <a:p>
            <a:pPr marL="0" indent="0">
              <a:buNone/>
            </a:pPr>
            <a:r>
              <a:rPr lang="de-DE" dirty="0"/>
              <a:t>    } </a:t>
            </a:r>
          </a:p>
          <a:p>
            <a:pPr marL="0" indent="0">
              <a:buNone/>
            </a:pPr>
            <a:r>
              <a:rPr lang="de-DE" dirty="0"/>
              <a:t>}</a:t>
            </a:r>
          </a:p>
        </p:txBody>
      </p:sp>
    </p:spTree>
    <p:extLst>
      <p:ext uri="{BB962C8B-B14F-4D97-AF65-F5344CB8AC3E}">
        <p14:creationId xmlns:p14="http://schemas.microsoft.com/office/powerpoint/2010/main" val="37062722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ounded Rectangle 5"/>
          <p:cNvSpPr/>
          <p:nvPr/>
        </p:nvSpPr>
        <p:spPr>
          <a:xfrm>
            <a:off x="196770" y="216569"/>
            <a:ext cx="5868364" cy="6509084"/>
          </a:xfrm>
          <a:prstGeom prst="roundRect">
            <a:avLst>
              <a:gd name="adj" fmla="val 3810"/>
            </a:avLst>
          </a:prstGeom>
          <a:solidFill>
            <a:schemeClr val="accent1">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6389076" y="365125"/>
            <a:ext cx="4964723" cy="283057"/>
          </a:xfrm>
        </p:spPr>
        <p:txBody>
          <a:bodyPr>
            <a:normAutofit fontScale="90000"/>
          </a:bodyPr>
          <a:lstStyle/>
          <a:p>
            <a:r>
              <a:rPr lang="en-US" dirty="0" smtClean="0"/>
              <a:t>3.6 Pseudocode</a:t>
            </a:r>
            <a:endParaRPr lang="en-US" dirty="0"/>
          </a:p>
        </p:txBody>
      </p:sp>
      <p:sp>
        <p:nvSpPr>
          <p:cNvPr id="3" name="Content Placeholder 2"/>
          <p:cNvSpPr>
            <a:spLocks noGrp="1"/>
          </p:cNvSpPr>
          <p:nvPr>
            <p:ph idx="1"/>
          </p:nvPr>
        </p:nvSpPr>
        <p:spPr>
          <a:xfrm>
            <a:off x="6258417" y="838125"/>
            <a:ext cx="5417768" cy="5671595"/>
          </a:xfrm>
        </p:spPr>
        <p:txBody>
          <a:bodyPr>
            <a:normAutofit lnSpcReduction="10000"/>
          </a:bodyPr>
          <a:lstStyle/>
          <a:p>
            <a:r>
              <a:rPr lang="en-US" dirty="0" smtClean="0"/>
              <a:t>Simplified original pseudocode from -00 version</a:t>
            </a:r>
          </a:p>
          <a:p>
            <a:r>
              <a:rPr lang="en-US" dirty="0" smtClean="0"/>
              <a:t>Removes use of FBM</a:t>
            </a:r>
          </a:p>
          <a:p>
            <a:pPr lvl="1"/>
            <a:r>
              <a:rPr lang="en-US" dirty="0" smtClean="0"/>
              <a:t>Implementations do not need to provide FBM for BIER-TE, that</a:t>
            </a:r>
            <a:r>
              <a:rPr lang="uk-UA" dirty="0" smtClean="0"/>
              <a:t>’</a:t>
            </a:r>
            <a:r>
              <a:rPr lang="en-US" dirty="0" smtClean="0"/>
              <a:t>s just a choice if </a:t>
            </a:r>
            <a:r>
              <a:rPr lang="en-US" dirty="0" err="1" smtClean="0"/>
              <a:t>commin</a:t>
            </a:r>
            <a:r>
              <a:rPr lang="en-US" dirty="0" smtClean="0"/>
              <a:t> HW for BIER/BIER-TE makes that beneficial</a:t>
            </a:r>
          </a:p>
          <a:p>
            <a:pPr lvl="1"/>
            <a:r>
              <a:rPr lang="en-US" dirty="0" smtClean="0"/>
              <a:t>Only need to reset bit of adjacency itself (unless DNR set) [1]</a:t>
            </a:r>
          </a:p>
          <a:p>
            <a:endParaRPr lang="en-US" dirty="0"/>
          </a:p>
          <a:p>
            <a:r>
              <a:rPr lang="en-US" dirty="0" smtClean="0"/>
              <a:t>Also shows handling of the different adjacency types</a:t>
            </a:r>
          </a:p>
          <a:p>
            <a:pPr lvl="1"/>
            <a:r>
              <a:rPr lang="en-US" dirty="0" smtClean="0"/>
              <a:t>No equivalent level of detail in BIER arch RFC pseudocode, but hopefully useful.</a:t>
            </a:r>
          </a:p>
        </p:txBody>
      </p:sp>
      <p:sp>
        <p:nvSpPr>
          <p:cNvPr id="4" name="Slide Number Placeholder 3"/>
          <p:cNvSpPr>
            <a:spLocks noGrp="1"/>
          </p:cNvSpPr>
          <p:nvPr>
            <p:ph type="sldNum" sz="quarter" idx="12"/>
          </p:nvPr>
        </p:nvSpPr>
        <p:spPr/>
        <p:txBody>
          <a:bodyPr/>
          <a:lstStyle/>
          <a:p>
            <a:fld id="{5A922B3B-C959-464A-9404-96A8CB760C03}" type="slidenum">
              <a:rPr lang="en-US" smtClean="0"/>
              <a:pPr/>
              <a:t>5</a:t>
            </a:fld>
            <a:endParaRPr lang="en-US" dirty="0"/>
          </a:p>
        </p:txBody>
      </p:sp>
      <p:sp>
        <p:nvSpPr>
          <p:cNvPr id="9" name="Rounded Rectangle 8"/>
          <p:cNvSpPr/>
          <p:nvPr/>
        </p:nvSpPr>
        <p:spPr>
          <a:xfrm>
            <a:off x="686108" y="4341242"/>
            <a:ext cx="4853354" cy="339969"/>
          </a:xfrm>
          <a:prstGeom prst="roundRect">
            <a:avLst/>
          </a:prstGeom>
          <a:solidFill>
            <a:schemeClr val="accent2">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Content Placeholder 2"/>
          <p:cNvSpPr txBox="1">
            <a:spLocks/>
          </p:cNvSpPr>
          <p:nvPr/>
        </p:nvSpPr>
        <p:spPr>
          <a:xfrm>
            <a:off x="247892" y="276726"/>
            <a:ext cx="5824662" cy="6809874"/>
          </a:xfrm>
          <a:prstGeom prst="rect">
            <a:avLst/>
          </a:prstGeom>
        </p:spPr>
        <p:txBody>
          <a:bodyPr vert="horz" lIns="91440" tIns="45720" rIns="91440" bIns="45720" rtlCol="0">
            <a:normAutofit fontScale="32500" lnSpcReduction="20000"/>
          </a:bodyPr>
          <a:lstStyle>
            <a:lvl1pPr marL="228600" indent="-228600" algn="l" defTabSz="914400" rtl="0" eaLnBrk="1" latinLnBrk="0" hangingPunct="1">
              <a:lnSpc>
                <a:spcPct val="90000"/>
              </a:lnSpc>
              <a:spcBef>
                <a:spcPts val="1000"/>
              </a:spcBef>
              <a:buFont typeface="Arial"/>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a:lstStyle>
          <a:p>
            <a:pPr marL="0" indent="0">
              <a:lnSpc>
                <a:spcPct val="120000"/>
              </a:lnSpc>
              <a:spcBef>
                <a:spcPts val="0"/>
              </a:spcBef>
              <a:buNone/>
            </a:pPr>
            <a:r>
              <a:rPr lang="en-US" sz="4800" dirty="0" smtClean="0"/>
              <a:t>void </a:t>
            </a:r>
            <a:r>
              <a:rPr lang="en-US" sz="4800" dirty="0" err="1"/>
              <a:t>ForwardBitMaskPacket_withTE</a:t>
            </a:r>
            <a:r>
              <a:rPr lang="en-US" sz="4800" dirty="0"/>
              <a:t> (Packet</a:t>
            </a:r>
            <a:r>
              <a:rPr lang="en-US" sz="4800" dirty="0" smtClean="0"/>
              <a:t>)    </a:t>
            </a:r>
            <a:r>
              <a:rPr lang="de-DE" sz="4800" dirty="0" smtClean="0"/>
              <a:t>{        </a:t>
            </a:r>
            <a:endParaRPr lang="de-DE" sz="4800" dirty="0"/>
          </a:p>
          <a:p>
            <a:pPr marL="0" indent="0">
              <a:lnSpc>
                <a:spcPct val="120000"/>
              </a:lnSpc>
              <a:spcBef>
                <a:spcPts val="0"/>
              </a:spcBef>
              <a:buNone/>
            </a:pPr>
            <a:r>
              <a:rPr lang="de-DE" sz="4800" dirty="0"/>
              <a:t>   SI=</a:t>
            </a:r>
            <a:r>
              <a:rPr lang="de-DE" sz="4800" dirty="0" err="1"/>
              <a:t>GetPacketSI</a:t>
            </a:r>
            <a:r>
              <a:rPr lang="de-DE" sz="4800" dirty="0"/>
              <a:t>(Packet);</a:t>
            </a:r>
          </a:p>
          <a:p>
            <a:pPr marL="0" indent="0">
              <a:lnSpc>
                <a:spcPct val="120000"/>
              </a:lnSpc>
              <a:spcBef>
                <a:spcPts val="0"/>
              </a:spcBef>
              <a:buNone/>
            </a:pPr>
            <a:r>
              <a:rPr lang="de-DE" sz="4800" dirty="0"/>
              <a:t>   Offset=SI*</a:t>
            </a:r>
            <a:r>
              <a:rPr lang="de-DE" sz="4800" dirty="0" err="1"/>
              <a:t>BitStringLength</a:t>
            </a:r>
            <a:r>
              <a:rPr lang="de-DE" sz="4800" dirty="0"/>
              <a:t>;</a:t>
            </a:r>
          </a:p>
          <a:p>
            <a:pPr marL="0" indent="0">
              <a:lnSpc>
                <a:spcPct val="120000"/>
              </a:lnSpc>
              <a:spcBef>
                <a:spcPts val="0"/>
              </a:spcBef>
              <a:buNone/>
            </a:pPr>
            <a:r>
              <a:rPr lang="de-DE" sz="4800" dirty="0"/>
              <a:t>   </a:t>
            </a:r>
            <a:r>
              <a:rPr lang="de-DE" sz="4800" dirty="0" err="1"/>
              <a:t>AdjacentBitstring</a:t>
            </a:r>
            <a:r>
              <a:rPr lang="de-DE" sz="4800" dirty="0"/>
              <a:t> = Packet-&gt;</a:t>
            </a:r>
            <a:r>
              <a:rPr lang="de-DE" sz="4800" dirty="0" err="1"/>
              <a:t>BitString</a:t>
            </a:r>
            <a:r>
              <a:rPr lang="de-DE" sz="4800" dirty="0"/>
              <a:t> &amp;= ~</a:t>
            </a:r>
            <a:r>
              <a:rPr lang="de-DE" sz="4800" dirty="0" err="1"/>
              <a:t>AdjacentBits</a:t>
            </a:r>
            <a:r>
              <a:rPr lang="de-DE" sz="4800" dirty="0"/>
              <a:t>[SI];</a:t>
            </a:r>
          </a:p>
          <a:p>
            <a:pPr marL="0" indent="0">
              <a:lnSpc>
                <a:spcPct val="120000"/>
              </a:lnSpc>
              <a:spcBef>
                <a:spcPts val="0"/>
              </a:spcBef>
              <a:buNone/>
            </a:pPr>
            <a:r>
              <a:rPr lang="de-DE" sz="4800" dirty="0"/>
              <a:t>   Packet-&gt;</a:t>
            </a:r>
            <a:r>
              <a:rPr lang="de-DE" sz="4800" dirty="0" err="1"/>
              <a:t>BitString</a:t>
            </a:r>
            <a:r>
              <a:rPr lang="de-DE" sz="4800" dirty="0"/>
              <a:t> &amp;= </a:t>
            </a:r>
            <a:r>
              <a:rPr lang="de-DE" sz="4800" dirty="0" err="1"/>
              <a:t>AdjacentBits</a:t>
            </a:r>
            <a:r>
              <a:rPr lang="de-DE" sz="4800" dirty="0"/>
              <a:t>[SI];</a:t>
            </a:r>
          </a:p>
          <a:p>
            <a:pPr marL="0" indent="0">
              <a:lnSpc>
                <a:spcPct val="120000"/>
              </a:lnSpc>
              <a:spcBef>
                <a:spcPts val="0"/>
              </a:spcBef>
              <a:buNone/>
            </a:pPr>
            <a:r>
              <a:rPr lang="de-DE" sz="4800" dirty="0"/>
              <a:t>   </a:t>
            </a:r>
            <a:r>
              <a:rPr lang="de-DE" sz="4800" dirty="0" err="1"/>
              <a:t>for</a:t>
            </a:r>
            <a:r>
              <a:rPr lang="de-DE" sz="4800" dirty="0"/>
              <a:t> (Index = </a:t>
            </a:r>
            <a:r>
              <a:rPr lang="de-DE" sz="4800" dirty="0" err="1"/>
              <a:t>GetFirstBitPosition</a:t>
            </a:r>
            <a:r>
              <a:rPr lang="de-DE" sz="4800" dirty="0"/>
              <a:t>(</a:t>
            </a:r>
            <a:r>
              <a:rPr lang="de-DE" sz="4800" dirty="0" err="1"/>
              <a:t>AdjacentBits</a:t>
            </a:r>
            <a:r>
              <a:rPr lang="de-DE" sz="4800" dirty="0"/>
              <a:t>); Index ;</a:t>
            </a:r>
          </a:p>
          <a:p>
            <a:pPr marL="0" indent="0">
              <a:lnSpc>
                <a:spcPct val="120000"/>
              </a:lnSpc>
              <a:spcBef>
                <a:spcPts val="0"/>
              </a:spcBef>
              <a:buNone/>
            </a:pPr>
            <a:r>
              <a:rPr lang="de-DE" sz="4800" dirty="0"/>
              <a:t>        Index = </a:t>
            </a:r>
            <a:r>
              <a:rPr lang="de-DE" sz="4800" dirty="0" err="1"/>
              <a:t>GetNextBitPosition</a:t>
            </a:r>
            <a:r>
              <a:rPr lang="de-DE" sz="4800" dirty="0"/>
              <a:t>(</a:t>
            </a:r>
            <a:r>
              <a:rPr lang="de-DE" sz="4800" dirty="0" err="1"/>
              <a:t>AdjacentBits</a:t>
            </a:r>
            <a:r>
              <a:rPr lang="de-DE" sz="4800" dirty="0"/>
              <a:t>, Index)) {</a:t>
            </a:r>
          </a:p>
          <a:p>
            <a:pPr marL="0" indent="0">
              <a:lnSpc>
                <a:spcPct val="120000"/>
              </a:lnSpc>
              <a:spcBef>
                <a:spcPts val="0"/>
              </a:spcBef>
              <a:buNone/>
            </a:pPr>
            <a:r>
              <a:rPr lang="de-DE" sz="4800" dirty="0"/>
              <a:t>       </a:t>
            </a:r>
            <a:r>
              <a:rPr lang="de-DE" sz="4800" dirty="0" err="1"/>
              <a:t>foreach</a:t>
            </a:r>
            <a:r>
              <a:rPr lang="de-DE" sz="4800" dirty="0"/>
              <a:t> </a:t>
            </a:r>
            <a:r>
              <a:rPr lang="de-DE" sz="4800" dirty="0" err="1"/>
              <a:t>adjacency</a:t>
            </a:r>
            <a:r>
              <a:rPr lang="de-DE" sz="4800" dirty="0"/>
              <a:t> BIFT[</a:t>
            </a:r>
            <a:r>
              <a:rPr lang="de-DE" sz="4800" dirty="0" err="1"/>
              <a:t>Index+Offset</a:t>
            </a:r>
            <a:r>
              <a:rPr lang="de-DE" sz="4800" dirty="0"/>
              <a:t>] {</a:t>
            </a:r>
          </a:p>
          <a:p>
            <a:pPr marL="0" indent="0">
              <a:lnSpc>
                <a:spcPct val="120000"/>
              </a:lnSpc>
              <a:spcBef>
                <a:spcPts val="0"/>
              </a:spcBef>
              <a:buNone/>
            </a:pPr>
            <a:r>
              <a:rPr lang="de-DE" sz="4800" dirty="0"/>
              <a:t>           </a:t>
            </a:r>
            <a:r>
              <a:rPr lang="de-DE" sz="4800" dirty="0" err="1"/>
              <a:t>if</a:t>
            </a:r>
            <a:r>
              <a:rPr lang="de-DE" sz="4800" dirty="0"/>
              <a:t>(</a:t>
            </a:r>
            <a:r>
              <a:rPr lang="de-DE" sz="4800" dirty="0" err="1"/>
              <a:t>adjacency</a:t>
            </a:r>
            <a:r>
              <a:rPr lang="de-DE" sz="4800" dirty="0"/>
              <a:t> == ECMP(</a:t>
            </a:r>
            <a:r>
              <a:rPr lang="de-DE" sz="4800" dirty="0" err="1"/>
              <a:t>ListOfAdjacencies</a:t>
            </a:r>
            <a:r>
              <a:rPr lang="de-DE" sz="4800" dirty="0"/>
              <a:t>, </a:t>
            </a:r>
            <a:r>
              <a:rPr lang="de-DE" sz="4800" dirty="0" err="1"/>
              <a:t>seed</a:t>
            </a:r>
            <a:r>
              <a:rPr lang="de-DE" sz="4800" dirty="0"/>
              <a:t>) ) {</a:t>
            </a:r>
          </a:p>
          <a:p>
            <a:pPr marL="0" indent="0">
              <a:lnSpc>
                <a:spcPct val="120000"/>
              </a:lnSpc>
              <a:spcBef>
                <a:spcPts val="0"/>
              </a:spcBef>
              <a:buNone/>
            </a:pPr>
            <a:r>
              <a:rPr lang="de-DE" sz="4800" dirty="0"/>
              <a:t>           </a:t>
            </a:r>
            <a:r>
              <a:rPr lang="de-DE" sz="4800" dirty="0" smtClean="0"/>
              <a:t>        </a:t>
            </a:r>
            <a:r>
              <a:rPr lang="de-DE" sz="4800" dirty="0"/>
              <a:t>I = </a:t>
            </a:r>
            <a:r>
              <a:rPr lang="de-DE" sz="4800" dirty="0" err="1"/>
              <a:t>ECMP_hash</a:t>
            </a:r>
            <a:r>
              <a:rPr lang="de-DE" sz="4800" dirty="0"/>
              <a:t>(</a:t>
            </a:r>
            <a:r>
              <a:rPr lang="de-DE" sz="4800" dirty="0" err="1"/>
              <a:t>sizeof</a:t>
            </a:r>
            <a:r>
              <a:rPr lang="de-DE" sz="4800" dirty="0"/>
              <a:t>(</a:t>
            </a:r>
            <a:r>
              <a:rPr lang="de-DE" sz="4800" dirty="0" err="1"/>
              <a:t>ListOfAdjacencies</a:t>
            </a:r>
            <a:r>
              <a:rPr lang="de-DE" sz="4800" dirty="0"/>
              <a:t>),</a:t>
            </a:r>
          </a:p>
          <a:p>
            <a:pPr marL="0" indent="0">
              <a:lnSpc>
                <a:spcPct val="120000"/>
              </a:lnSpc>
              <a:spcBef>
                <a:spcPts val="0"/>
              </a:spcBef>
              <a:buNone/>
            </a:pPr>
            <a:r>
              <a:rPr lang="en-US" sz="4800" dirty="0"/>
              <a:t>                             Packet-&gt;Entropy, seed);</a:t>
            </a:r>
          </a:p>
          <a:p>
            <a:pPr marL="0" indent="0">
              <a:lnSpc>
                <a:spcPct val="120000"/>
              </a:lnSpc>
              <a:spcBef>
                <a:spcPts val="0"/>
              </a:spcBef>
              <a:buNone/>
            </a:pPr>
            <a:r>
              <a:rPr lang="en-US" sz="4800" dirty="0"/>
              <a:t>               </a:t>
            </a:r>
            <a:r>
              <a:rPr lang="en-US" sz="4800" dirty="0" smtClean="0"/>
              <a:t>    adjacency </a:t>
            </a:r>
            <a:r>
              <a:rPr lang="en-US" sz="4800" dirty="0"/>
              <a:t>= </a:t>
            </a:r>
            <a:r>
              <a:rPr lang="en-US" sz="4800" dirty="0" err="1"/>
              <a:t>ListOfAdjacencies</a:t>
            </a:r>
            <a:r>
              <a:rPr lang="en-US" sz="4800" dirty="0"/>
              <a:t>[I</a:t>
            </a:r>
            <a:r>
              <a:rPr lang="en-US" sz="4800" dirty="0" smtClean="0"/>
              <a:t>];</a:t>
            </a:r>
            <a:r>
              <a:rPr lang="de-DE" sz="4800" dirty="0" smtClean="0"/>
              <a:t>   </a:t>
            </a:r>
            <a:r>
              <a:rPr lang="de-DE" sz="4800" dirty="0"/>
              <a:t>}</a:t>
            </a:r>
          </a:p>
          <a:p>
            <a:pPr marL="0" indent="0">
              <a:lnSpc>
                <a:spcPct val="120000"/>
              </a:lnSpc>
              <a:spcBef>
                <a:spcPts val="0"/>
              </a:spcBef>
              <a:buNone/>
            </a:pPr>
            <a:r>
              <a:rPr lang="de-DE" sz="4800" dirty="0"/>
              <a:t>           </a:t>
            </a:r>
            <a:r>
              <a:rPr lang="de-DE" sz="4800" dirty="0" err="1"/>
              <a:t>PacketCopy</a:t>
            </a:r>
            <a:r>
              <a:rPr lang="de-DE" sz="4800" dirty="0"/>
              <a:t> = </a:t>
            </a:r>
            <a:r>
              <a:rPr lang="de-DE" sz="4800" dirty="0" err="1"/>
              <a:t>Copy</a:t>
            </a:r>
            <a:r>
              <a:rPr lang="de-DE" sz="4800" dirty="0"/>
              <a:t>(Packet);</a:t>
            </a:r>
          </a:p>
          <a:p>
            <a:pPr marL="0" indent="0">
              <a:lnSpc>
                <a:spcPct val="120000"/>
              </a:lnSpc>
              <a:spcBef>
                <a:spcPts val="0"/>
              </a:spcBef>
              <a:buNone/>
            </a:pPr>
            <a:r>
              <a:rPr lang="en-US" sz="4800" dirty="0"/>
              <a:t>           switch(adjacency) {</a:t>
            </a:r>
          </a:p>
          <a:p>
            <a:pPr marL="0" indent="0">
              <a:lnSpc>
                <a:spcPct val="120000"/>
              </a:lnSpc>
              <a:spcBef>
                <a:spcPts val="0"/>
              </a:spcBef>
              <a:buNone/>
            </a:pPr>
            <a:r>
              <a:rPr lang="en-US" sz="4800" dirty="0"/>
              <a:t>               case </a:t>
            </a:r>
            <a:r>
              <a:rPr lang="en-US" sz="4800" dirty="0" err="1"/>
              <a:t>forward_connected</a:t>
            </a:r>
            <a:r>
              <a:rPr lang="en-US" sz="4800" dirty="0"/>
              <a:t>(</a:t>
            </a:r>
            <a:r>
              <a:rPr lang="en-US" sz="4800" dirty="0" err="1"/>
              <a:t>interface,neighbor,DNR</a:t>
            </a:r>
            <a:r>
              <a:rPr lang="en-US" sz="4800" dirty="0"/>
              <a:t>):</a:t>
            </a:r>
          </a:p>
          <a:p>
            <a:pPr marL="0" indent="0">
              <a:lnSpc>
                <a:spcPct val="120000"/>
              </a:lnSpc>
              <a:spcBef>
                <a:spcPts val="0"/>
              </a:spcBef>
              <a:buNone/>
            </a:pPr>
            <a:r>
              <a:rPr lang="ro-RO" sz="4800" dirty="0"/>
              <a:t>                   </a:t>
            </a:r>
            <a:r>
              <a:rPr lang="ro-RO" sz="4800" dirty="0" err="1"/>
              <a:t>if</a:t>
            </a:r>
            <a:r>
              <a:rPr lang="ro-RO" sz="4800" dirty="0"/>
              <a:t>(DNR)</a:t>
            </a:r>
          </a:p>
          <a:p>
            <a:pPr marL="457200" indent="0">
              <a:lnSpc>
                <a:spcPct val="220000"/>
              </a:lnSpc>
              <a:spcBef>
                <a:spcPts val="0"/>
              </a:spcBef>
              <a:buNone/>
            </a:pPr>
            <a:r>
              <a:rPr lang="de-DE" sz="4800" dirty="0"/>
              <a:t>                       </a:t>
            </a:r>
            <a:r>
              <a:rPr lang="de-DE" sz="4800" dirty="0" err="1"/>
              <a:t>PacketCopy</a:t>
            </a:r>
            <a:r>
              <a:rPr lang="de-DE" sz="4800" dirty="0"/>
              <a:t>-&gt;</a:t>
            </a:r>
            <a:r>
              <a:rPr lang="de-DE" sz="4800" dirty="0" err="1"/>
              <a:t>BitString</a:t>
            </a:r>
            <a:r>
              <a:rPr lang="de-DE" sz="4800" dirty="0"/>
              <a:t> |= 2&lt;&lt;(Index-1</a:t>
            </a:r>
            <a:r>
              <a:rPr lang="de-DE" sz="4800" dirty="0" smtClean="0"/>
              <a:t>);  [1]</a:t>
            </a:r>
            <a:endParaRPr lang="de-DE" sz="4800" dirty="0"/>
          </a:p>
          <a:p>
            <a:pPr marL="0" indent="0">
              <a:lnSpc>
                <a:spcPct val="120000"/>
              </a:lnSpc>
              <a:spcBef>
                <a:spcPts val="0"/>
              </a:spcBef>
              <a:buNone/>
            </a:pPr>
            <a:r>
              <a:rPr lang="de-DE" sz="4800" dirty="0"/>
              <a:t>                   SendToL2Unicast(</a:t>
            </a:r>
            <a:r>
              <a:rPr lang="de-DE" sz="4800" dirty="0" err="1"/>
              <a:t>PacketCopy,interface,neighbor</a:t>
            </a:r>
            <a:r>
              <a:rPr lang="de-DE" sz="4800" dirty="0" smtClean="0"/>
              <a:t>);</a:t>
            </a:r>
            <a:endParaRPr lang="de-DE" sz="4800" dirty="0"/>
          </a:p>
          <a:p>
            <a:pPr marL="0" indent="0">
              <a:lnSpc>
                <a:spcPct val="120000"/>
              </a:lnSpc>
              <a:spcBef>
                <a:spcPts val="0"/>
              </a:spcBef>
              <a:buNone/>
            </a:pPr>
            <a:r>
              <a:rPr lang="de-DE" sz="4800" dirty="0"/>
              <a:t>               </a:t>
            </a:r>
            <a:r>
              <a:rPr lang="de-DE" sz="4800" dirty="0" err="1"/>
              <a:t>case</a:t>
            </a:r>
            <a:r>
              <a:rPr lang="de-DE" sz="4800" dirty="0"/>
              <a:t> </a:t>
            </a:r>
            <a:r>
              <a:rPr lang="de-DE" sz="4800" dirty="0" err="1"/>
              <a:t>forward_routed</a:t>
            </a:r>
            <a:r>
              <a:rPr lang="de-DE" sz="4800" dirty="0"/>
              <a:t>([VRF],</a:t>
            </a:r>
            <a:r>
              <a:rPr lang="de-DE" sz="4800" dirty="0" err="1"/>
              <a:t>neighbor</a:t>
            </a:r>
            <a:r>
              <a:rPr lang="de-DE" sz="4800" dirty="0"/>
              <a:t>):</a:t>
            </a:r>
          </a:p>
          <a:p>
            <a:pPr marL="0" indent="0">
              <a:lnSpc>
                <a:spcPct val="120000"/>
              </a:lnSpc>
              <a:spcBef>
                <a:spcPts val="0"/>
              </a:spcBef>
              <a:buNone/>
            </a:pPr>
            <a:r>
              <a:rPr lang="en-US" sz="4800" dirty="0"/>
              <a:t>                   SendToL3(</a:t>
            </a:r>
            <a:r>
              <a:rPr lang="en-US" sz="4800" dirty="0" err="1"/>
              <a:t>PacketCopy</a:t>
            </a:r>
            <a:r>
              <a:rPr lang="en-US" sz="4800" dirty="0"/>
              <a:t>,[VRF,]l3-neighbor</a:t>
            </a:r>
            <a:r>
              <a:rPr lang="en-US" sz="4800" dirty="0" smtClean="0"/>
              <a:t>);</a:t>
            </a:r>
            <a:endParaRPr lang="en-US" sz="4800" dirty="0"/>
          </a:p>
          <a:p>
            <a:pPr marL="0" indent="0">
              <a:lnSpc>
                <a:spcPct val="120000"/>
              </a:lnSpc>
              <a:spcBef>
                <a:spcPts val="0"/>
              </a:spcBef>
              <a:buNone/>
            </a:pPr>
            <a:r>
              <a:rPr lang="en-US" sz="4800" dirty="0"/>
              <a:t>               case </a:t>
            </a:r>
            <a:r>
              <a:rPr lang="en-US" sz="4800" dirty="0" err="1"/>
              <a:t>local_decap</a:t>
            </a:r>
            <a:r>
              <a:rPr lang="en-US" sz="4800" dirty="0"/>
              <a:t>([VRF],neighbor):</a:t>
            </a:r>
          </a:p>
          <a:p>
            <a:pPr marL="0" indent="0">
              <a:lnSpc>
                <a:spcPct val="120000"/>
              </a:lnSpc>
              <a:spcBef>
                <a:spcPts val="0"/>
              </a:spcBef>
              <a:buNone/>
            </a:pPr>
            <a:r>
              <a:rPr lang="en-US" sz="4800" dirty="0"/>
              <a:t>                   </a:t>
            </a:r>
            <a:r>
              <a:rPr lang="en-US" sz="4800" dirty="0" err="1"/>
              <a:t>DecapBierHeader</a:t>
            </a:r>
            <a:r>
              <a:rPr lang="en-US" sz="4800" dirty="0"/>
              <a:t>(</a:t>
            </a:r>
            <a:r>
              <a:rPr lang="en-US" sz="4800" dirty="0" err="1"/>
              <a:t>PacketCopy</a:t>
            </a:r>
            <a:r>
              <a:rPr lang="en-US" sz="4800" dirty="0"/>
              <a:t>);</a:t>
            </a:r>
          </a:p>
          <a:p>
            <a:pPr marL="0" indent="0">
              <a:lnSpc>
                <a:spcPct val="120000"/>
              </a:lnSpc>
              <a:spcBef>
                <a:spcPts val="0"/>
              </a:spcBef>
              <a:buNone/>
            </a:pPr>
            <a:r>
              <a:rPr lang="en-US" sz="4800" dirty="0"/>
              <a:t>                   </a:t>
            </a:r>
            <a:r>
              <a:rPr lang="en-US" sz="4800" dirty="0" err="1"/>
              <a:t>PassTo</a:t>
            </a:r>
            <a:r>
              <a:rPr lang="en-US" sz="4800" dirty="0"/>
              <a:t>(</a:t>
            </a:r>
            <a:r>
              <a:rPr lang="en-US" sz="4800" dirty="0" err="1"/>
              <a:t>PacketCopy</a:t>
            </a:r>
            <a:r>
              <a:rPr lang="en-US" sz="4800" dirty="0"/>
              <a:t>,[VRF,]Packet-&gt;</a:t>
            </a:r>
            <a:r>
              <a:rPr lang="en-US" sz="4800" dirty="0" err="1"/>
              <a:t>NextProto</a:t>
            </a:r>
            <a:r>
              <a:rPr lang="en-US" sz="4800" dirty="0" smtClean="0"/>
              <a:t>);</a:t>
            </a:r>
            <a:r>
              <a:rPr lang="de-DE" sz="4800" dirty="0" smtClean="0"/>
              <a:t>     }</a:t>
            </a:r>
            <a:endParaRPr lang="de-DE" sz="4800" dirty="0"/>
          </a:p>
          <a:p>
            <a:pPr marL="0" indent="0">
              <a:lnSpc>
                <a:spcPct val="120000"/>
              </a:lnSpc>
              <a:spcBef>
                <a:spcPts val="0"/>
              </a:spcBef>
              <a:buNone/>
            </a:pPr>
            <a:r>
              <a:rPr lang="de-DE" sz="4800" dirty="0" smtClean="0"/>
              <a:t>}   }  }</a:t>
            </a:r>
            <a:endParaRPr lang="de-DE" sz="4800" dirty="0"/>
          </a:p>
        </p:txBody>
      </p:sp>
    </p:spTree>
    <p:extLst>
      <p:ext uri="{BB962C8B-B14F-4D97-AF65-F5344CB8AC3E}">
        <p14:creationId xmlns:p14="http://schemas.microsoft.com/office/powerpoint/2010/main" val="60853849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6"/>
            <a:ext cx="10515600" cy="573338"/>
          </a:xfrm>
        </p:spPr>
        <p:txBody>
          <a:bodyPr>
            <a:normAutofit fontScale="90000"/>
          </a:bodyPr>
          <a:lstStyle/>
          <a:p>
            <a:r>
              <a:rPr lang="en-US" smtClean="0"/>
              <a:t>What else ?</a:t>
            </a:r>
            <a:endParaRPr lang="en-US"/>
          </a:p>
        </p:txBody>
      </p:sp>
      <p:sp>
        <p:nvSpPr>
          <p:cNvPr id="3" name="Content Placeholder 2"/>
          <p:cNvSpPr>
            <a:spLocks noGrp="1"/>
          </p:cNvSpPr>
          <p:nvPr>
            <p:ph idx="1"/>
          </p:nvPr>
        </p:nvSpPr>
        <p:spPr>
          <a:xfrm>
            <a:off x="838200" y="1311442"/>
            <a:ext cx="10515600" cy="4865521"/>
          </a:xfrm>
        </p:spPr>
        <p:txBody>
          <a:bodyPr/>
          <a:lstStyle/>
          <a:p>
            <a:r>
              <a:rPr lang="en-US" dirty="0" smtClean="0"/>
              <a:t>Added node how BIER/BIER-TE might best be understood by someone coming from SR</a:t>
            </a:r>
          </a:p>
          <a:p>
            <a:pPr lvl="1"/>
            <a:r>
              <a:rPr lang="en-US" dirty="0" smtClean="0"/>
              <a:t>BIER are 1 bit equivalent of destination/Node SIDs</a:t>
            </a:r>
          </a:p>
          <a:p>
            <a:pPr lvl="1"/>
            <a:r>
              <a:rPr lang="en-US" dirty="0" smtClean="0"/>
              <a:t>BIER-TE could be seen as doing for multicast what an SR SID-stack would do to do explicit routing. Every hop SID is just a bit.</a:t>
            </a:r>
            <a:endParaRPr lang="is-IS" dirty="0" smtClean="0"/>
          </a:p>
          <a:p>
            <a:pPr lvl="1"/>
            <a:endParaRPr lang="is-IS" dirty="0"/>
          </a:p>
          <a:p>
            <a:r>
              <a:rPr lang="is-IS" dirty="0" smtClean="0"/>
              <a:t>Purely opportunistic text</a:t>
            </a:r>
          </a:p>
          <a:p>
            <a:pPr lvl="1"/>
            <a:r>
              <a:rPr lang="is-IS" dirty="0" smtClean="0"/>
              <a:t>Hope it is helpfull for people coming from SR looking at BIER</a:t>
            </a:r>
          </a:p>
          <a:p>
            <a:pPr lvl="1"/>
            <a:r>
              <a:rPr lang="is-IS" dirty="0" smtClean="0"/>
              <a:t>If not, will just remove (1 paragraph).</a:t>
            </a:r>
            <a:endParaRPr lang="en-US" dirty="0"/>
          </a:p>
        </p:txBody>
      </p:sp>
      <p:sp>
        <p:nvSpPr>
          <p:cNvPr id="4" name="Slide Number Placeholder 3"/>
          <p:cNvSpPr>
            <a:spLocks noGrp="1"/>
          </p:cNvSpPr>
          <p:nvPr>
            <p:ph type="sldNum" sz="quarter" idx="12"/>
          </p:nvPr>
        </p:nvSpPr>
        <p:spPr/>
        <p:txBody>
          <a:bodyPr/>
          <a:lstStyle/>
          <a:p>
            <a:fld id="{5A922B3B-C959-464A-9404-96A8CB760C03}" type="slidenum">
              <a:rPr lang="en-US" smtClean="0"/>
              <a:pPr/>
              <a:t>6</a:t>
            </a:fld>
            <a:endParaRPr lang="en-US" dirty="0"/>
          </a:p>
        </p:txBody>
      </p:sp>
    </p:spTree>
    <p:extLst>
      <p:ext uri="{BB962C8B-B14F-4D97-AF65-F5344CB8AC3E}">
        <p14:creationId xmlns:p14="http://schemas.microsoft.com/office/powerpoint/2010/main" val="154647656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smtClean="0"/>
              <a:t>THE END</a:t>
            </a:r>
            <a:endParaRPr lang="en-US" dirty="0"/>
          </a:p>
        </p:txBody>
      </p:sp>
      <p:sp>
        <p:nvSpPr>
          <p:cNvPr id="8" name="Text Placeholder 7"/>
          <p:cNvSpPr>
            <a:spLocks noGrp="1"/>
          </p:cNvSpPr>
          <p:nvPr>
            <p:ph type="body" idx="1"/>
          </p:nvPr>
        </p:nvSpPr>
        <p:spPr/>
        <p:txBody>
          <a:bodyPr/>
          <a:lstStyle/>
          <a:p>
            <a:r>
              <a:rPr lang="en-US" dirty="0" smtClean="0">
                <a:solidFill>
                  <a:schemeClr val="tx1"/>
                </a:solidFill>
              </a:rPr>
              <a:t>Credit rolls</a:t>
            </a:r>
            <a:r>
              <a:rPr lang="is-IS" dirty="0" smtClean="0">
                <a:solidFill>
                  <a:schemeClr val="tx1"/>
                </a:solidFill>
              </a:rPr>
              <a:t>…</a:t>
            </a:r>
          </a:p>
          <a:p>
            <a:r>
              <a:rPr lang="is-IS" dirty="0" smtClean="0">
                <a:solidFill>
                  <a:schemeClr val="tx1"/>
                </a:solidFill>
              </a:rPr>
              <a:t>Oh wait, one more thing...</a:t>
            </a:r>
          </a:p>
          <a:p>
            <a:r>
              <a:rPr lang="en-US" dirty="0" smtClean="0">
                <a:solidFill>
                  <a:schemeClr val="tx1"/>
                </a:solidFill>
              </a:rPr>
              <a:t>A</a:t>
            </a:r>
            <a:r>
              <a:rPr lang="is-IS" dirty="0" smtClean="0">
                <a:solidFill>
                  <a:schemeClr val="tx1"/>
                </a:solidFill>
              </a:rPr>
              <a:t>nd now for something completely different</a:t>
            </a:r>
            <a:endParaRPr lang="en-US" dirty="0">
              <a:solidFill>
                <a:schemeClr val="tx1"/>
              </a:solidFill>
            </a:endParaRPr>
          </a:p>
        </p:txBody>
      </p:sp>
      <p:sp>
        <p:nvSpPr>
          <p:cNvPr id="4" name="Slide Number Placeholder 3"/>
          <p:cNvSpPr>
            <a:spLocks noGrp="1"/>
          </p:cNvSpPr>
          <p:nvPr>
            <p:ph type="sldNum" sz="quarter" idx="12"/>
          </p:nvPr>
        </p:nvSpPr>
        <p:spPr/>
        <p:txBody>
          <a:bodyPr/>
          <a:lstStyle/>
          <a:p>
            <a:fld id="{5A922B3B-C959-464A-9404-96A8CB760C03}" type="slidenum">
              <a:rPr lang="en-US" smtClean="0"/>
              <a:pPr/>
              <a:t>7</a:t>
            </a:fld>
            <a:endParaRPr lang="en-US" dirty="0"/>
          </a:p>
        </p:txBody>
      </p:sp>
    </p:spTree>
    <p:extLst>
      <p:ext uri="{BB962C8B-B14F-4D97-AF65-F5344CB8AC3E}">
        <p14:creationId xmlns:p14="http://schemas.microsoft.com/office/powerpoint/2010/main" val="76334326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 name="Rectangle 58"/>
          <p:cNvSpPr/>
          <p:nvPr/>
        </p:nvSpPr>
        <p:spPr>
          <a:xfrm>
            <a:off x="8880953" y="4421688"/>
            <a:ext cx="425885" cy="538619"/>
          </a:xfrm>
          <a:prstGeom prst="rect">
            <a:avLst/>
          </a:prstGeom>
          <a:solidFill>
            <a:schemeClr val="accent2">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10104634" y="0"/>
            <a:ext cx="2087366" cy="116098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Title 4"/>
          <p:cNvSpPr>
            <a:spLocks noGrp="1"/>
          </p:cNvSpPr>
          <p:nvPr>
            <p:ph type="title"/>
          </p:nvPr>
        </p:nvSpPr>
        <p:spPr>
          <a:xfrm>
            <a:off x="412316" y="302495"/>
            <a:ext cx="10515600" cy="729749"/>
          </a:xfrm>
        </p:spPr>
        <p:txBody>
          <a:bodyPr/>
          <a:lstStyle/>
          <a:p>
            <a:r>
              <a:rPr lang="en-US" dirty="0" smtClean="0"/>
              <a:t>While trying  to figure out BIFT for BIER-TE</a:t>
            </a:r>
            <a:endParaRPr lang="en-US" dirty="0"/>
          </a:p>
        </p:txBody>
      </p:sp>
      <p:sp>
        <p:nvSpPr>
          <p:cNvPr id="6" name="Content Placeholder 5"/>
          <p:cNvSpPr>
            <a:spLocks noGrp="1"/>
          </p:cNvSpPr>
          <p:nvPr>
            <p:ph idx="1"/>
          </p:nvPr>
        </p:nvSpPr>
        <p:spPr>
          <a:xfrm>
            <a:off x="838200" y="1118937"/>
            <a:ext cx="5975959" cy="5620066"/>
          </a:xfrm>
        </p:spPr>
        <p:txBody>
          <a:bodyPr>
            <a:normAutofit lnSpcReduction="10000"/>
          </a:bodyPr>
          <a:lstStyle/>
          <a:p>
            <a:r>
              <a:rPr lang="en-US" sz="2000" dirty="0"/>
              <a:t>I</a:t>
            </a:r>
            <a:r>
              <a:rPr lang="en-US" sz="2000" dirty="0" smtClean="0"/>
              <a:t>ndependent of BIER-TE, but BIER thought</a:t>
            </a:r>
          </a:p>
          <a:p>
            <a:r>
              <a:rPr lang="en-US" sz="2000" dirty="0" smtClean="0"/>
              <a:t>Do BIER BIFT implementations have to accept arbitrary F-BM values ?</a:t>
            </a:r>
          </a:p>
          <a:p>
            <a:r>
              <a:rPr lang="en-US" sz="2000" dirty="0" smtClean="0"/>
              <a:t>Not currently ? There is no API from IETF (YANG,..) that allows to program BIFT/F-BM directly ?!</a:t>
            </a:r>
          </a:p>
          <a:p>
            <a:r>
              <a:rPr lang="en-US" sz="2000" dirty="0" smtClean="0"/>
              <a:t>BIFT/F-BM only programmed internally from BIRT ?!</a:t>
            </a:r>
          </a:p>
          <a:p>
            <a:r>
              <a:rPr lang="en-US" sz="2000" dirty="0" smtClean="0"/>
              <a:t>Arbitrary F-BM (not derived from BIRT) might not be possible/desirable to support in optimized BIFT</a:t>
            </a:r>
          </a:p>
          <a:p>
            <a:r>
              <a:rPr lang="en-US" sz="2000" dirty="0" smtClean="0"/>
              <a:t>Could easily create “funny” FBM that stretch platforms</a:t>
            </a:r>
          </a:p>
          <a:p>
            <a:pPr lvl="1"/>
            <a:r>
              <a:rPr lang="en-US" sz="1600" dirty="0" smtClean="0"/>
              <a:t>E.g.: BIRT derived BIFT can be parallelized</a:t>
            </a:r>
          </a:p>
          <a:p>
            <a:pPr lvl="1"/>
            <a:r>
              <a:rPr lang="en-US" sz="1600" dirty="0" err="1" smtClean="0"/>
              <a:t>Egres</a:t>
            </a:r>
            <a:r>
              <a:rPr lang="en-US" sz="1600" dirty="0" smtClean="0"/>
              <a:t> </a:t>
            </a:r>
            <a:r>
              <a:rPr lang="en-US" sz="1600" dirty="0" err="1" smtClean="0"/>
              <a:t>linecards</a:t>
            </a:r>
            <a:r>
              <a:rPr lang="en-US" sz="1600" dirty="0" smtClean="0"/>
              <a:t> would only need to look/examine bits with NBRs on the interface</a:t>
            </a:r>
          </a:p>
          <a:p>
            <a:pPr lvl="1"/>
            <a:r>
              <a:rPr lang="en-US" sz="1600" dirty="0" smtClean="0"/>
              <a:t>Funny F-BMs would not allow to do this. ”Last” </a:t>
            </a:r>
            <a:r>
              <a:rPr lang="en-US" sz="1600" dirty="0" err="1" smtClean="0"/>
              <a:t>linecard</a:t>
            </a:r>
            <a:r>
              <a:rPr lang="en-US" sz="1600" dirty="0" smtClean="0"/>
              <a:t> may need to still evaluate impact of all preceding bits.</a:t>
            </a:r>
          </a:p>
          <a:p>
            <a:r>
              <a:rPr lang="en-US" sz="2000" dirty="0" smtClean="0"/>
              <a:t>Define in any BIER rev constraints on required F-BM to ensure platform optimizations can be done without running into future surprises ?</a:t>
            </a:r>
          </a:p>
          <a:p>
            <a:pPr lvl="1"/>
            <a:r>
              <a:rPr lang="en-US" sz="1600" dirty="0" smtClean="0"/>
              <a:t>When BIFT ae exposed directly to programming</a:t>
            </a:r>
            <a:endParaRPr lang="en-US" sz="1600" dirty="0"/>
          </a:p>
        </p:txBody>
      </p:sp>
      <p:sp>
        <p:nvSpPr>
          <p:cNvPr id="4" name="Slide Number Placeholder 3"/>
          <p:cNvSpPr>
            <a:spLocks noGrp="1"/>
          </p:cNvSpPr>
          <p:nvPr>
            <p:ph type="sldNum" sz="quarter" idx="12"/>
          </p:nvPr>
        </p:nvSpPr>
        <p:spPr/>
        <p:txBody>
          <a:bodyPr/>
          <a:lstStyle/>
          <a:p>
            <a:fld id="{5A922B3B-C959-464A-9404-96A8CB760C03}" type="slidenum">
              <a:rPr lang="en-US" smtClean="0"/>
              <a:t>8</a:t>
            </a:fld>
            <a:endParaRPr lang="en-US"/>
          </a:p>
        </p:txBody>
      </p:sp>
      <p:sp>
        <p:nvSpPr>
          <p:cNvPr id="7" name="Rectangle 6"/>
          <p:cNvSpPr/>
          <p:nvPr/>
        </p:nvSpPr>
        <p:spPr>
          <a:xfrm>
            <a:off x="9023456" y="2130806"/>
            <a:ext cx="276989" cy="296774"/>
          </a:xfrm>
          <a:prstGeom prst="rect">
            <a:avLst/>
          </a:prstGeom>
          <a:noFill/>
          <a:ln w="28575"/>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9023456" y="2951881"/>
            <a:ext cx="276989" cy="296774"/>
          </a:xfrm>
          <a:prstGeom prst="rect">
            <a:avLst/>
          </a:prstGeom>
          <a:noFill/>
          <a:ln w="28575"/>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p:cNvSpPr/>
          <p:nvPr/>
        </p:nvSpPr>
        <p:spPr>
          <a:xfrm>
            <a:off x="8261736" y="2536397"/>
            <a:ext cx="276989" cy="296774"/>
          </a:xfrm>
          <a:prstGeom prst="rect">
            <a:avLst/>
          </a:prstGeom>
          <a:noFill/>
          <a:ln w="28575"/>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14" name="Straight Connector 13"/>
          <p:cNvCxnSpPr>
            <a:stCxn id="7" idx="3"/>
            <a:endCxn id="10" idx="1"/>
          </p:cNvCxnSpPr>
          <p:nvPr/>
        </p:nvCxnSpPr>
        <p:spPr>
          <a:xfrm flipV="1">
            <a:off x="9300445" y="1984277"/>
            <a:ext cx="753111" cy="294916"/>
          </a:xfrm>
          <a:prstGeom prst="line">
            <a:avLst/>
          </a:prstGeom>
          <a:ln w="19050"/>
        </p:spPr>
        <p:style>
          <a:lnRef idx="1">
            <a:schemeClr val="accent1"/>
          </a:lnRef>
          <a:fillRef idx="0">
            <a:schemeClr val="accent1"/>
          </a:fillRef>
          <a:effectRef idx="0">
            <a:schemeClr val="accent1"/>
          </a:effectRef>
          <a:fontRef idx="minor">
            <a:schemeClr val="tx1"/>
          </a:fontRef>
        </p:style>
      </p:cxnSp>
      <p:cxnSp>
        <p:nvCxnSpPr>
          <p:cNvPr id="15" name="Straight Connector 14"/>
          <p:cNvCxnSpPr>
            <a:stCxn id="12" idx="3"/>
            <a:endCxn id="7" idx="1"/>
          </p:cNvCxnSpPr>
          <p:nvPr/>
        </p:nvCxnSpPr>
        <p:spPr>
          <a:xfrm flipV="1">
            <a:off x="8538725" y="2279193"/>
            <a:ext cx="484731" cy="405591"/>
          </a:xfrm>
          <a:prstGeom prst="line">
            <a:avLst/>
          </a:prstGeom>
          <a:ln w="19050"/>
        </p:spPr>
        <p:style>
          <a:lnRef idx="1">
            <a:schemeClr val="accent1"/>
          </a:lnRef>
          <a:fillRef idx="0">
            <a:schemeClr val="accent1"/>
          </a:fillRef>
          <a:effectRef idx="0">
            <a:schemeClr val="accent1"/>
          </a:effectRef>
          <a:fontRef idx="minor">
            <a:schemeClr val="tx1"/>
          </a:fontRef>
        </p:style>
      </p:cxnSp>
      <p:cxnSp>
        <p:nvCxnSpPr>
          <p:cNvPr id="18" name="Straight Connector 17"/>
          <p:cNvCxnSpPr>
            <a:stCxn id="8" idx="3"/>
            <a:endCxn id="9" idx="1"/>
          </p:cNvCxnSpPr>
          <p:nvPr/>
        </p:nvCxnSpPr>
        <p:spPr>
          <a:xfrm flipV="1">
            <a:off x="9300445" y="2694676"/>
            <a:ext cx="775530" cy="405592"/>
          </a:xfrm>
          <a:prstGeom prst="line">
            <a:avLst/>
          </a:prstGeom>
          <a:ln w="19050"/>
        </p:spPr>
        <p:style>
          <a:lnRef idx="1">
            <a:schemeClr val="accent1"/>
          </a:lnRef>
          <a:fillRef idx="0">
            <a:schemeClr val="accent1"/>
          </a:fillRef>
          <a:effectRef idx="0">
            <a:schemeClr val="accent1"/>
          </a:effectRef>
          <a:fontRef idx="minor">
            <a:schemeClr val="tx1"/>
          </a:fontRef>
        </p:style>
      </p:cxnSp>
      <p:cxnSp>
        <p:nvCxnSpPr>
          <p:cNvPr id="21" name="Straight Connector 20"/>
          <p:cNvCxnSpPr>
            <a:stCxn id="7" idx="3"/>
            <a:endCxn id="9" idx="1"/>
          </p:cNvCxnSpPr>
          <p:nvPr/>
        </p:nvCxnSpPr>
        <p:spPr>
          <a:xfrm>
            <a:off x="9300445" y="2279193"/>
            <a:ext cx="775530" cy="415483"/>
          </a:xfrm>
          <a:prstGeom prst="line">
            <a:avLst/>
          </a:prstGeom>
          <a:ln w="19050"/>
        </p:spPr>
        <p:style>
          <a:lnRef idx="1">
            <a:schemeClr val="accent1"/>
          </a:lnRef>
          <a:fillRef idx="0">
            <a:schemeClr val="accent1"/>
          </a:fillRef>
          <a:effectRef idx="0">
            <a:schemeClr val="accent1"/>
          </a:effectRef>
          <a:fontRef idx="minor">
            <a:schemeClr val="tx1"/>
          </a:fontRef>
        </p:style>
      </p:cxnSp>
      <p:cxnSp>
        <p:nvCxnSpPr>
          <p:cNvPr id="24" name="Straight Connector 23"/>
          <p:cNvCxnSpPr>
            <a:stCxn id="8" idx="3"/>
            <a:endCxn id="11" idx="1"/>
          </p:cNvCxnSpPr>
          <p:nvPr/>
        </p:nvCxnSpPr>
        <p:spPr>
          <a:xfrm>
            <a:off x="9300445" y="3100268"/>
            <a:ext cx="777521" cy="256695"/>
          </a:xfrm>
          <a:prstGeom prst="line">
            <a:avLst/>
          </a:prstGeom>
          <a:ln w="19050"/>
        </p:spPr>
        <p:style>
          <a:lnRef idx="1">
            <a:schemeClr val="accent1"/>
          </a:lnRef>
          <a:fillRef idx="0">
            <a:schemeClr val="accent1"/>
          </a:fillRef>
          <a:effectRef idx="0">
            <a:schemeClr val="accent1"/>
          </a:effectRef>
          <a:fontRef idx="minor">
            <a:schemeClr val="tx1"/>
          </a:fontRef>
        </p:style>
      </p:cxnSp>
      <p:cxnSp>
        <p:nvCxnSpPr>
          <p:cNvPr id="27" name="Straight Connector 26"/>
          <p:cNvCxnSpPr>
            <a:stCxn id="12" idx="3"/>
            <a:endCxn id="8" idx="1"/>
          </p:cNvCxnSpPr>
          <p:nvPr/>
        </p:nvCxnSpPr>
        <p:spPr>
          <a:xfrm>
            <a:off x="8538725" y="2684785"/>
            <a:ext cx="484731" cy="415483"/>
          </a:xfrm>
          <a:prstGeom prst="line">
            <a:avLst/>
          </a:prstGeom>
          <a:ln w="19050"/>
        </p:spPr>
        <p:style>
          <a:lnRef idx="1">
            <a:schemeClr val="accent1"/>
          </a:lnRef>
          <a:fillRef idx="0">
            <a:schemeClr val="accent1"/>
          </a:fillRef>
          <a:effectRef idx="0">
            <a:schemeClr val="accent1"/>
          </a:effectRef>
          <a:fontRef idx="minor">
            <a:schemeClr val="tx1"/>
          </a:fontRef>
        </p:style>
      </p:cxnSp>
      <p:grpSp>
        <p:nvGrpSpPr>
          <p:cNvPr id="53" name="Group 52"/>
          <p:cNvGrpSpPr/>
          <p:nvPr/>
        </p:nvGrpSpPr>
        <p:grpSpPr>
          <a:xfrm>
            <a:off x="10053556" y="1825998"/>
            <a:ext cx="900001" cy="306666"/>
            <a:chOff x="8976320" y="1337484"/>
            <a:chExt cx="900001" cy="306666"/>
          </a:xfrm>
        </p:grpSpPr>
        <p:sp>
          <p:nvSpPr>
            <p:cNvPr id="10" name="Rectangle 9"/>
            <p:cNvSpPr/>
            <p:nvPr/>
          </p:nvSpPr>
          <p:spPr>
            <a:xfrm>
              <a:off x="8976320" y="1347376"/>
              <a:ext cx="276989" cy="296774"/>
            </a:xfrm>
            <a:prstGeom prst="rect">
              <a:avLst/>
            </a:prstGeom>
            <a:noFill/>
            <a:ln w="28575"/>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TextBox 29"/>
            <p:cNvSpPr txBox="1"/>
            <p:nvPr/>
          </p:nvSpPr>
          <p:spPr>
            <a:xfrm>
              <a:off x="9243415" y="1337484"/>
              <a:ext cx="632906" cy="303668"/>
            </a:xfrm>
            <a:prstGeom prst="rect">
              <a:avLst/>
            </a:prstGeom>
            <a:noFill/>
          </p:spPr>
          <p:txBody>
            <a:bodyPr wrap="none" rtlCol="0">
              <a:spAutoFit/>
            </a:bodyPr>
            <a:lstStyle/>
            <a:p>
              <a:r>
                <a:rPr lang="en-US" dirty="0" smtClean="0"/>
                <a:t>BFER1</a:t>
              </a:r>
              <a:endParaRPr lang="en-US" dirty="0"/>
            </a:p>
          </p:txBody>
        </p:sp>
      </p:grpSp>
      <p:grpSp>
        <p:nvGrpSpPr>
          <p:cNvPr id="54" name="Group 53"/>
          <p:cNvGrpSpPr/>
          <p:nvPr/>
        </p:nvGrpSpPr>
        <p:grpSpPr>
          <a:xfrm>
            <a:off x="10075975" y="2546289"/>
            <a:ext cx="969249" cy="303669"/>
            <a:chOff x="8986212" y="2395977"/>
            <a:chExt cx="969249" cy="303669"/>
          </a:xfrm>
        </p:grpSpPr>
        <p:sp>
          <p:nvSpPr>
            <p:cNvPr id="9" name="Rectangle 8"/>
            <p:cNvSpPr/>
            <p:nvPr/>
          </p:nvSpPr>
          <p:spPr>
            <a:xfrm>
              <a:off x="8986212" y="2395977"/>
              <a:ext cx="276989" cy="296774"/>
            </a:xfrm>
            <a:prstGeom prst="rect">
              <a:avLst/>
            </a:prstGeom>
            <a:noFill/>
            <a:ln w="28575"/>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TextBox 30"/>
            <p:cNvSpPr txBox="1"/>
            <p:nvPr/>
          </p:nvSpPr>
          <p:spPr>
            <a:xfrm>
              <a:off x="9322555" y="2395978"/>
              <a:ext cx="632906" cy="303668"/>
            </a:xfrm>
            <a:prstGeom prst="rect">
              <a:avLst/>
            </a:prstGeom>
            <a:noFill/>
          </p:spPr>
          <p:txBody>
            <a:bodyPr wrap="none" rtlCol="0">
              <a:spAutoFit/>
            </a:bodyPr>
            <a:lstStyle/>
            <a:p>
              <a:r>
                <a:rPr lang="en-US" dirty="0" smtClean="0"/>
                <a:t>BFER2</a:t>
              </a:r>
              <a:endParaRPr lang="en-US" dirty="0"/>
            </a:p>
          </p:txBody>
        </p:sp>
      </p:grpSp>
      <p:grpSp>
        <p:nvGrpSpPr>
          <p:cNvPr id="55" name="Group 54"/>
          <p:cNvGrpSpPr/>
          <p:nvPr/>
        </p:nvGrpSpPr>
        <p:grpSpPr>
          <a:xfrm>
            <a:off x="10077966" y="3208576"/>
            <a:ext cx="929679" cy="303668"/>
            <a:chOff x="9025782" y="3484149"/>
            <a:chExt cx="929679" cy="303668"/>
          </a:xfrm>
        </p:grpSpPr>
        <p:sp>
          <p:nvSpPr>
            <p:cNvPr id="11" name="Rectangle 10"/>
            <p:cNvSpPr/>
            <p:nvPr/>
          </p:nvSpPr>
          <p:spPr>
            <a:xfrm>
              <a:off x="9025782" y="3484149"/>
              <a:ext cx="276989" cy="296774"/>
            </a:xfrm>
            <a:prstGeom prst="rect">
              <a:avLst/>
            </a:prstGeom>
            <a:noFill/>
            <a:ln w="28575"/>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TextBox 31"/>
            <p:cNvSpPr txBox="1"/>
            <p:nvPr/>
          </p:nvSpPr>
          <p:spPr>
            <a:xfrm>
              <a:off x="9322555" y="3484149"/>
              <a:ext cx="632906" cy="303668"/>
            </a:xfrm>
            <a:prstGeom prst="rect">
              <a:avLst/>
            </a:prstGeom>
            <a:noFill/>
          </p:spPr>
          <p:txBody>
            <a:bodyPr wrap="none" rtlCol="0">
              <a:spAutoFit/>
            </a:bodyPr>
            <a:lstStyle/>
            <a:p>
              <a:r>
                <a:rPr lang="en-US" dirty="0" smtClean="0"/>
                <a:t>BFER3</a:t>
              </a:r>
              <a:endParaRPr lang="en-US" dirty="0"/>
            </a:p>
          </p:txBody>
        </p:sp>
      </p:grpSp>
      <p:sp>
        <p:nvSpPr>
          <p:cNvPr id="50" name="TextBox 49"/>
          <p:cNvSpPr txBox="1"/>
          <p:nvPr/>
        </p:nvSpPr>
        <p:spPr>
          <a:xfrm>
            <a:off x="7631539" y="2483660"/>
            <a:ext cx="657552" cy="369332"/>
          </a:xfrm>
          <a:prstGeom prst="rect">
            <a:avLst/>
          </a:prstGeom>
          <a:noFill/>
        </p:spPr>
        <p:txBody>
          <a:bodyPr wrap="none" rtlCol="0">
            <a:spAutoFit/>
          </a:bodyPr>
          <a:lstStyle/>
          <a:p>
            <a:r>
              <a:rPr lang="en-US" smtClean="0"/>
              <a:t>BFR1</a:t>
            </a:r>
            <a:endParaRPr lang="en-US" dirty="0"/>
          </a:p>
        </p:txBody>
      </p:sp>
      <p:grpSp>
        <p:nvGrpSpPr>
          <p:cNvPr id="34" name="Group 33"/>
          <p:cNvGrpSpPr/>
          <p:nvPr/>
        </p:nvGrpSpPr>
        <p:grpSpPr>
          <a:xfrm>
            <a:off x="10277646" y="0"/>
            <a:ext cx="1819374" cy="1742596"/>
            <a:chOff x="5260157" y="1696826"/>
            <a:chExt cx="3789575" cy="3629654"/>
          </a:xfrm>
        </p:grpSpPr>
        <p:sp>
          <p:nvSpPr>
            <p:cNvPr id="35" name="Arc 34"/>
            <p:cNvSpPr/>
            <p:nvPr/>
          </p:nvSpPr>
          <p:spPr bwMode="auto">
            <a:xfrm rot="16200000">
              <a:off x="5358972" y="2559545"/>
              <a:ext cx="2677545" cy="2856321"/>
            </a:xfrm>
            <a:prstGeom prst="arc">
              <a:avLst>
                <a:gd name="adj1" fmla="val 21443516"/>
                <a:gd name="adj2" fmla="val 785013"/>
              </a:avLst>
            </a:prstGeom>
            <a:noFill/>
            <a:ln w="76200" cap="flat" cmpd="sng" algn="ctr">
              <a:solidFill>
                <a:srgbClr val="FFFF00"/>
              </a:solid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0" lang="en-US" sz="1000" b="0" i="0" u="none" strike="noStrike" cap="none" normalizeH="0" baseline="0" smtClean="0">
                <a:ln>
                  <a:noFill/>
                </a:ln>
                <a:solidFill>
                  <a:schemeClr val="tx1"/>
                </a:solidFill>
                <a:effectLst/>
                <a:latin typeface="Arial" charset="0"/>
              </a:endParaRPr>
            </a:p>
          </p:txBody>
        </p:sp>
        <p:sp>
          <p:nvSpPr>
            <p:cNvPr id="36" name="Arc 35"/>
            <p:cNvSpPr/>
            <p:nvPr/>
          </p:nvSpPr>
          <p:spPr bwMode="auto">
            <a:xfrm rot="16200000">
              <a:off x="5349545" y="2559547"/>
              <a:ext cx="2677545" cy="2856321"/>
            </a:xfrm>
            <a:prstGeom prst="arc">
              <a:avLst>
                <a:gd name="adj1" fmla="val 790840"/>
                <a:gd name="adj2" fmla="val 2454065"/>
              </a:avLst>
            </a:prstGeom>
            <a:noFill/>
            <a:ln w="76200" cap="flat" cmpd="sng" algn="ctr">
              <a:solidFill>
                <a:srgbClr val="FF0000"/>
              </a:solid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0" lang="en-US" sz="1000" b="0" i="0" u="none" strike="noStrike" cap="none" normalizeH="0" baseline="0" smtClean="0">
                <a:ln>
                  <a:noFill/>
                </a:ln>
                <a:solidFill>
                  <a:schemeClr val="tx1"/>
                </a:solidFill>
                <a:effectLst/>
                <a:latin typeface="Arial" charset="0"/>
              </a:endParaRPr>
            </a:p>
          </p:txBody>
        </p:sp>
        <p:grpSp>
          <p:nvGrpSpPr>
            <p:cNvPr id="37" name="Group 36"/>
            <p:cNvGrpSpPr/>
            <p:nvPr/>
          </p:nvGrpSpPr>
          <p:grpSpPr>
            <a:xfrm>
              <a:off x="5269584" y="1696826"/>
              <a:ext cx="3780148" cy="3629650"/>
              <a:chOff x="5269584" y="1696826"/>
              <a:chExt cx="3780148" cy="3629650"/>
            </a:xfrm>
          </p:grpSpPr>
          <p:sp>
            <p:nvSpPr>
              <p:cNvPr id="38" name="Arc 37"/>
              <p:cNvSpPr/>
              <p:nvPr/>
            </p:nvSpPr>
            <p:spPr bwMode="auto">
              <a:xfrm rot="16200000">
                <a:off x="5358972" y="2559543"/>
                <a:ext cx="2677545" cy="2856321"/>
              </a:xfrm>
              <a:prstGeom prst="arc">
                <a:avLst>
                  <a:gd name="adj1" fmla="val 19009863"/>
                  <a:gd name="adj2" fmla="val 21481335"/>
                </a:avLst>
              </a:prstGeom>
              <a:noFill/>
              <a:ln w="76200" cap="flat" cmpd="sng" algn="ctr">
                <a:solidFill>
                  <a:srgbClr val="00B050"/>
                </a:solid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0" lang="en-US" sz="1000" b="0" i="0" u="none" strike="noStrike" cap="none" normalizeH="0" baseline="0" smtClean="0">
                  <a:ln>
                    <a:noFill/>
                  </a:ln>
                  <a:solidFill>
                    <a:schemeClr val="tx1"/>
                  </a:solidFill>
                  <a:effectLst/>
                  <a:latin typeface="Arial" charset="0"/>
                </a:endParaRPr>
              </a:p>
            </p:txBody>
          </p:sp>
          <p:grpSp>
            <p:nvGrpSpPr>
              <p:cNvPr id="39" name="Group 38"/>
              <p:cNvGrpSpPr/>
              <p:nvPr/>
            </p:nvGrpSpPr>
            <p:grpSpPr>
              <a:xfrm>
                <a:off x="5599522" y="1696826"/>
                <a:ext cx="3450210" cy="2533404"/>
                <a:chOff x="5599522" y="1696826"/>
                <a:chExt cx="3450210" cy="2533404"/>
              </a:xfrm>
            </p:grpSpPr>
            <p:grpSp>
              <p:nvGrpSpPr>
                <p:cNvPr id="40" name="Group 39"/>
                <p:cNvGrpSpPr/>
                <p:nvPr/>
              </p:nvGrpSpPr>
              <p:grpSpPr>
                <a:xfrm>
                  <a:off x="5599522" y="2432115"/>
                  <a:ext cx="2139884" cy="1762813"/>
                  <a:chOff x="5599522" y="2432115"/>
                  <a:chExt cx="2139884" cy="1762813"/>
                </a:xfrm>
              </p:grpSpPr>
              <p:sp>
                <p:nvSpPr>
                  <p:cNvPr id="46" name="Rounded Rectangle 45"/>
                  <p:cNvSpPr/>
                  <p:nvPr/>
                </p:nvSpPr>
                <p:spPr bwMode="auto">
                  <a:xfrm>
                    <a:off x="5599522" y="2432115"/>
                    <a:ext cx="2139884" cy="1762813"/>
                  </a:xfrm>
                  <a:prstGeom prst="roundRect">
                    <a:avLst/>
                  </a:prstGeom>
                  <a:noFill/>
                  <a:ln w="76200" cap="flat" cmpd="sng" algn="ctr">
                    <a:solidFill>
                      <a:schemeClr val="tx1"/>
                    </a:solid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0" lang="en-US" sz="1000" b="0" i="0" u="none" strike="noStrike" cap="none" normalizeH="0" baseline="0" smtClean="0">
                      <a:ln>
                        <a:noFill/>
                      </a:ln>
                      <a:solidFill>
                        <a:schemeClr val="tx1"/>
                      </a:solidFill>
                      <a:effectLst/>
                      <a:latin typeface="Arial" charset="0"/>
                    </a:endParaRPr>
                  </a:p>
                </p:txBody>
              </p:sp>
              <p:cxnSp>
                <p:nvCxnSpPr>
                  <p:cNvPr id="47" name="Straight Arrow Connector 46"/>
                  <p:cNvCxnSpPr/>
                  <p:nvPr/>
                </p:nvCxnSpPr>
                <p:spPr bwMode="auto">
                  <a:xfrm flipV="1">
                    <a:off x="6551432" y="2948435"/>
                    <a:ext cx="1037165" cy="825245"/>
                  </a:xfrm>
                  <a:prstGeom prst="straightConnector1">
                    <a:avLst/>
                  </a:prstGeom>
                  <a:noFill/>
                  <a:ln w="38100" cap="flat" cmpd="sng" algn="ctr">
                    <a:solidFill>
                      <a:schemeClr val="tx1"/>
                    </a:solidFill>
                    <a:prstDash val="solid"/>
                    <a:round/>
                    <a:headEnd type="none" w="med" len="med"/>
                    <a:tailEnd type="triangle"/>
                  </a:ln>
                  <a:effectLst/>
                </p:spPr>
              </p:cxnSp>
              <p:sp>
                <p:nvSpPr>
                  <p:cNvPr id="48" name="Oval 47"/>
                  <p:cNvSpPr/>
                  <p:nvPr/>
                </p:nvSpPr>
                <p:spPr bwMode="auto">
                  <a:xfrm>
                    <a:off x="6504495" y="3516198"/>
                    <a:ext cx="320511" cy="301658"/>
                  </a:xfrm>
                  <a:prstGeom prst="ellipse">
                    <a:avLst/>
                  </a:prstGeom>
                  <a:solidFill>
                    <a:schemeClr val="bg2"/>
                  </a:solidFill>
                  <a:ln w="9525" cap="flat" cmpd="sng" algn="ctr">
                    <a:solidFill>
                      <a:schemeClr val="tx1"/>
                    </a:solid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0" lang="en-US" sz="1000" b="0" i="0" u="none" strike="noStrike" cap="none" normalizeH="0" baseline="0" smtClean="0">
                      <a:ln>
                        <a:noFill/>
                      </a:ln>
                      <a:solidFill>
                        <a:schemeClr val="tx1"/>
                      </a:solidFill>
                      <a:effectLst/>
                      <a:latin typeface="Arial" charset="0"/>
                    </a:endParaRPr>
                  </a:p>
                </p:txBody>
              </p:sp>
            </p:grpSp>
            <p:sp>
              <p:nvSpPr>
                <p:cNvPr id="41" name="TextBox 40"/>
                <p:cNvSpPr txBox="1"/>
                <p:nvPr/>
              </p:nvSpPr>
              <p:spPr>
                <a:xfrm>
                  <a:off x="5799162" y="3749430"/>
                  <a:ext cx="1740232" cy="480800"/>
                </a:xfrm>
                <a:prstGeom prst="rect">
                  <a:avLst/>
                </a:prstGeom>
                <a:noFill/>
                <a:ln>
                  <a:noFill/>
                </a:ln>
              </p:spPr>
              <p:txBody>
                <a:bodyPr wrap="none" rtlCol="0">
                  <a:spAutoFit/>
                </a:bodyPr>
                <a:lstStyle/>
                <a:p>
                  <a:r>
                    <a:rPr lang="en-US" sz="900" dirty="0" smtClean="0"/>
                    <a:t>GEEKOMETER</a:t>
                  </a:r>
                  <a:endParaRPr lang="en-US" sz="900" dirty="0"/>
                </a:p>
              </p:txBody>
            </p:sp>
            <p:sp>
              <p:nvSpPr>
                <p:cNvPr id="42" name="Cloud 41"/>
                <p:cNvSpPr/>
                <p:nvPr/>
              </p:nvSpPr>
              <p:spPr bwMode="auto">
                <a:xfrm>
                  <a:off x="6734319" y="2161177"/>
                  <a:ext cx="1734531" cy="1197205"/>
                </a:xfrm>
                <a:prstGeom prst="cloud">
                  <a:avLst/>
                </a:prstGeom>
                <a:solidFill>
                  <a:srgbClr val="C2CADE">
                    <a:alpha val="58824"/>
                  </a:srgbClr>
                </a:solidFill>
                <a:ln w="9525"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0" lang="en-US" sz="1000" b="0" i="0" u="none" strike="noStrike" cap="none" normalizeH="0" baseline="0" smtClean="0">
                    <a:ln>
                      <a:noFill/>
                    </a:ln>
                    <a:solidFill>
                      <a:schemeClr val="tx1"/>
                    </a:solidFill>
                    <a:effectLst/>
                    <a:latin typeface="Arial" charset="0"/>
                  </a:endParaRPr>
                </a:p>
              </p:txBody>
            </p:sp>
            <p:sp>
              <p:nvSpPr>
                <p:cNvPr id="43" name="Cloud 42"/>
                <p:cNvSpPr/>
                <p:nvPr/>
              </p:nvSpPr>
              <p:spPr bwMode="auto">
                <a:xfrm>
                  <a:off x="7145518" y="1696826"/>
                  <a:ext cx="1734532" cy="1197204"/>
                </a:xfrm>
                <a:prstGeom prst="cloud">
                  <a:avLst/>
                </a:prstGeom>
                <a:solidFill>
                  <a:srgbClr val="C2CADE">
                    <a:alpha val="58824"/>
                  </a:srgbClr>
                </a:solidFill>
                <a:ln w="9525"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0" lang="en-US" sz="1000" b="0" i="0" u="none" strike="noStrike" cap="none" normalizeH="0" baseline="0" smtClean="0">
                    <a:ln>
                      <a:noFill/>
                    </a:ln>
                    <a:solidFill>
                      <a:schemeClr val="tx1"/>
                    </a:solidFill>
                    <a:effectLst/>
                    <a:latin typeface="Arial" charset="0"/>
                  </a:endParaRPr>
                </a:p>
              </p:txBody>
            </p:sp>
            <p:sp>
              <p:nvSpPr>
                <p:cNvPr id="44" name="Cloud 43"/>
                <p:cNvSpPr/>
                <p:nvPr/>
              </p:nvSpPr>
              <p:spPr bwMode="auto">
                <a:xfrm>
                  <a:off x="7550871" y="2121032"/>
                  <a:ext cx="1498861" cy="1197204"/>
                </a:xfrm>
                <a:prstGeom prst="cloud">
                  <a:avLst/>
                </a:prstGeom>
                <a:solidFill>
                  <a:srgbClr val="C2CADE">
                    <a:alpha val="58824"/>
                  </a:srgbClr>
                </a:solidFill>
                <a:ln w="9525"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0" lang="en-US" sz="1000" b="0" i="0" u="none" strike="noStrike" cap="none" normalizeH="0" baseline="0" smtClean="0">
                    <a:ln>
                      <a:noFill/>
                    </a:ln>
                    <a:solidFill>
                      <a:schemeClr val="tx1"/>
                    </a:solidFill>
                    <a:effectLst/>
                    <a:latin typeface="Arial" charset="0"/>
                  </a:endParaRPr>
                </a:p>
              </p:txBody>
            </p:sp>
            <p:sp>
              <p:nvSpPr>
                <p:cNvPr id="45" name="TextBox 44"/>
                <p:cNvSpPr txBox="1"/>
                <p:nvPr/>
              </p:nvSpPr>
              <p:spPr>
                <a:xfrm>
                  <a:off x="6054699" y="2992846"/>
                  <a:ext cx="1195991" cy="641069"/>
                </a:xfrm>
                <a:prstGeom prst="rect">
                  <a:avLst/>
                </a:prstGeom>
                <a:noFill/>
                <a:ln>
                  <a:noFill/>
                </a:ln>
              </p:spPr>
              <p:txBody>
                <a:bodyPr wrap="none" rtlCol="0">
                  <a:spAutoFit/>
                </a:bodyPr>
                <a:lstStyle/>
                <a:p>
                  <a:pPr algn="ctr"/>
                  <a:r>
                    <a:rPr lang="en-US" sz="700" dirty="0"/>
                    <a:t>b</a:t>
                  </a:r>
                  <a:r>
                    <a:rPr lang="en-US" sz="700" dirty="0" smtClean="0"/>
                    <a:t>uzzwords</a:t>
                  </a:r>
                </a:p>
                <a:p>
                  <a:pPr algn="ctr"/>
                  <a:r>
                    <a:rPr lang="en-US" sz="700" dirty="0"/>
                    <a:t>i</a:t>
                  </a:r>
                  <a:r>
                    <a:rPr lang="en-US" sz="700" dirty="0" smtClean="0"/>
                    <a:t>nch</a:t>
                  </a:r>
                  <a:r>
                    <a:rPr lang="en-US" sz="700" baseline="30000" dirty="0" smtClean="0"/>
                    <a:t>2</a:t>
                  </a:r>
                  <a:r>
                    <a:rPr lang="en-US" sz="700" dirty="0" smtClean="0"/>
                    <a:t> </a:t>
                  </a:r>
                  <a:endParaRPr lang="en-US" sz="700" dirty="0"/>
                </a:p>
              </p:txBody>
            </p:sp>
          </p:grpSp>
        </p:grpSp>
      </p:grpSp>
      <p:sp>
        <p:nvSpPr>
          <p:cNvPr id="51" name="TextBox 50"/>
          <p:cNvSpPr txBox="1"/>
          <p:nvPr/>
        </p:nvSpPr>
        <p:spPr>
          <a:xfrm>
            <a:off x="7708783" y="2172597"/>
            <a:ext cx="1050224" cy="369332"/>
          </a:xfrm>
          <a:prstGeom prst="rect">
            <a:avLst/>
          </a:prstGeom>
          <a:noFill/>
        </p:spPr>
        <p:txBody>
          <a:bodyPr wrap="none" rtlCol="0">
            <a:spAutoFit/>
          </a:bodyPr>
          <a:lstStyle/>
          <a:p>
            <a:r>
              <a:rPr lang="en-US" smtClean="0"/>
              <a:t>linecard1</a:t>
            </a:r>
            <a:endParaRPr lang="en-US" dirty="0"/>
          </a:p>
        </p:txBody>
      </p:sp>
      <p:sp>
        <p:nvSpPr>
          <p:cNvPr id="52" name="TextBox 51"/>
          <p:cNvSpPr txBox="1"/>
          <p:nvPr/>
        </p:nvSpPr>
        <p:spPr>
          <a:xfrm>
            <a:off x="7846570" y="2798899"/>
            <a:ext cx="1050224" cy="369332"/>
          </a:xfrm>
          <a:prstGeom prst="rect">
            <a:avLst/>
          </a:prstGeom>
          <a:noFill/>
        </p:spPr>
        <p:txBody>
          <a:bodyPr wrap="none" rtlCol="0">
            <a:spAutoFit/>
          </a:bodyPr>
          <a:lstStyle/>
          <a:p>
            <a:r>
              <a:rPr lang="en-US" dirty="0" smtClean="0"/>
              <a:t>linecard2</a:t>
            </a:r>
            <a:endParaRPr lang="en-US" dirty="0"/>
          </a:p>
        </p:txBody>
      </p:sp>
      <p:sp>
        <p:nvSpPr>
          <p:cNvPr id="56" name="TextBox 55"/>
          <p:cNvSpPr txBox="1"/>
          <p:nvPr/>
        </p:nvSpPr>
        <p:spPr>
          <a:xfrm>
            <a:off x="8846564" y="1707047"/>
            <a:ext cx="657552" cy="369332"/>
          </a:xfrm>
          <a:prstGeom prst="rect">
            <a:avLst/>
          </a:prstGeom>
          <a:noFill/>
        </p:spPr>
        <p:txBody>
          <a:bodyPr wrap="none" rtlCol="0">
            <a:spAutoFit/>
          </a:bodyPr>
          <a:lstStyle/>
          <a:p>
            <a:r>
              <a:rPr lang="en-US" smtClean="0"/>
              <a:t>BFR2</a:t>
            </a:r>
            <a:endParaRPr lang="en-US" dirty="0"/>
          </a:p>
        </p:txBody>
      </p:sp>
      <p:sp>
        <p:nvSpPr>
          <p:cNvPr id="57" name="TextBox 56"/>
          <p:cNvSpPr txBox="1"/>
          <p:nvPr/>
        </p:nvSpPr>
        <p:spPr>
          <a:xfrm>
            <a:off x="8834038" y="3247748"/>
            <a:ext cx="657552" cy="369332"/>
          </a:xfrm>
          <a:prstGeom prst="rect">
            <a:avLst/>
          </a:prstGeom>
          <a:noFill/>
        </p:spPr>
        <p:txBody>
          <a:bodyPr wrap="none" rtlCol="0">
            <a:spAutoFit/>
          </a:bodyPr>
          <a:lstStyle/>
          <a:p>
            <a:r>
              <a:rPr lang="en-US" dirty="0" smtClean="0"/>
              <a:t>BFR3</a:t>
            </a:r>
            <a:endParaRPr lang="en-US" dirty="0"/>
          </a:p>
        </p:txBody>
      </p:sp>
      <p:sp>
        <p:nvSpPr>
          <p:cNvPr id="58" name="TextBox 57"/>
          <p:cNvSpPr txBox="1"/>
          <p:nvPr/>
        </p:nvSpPr>
        <p:spPr>
          <a:xfrm>
            <a:off x="7102257" y="3845490"/>
            <a:ext cx="4373313" cy="1754326"/>
          </a:xfrm>
          <a:prstGeom prst="rect">
            <a:avLst/>
          </a:prstGeom>
          <a:noFill/>
          <a:ln w="19050">
            <a:solidFill>
              <a:schemeClr val="accent1">
                <a:lumMod val="75000"/>
              </a:schemeClr>
            </a:solidFill>
          </a:ln>
        </p:spPr>
        <p:txBody>
          <a:bodyPr wrap="none" rtlCol="0">
            <a:spAutoFit/>
          </a:bodyPr>
          <a:lstStyle/>
          <a:p>
            <a:r>
              <a:rPr lang="en-US" dirty="0"/>
              <a:t>BFER1,2,3 are bit 1,2,3.</a:t>
            </a:r>
          </a:p>
          <a:p>
            <a:r>
              <a:rPr lang="en-US" dirty="0"/>
              <a:t>On BFR1:</a:t>
            </a:r>
          </a:p>
          <a:p>
            <a:r>
              <a:rPr lang="de-DE" dirty="0"/>
              <a:t>   BIFT[1]-&gt;F-BM = 011  BIFT[1]-&gt;BFR-NBR = 2</a:t>
            </a:r>
          </a:p>
          <a:p>
            <a:r>
              <a:rPr lang="pt-BR" dirty="0"/>
              <a:t>   BIFT[2]-&gt;F-BM = 110  BIFT[2]-&gt;BFR-NBR = 3</a:t>
            </a:r>
          </a:p>
          <a:p>
            <a:r>
              <a:rPr lang="pt-BR" dirty="0"/>
              <a:t>   BIFT[3]-&gt;F-BM = 100  BIFT[3]-&gt;BFR-NBR = 3</a:t>
            </a:r>
          </a:p>
          <a:p>
            <a:endParaRPr lang="en-US" dirty="0"/>
          </a:p>
        </p:txBody>
      </p:sp>
    </p:spTree>
    <p:extLst>
      <p:ext uri="{BB962C8B-B14F-4D97-AF65-F5344CB8AC3E}">
        <p14:creationId xmlns:p14="http://schemas.microsoft.com/office/powerpoint/2010/main" val="1552847129"/>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16819</TotalTime>
  <Words>1074</Words>
  <Application>Microsoft Macintosh PowerPoint</Application>
  <PresentationFormat>Widescreen</PresentationFormat>
  <Paragraphs>143</Paragraphs>
  <Slides>8</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8</vt:i4>
      </vt:variant>
    </vt:vector>
  </HeadingPairs>
  <TitlesOfParts>
    <vt:vector size="12" baseType="lpstr">
      <vt:lpstr>Calibri</vt:lpstr>
      <vt:lpstr>Calibri Light</vt:lpstr>
      <vt:lpstr>Arial</vt:lpstr>
      <vt:lpstr>Office Theme</vt:lpstr>
      <vt:lpstr>BIER-TE-ARCH IETF103 Bangkok</vt:lpstr>
      <vt:lpstr>Since IETF101</vt:lpstr>
      <vt:lpstr>3.6 Requirements</vt:lpstr>
      <vt:lpstr>3.6 Pseudocode</vt:lpstr>
      <vt:lpstr>3.6 Pseudocode</vt:lpstr>
      <vt:lpstr>What else ?</vt:lpstr>
      <vt:lpstr>THE END</vt:lpstr>
      <vt:lpstr>While trying  to figure out BIFT for BIER-TE</vt:lpstr>
    </vt:vector>
  </TitlesOfParts>
  <Company/>
  <LinksUpToDate>false</LinksUpToDate>
  <SharedDoc>false</SharedDoc>
  <HyperlinksChanged>false</HyperlinksChanged>
  <AppVersion>15.0024</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Microsoft Office User</cp:lastModifiedBy>
  <cp:revision>151</cp:revision>
  <dcterms:created xsi:type="dcterms:W3CDTF">2017-10-31T18:52:32Z</dcterms:created>
  <dcterms:modified xsi:type="dcterms:W3CDTF">2018-11-06T08:12:33Z</dcterms:modified>
</cp:coreProperties>
</file>