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6" autoAdjust="0"/>
    <p:restoredTop sz="94660"/>
  </p:normalViewPr>
  <p:slideViewPr>
    <p:cSldViewPr snapToGrid="0">
      <p:cViewPr>
        <p:scale>
          <a:sx n="54" d="100"/>
          <a:sy n="54" d="100"/>
        </p:scale>
        <p:origin x="421" y="55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2059E4-E142-4A50-B2E4-09742379B803}" type="datetimeFigureOut">
              <a:rPr lang="en-US" smtClean="0"/>
              <a:t>11/6/2018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AA444D-A18A-4AB1-ABC5-7F278D207B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1171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B34B1-7E33-48EB-80EC-65DA29E90B72}" type="datetimeFigureOut">
              <a:rPr lang="en-US" smtClean="0"/>
              <a:t>11/6/2018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92123-C97C-44B7-A580-17E91FC5C4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6041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B34B1-7E33-48EB-80EC-65DA29E90B72}" type="datetimeFigureOut">
              <a:rPr lang="en-US" smtClean="0"/>
              <a:t>11/6/2018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92123-C97C-44B7-A580-17E91FC5C4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5129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B34B1-7E33-48EB-80EC-65DA29E90B72}" type="datetimeFigureOut">
              <a:rPr lang="en-US" smtClean="0"/>
              <a:t>11/6/2018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92123-C97C-44B7-A580-17E91FC5C4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1360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B34B1-7E33-48EB-80EC-65DA29E90B72}" type="datetimeFigureOut">
              <a:rPr lang="en-US" smtClean="0"/>
              <a:t>11/6/2018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92123-C97C-44B7-A580-17E91FC5C4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4990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B34B1-7E33-48EB-80EC-65DA29E90B72}" type="datetimeFigureOut">
              <a:rPr lang="en-US" smtClean="0"/>
              <a:t>11/6/2018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92123-C97C-44B7-A580-17E91FC5C4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1326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B34B1-7E33-48EB-80EC-65DA29E90B72}" type="datetimeFigureOut">
              <a:rPr lang="en-US" smtClean="0"/>
              <a:t>11/6/2018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92123-C97C-44B7-A580-17E91FC5C4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8761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B34B1-7E33-48EB-80EC-65DA29E90B72}" type="datetimeFigureOut">
              <a:rPr lang="en-US" smtClean="0"/>
              <a:t>11/6/2018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92123-C97C-44B7-A580-17E91FC5C4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0137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B34B1-7E33-48EB-80EC-65DA29E90B72}" type="datetimeFigureOut">
              <a:rPr lang="en-US" smtClean="0"/>
              <a:t>11/6/2018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92123-C97C-44B7-A580-17E91FC5C4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92123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B34B1-7E33-48EB-80EC-65DA29E90B72}" type="datetimeFigureOut">
              <a:rPr lang="en-US" smtClean="0"/>
              <a:t>11/6/2018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92123-C97C-44B7-A580-17E91FC5C4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6277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B34B1-7E33-48EB-80EC-65DA29E90B72}" type="datetimeFigureOut">
              <a:rPr lang="en-US" smtClean="0"/>
              <a:t>11/6/2018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92123-C97C-44B7-A580-17E91FC5C4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64133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B34B1-7E33-48EB-80EC-65DA29E90B72}" type="datetimeFigureOut">
              <a:rPr lang="en-US" smtClean="0"/>
              <a:t>11/6/2018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92123-C97C-44B7-A580-17E91FC5C4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2438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CB34B1-7E33-48EB-80EC-65DA29E90B72}" type="datetimeFigureOut">
              <a:rPr lang="en-US" smtClean="0"/>
              <a:t>11/6/2018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092123-C97C-44B7-A580-17E91FC5C4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617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tools.ietf.org/html/draft-zwzw-bier-prefix-redistribute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353208"/>
          </a:xfrm>
        </p:spPr>
        <p:txBody>
          <a:bodyPr/>
          <a:lstStyle/>
          <a:p>
            <a:r>
              <a:rPr lang="en-US" dirty="0" smtClean="0"/>
              <a:t>Multicast/BIER As A Service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sz="3100" dirty="0" smtClean="0"/>
              <a:t>IETF 103, Bangkok</a:t>
            </a:r>
          </a:p>
          <a:p>
            <a:endParaRPr lang="en-US" dirty="0" smtClean="0"/>
          </a:p>
          <a:p>
            <a:r>
              <a:rPr lang="en-US" dirty="0" smtClean="0"/>
              <a:t>Zhaohui (Jeffrey) Zhang, Juniper</a:t>
            </a:r>
          </a:p>
          <a:p>
            <a:r>
              <a:rPr lang="en-US" dirty="0" smtClean="0"/>
              <a:t>Eric Rosen, Juniper</a:t>
            </a:r>
          </a:p>
          <a:p>
            <a:r>
              <a:rPr lang="en-US" dirty="0" smtClean="0"/>
              <a:t>Liang </a:t>
            </a:r>
            <a:r>
              <a:rPr lang="en-US" dirty="0" err="1" smtClean="0"/>
              <a:t>Geng</a:t>
            </a:r>
            <a:r>
              <a:rPr lang="en-US" dirty="0" smtClean="0"/>
              <a:t>, China Mobile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7166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7645" y="325913"/>
            <a:ext cx="10972802" cy="55399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Segmentation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4373" y="1122105"/>
            <a:ext cx="10972802" cy="5447424"/>
          </a:xfrm>
        </p:spPr>
        <p:txBody>
          <a:bodyPr/>
          <a:lstStyle/>
          <a:p>
            <a:r>
              <a:rPr lang="en-US" sz="2333" dirty="0"/>
              <a:t>If the number of BFERs is very large, segmentation can be used</a:t>
            </a:r>
          </a:p>
          <a:p>
            <a:pPr lvl="1"/>
            <a:r>
              <a:rPr lang="en-US" sz="2000" dirty="0"/>
              <a:t>E.g. each AS/area is an independent BIER sub-domain</a:t>
            </a:r>
          </a:p>
          <a:p>
            <a:pPr lvl="1"/>
            <a:r>
              <a:rPr lang="en-US" sz="2000" dirty="0"/>
              <a:t>A segmentation point maintains </a:t>
            </a:r>
            <a:r>
              <a:rPr lang="en-US" sz="2000" dirty="0" err="1"/>
              <a:t>xPMSI</a:t>
            </a:r>
            <a:r>
              <a:rPr lang="en-US" sz="2000" dirty="0"/>
              <a:t> (or PIM) state, </a:t>
            </a:r>
            <a:r>
              <a:rPr lang="en-US" sz="2000" dirty="0" err="1"/>
              <a:t>decapsulate</a:t>
            </a:r>
            <a:r>
              <a:rPr lang="en-US" sz="2000" dirty="0"/>
              <a:t> BIER header in the upstream sub-domain and forward to a downstream sub-domain (label switch or PIM based forwarding) with a new BIER header</a:t>
            </a:r>
          </a:p>
          <a:p>
            <a:pPr lvl="1"/>
            <a:r>
              <a:rPr lang="en-US" sz="2000" dirty="0"/>
              <a:t>Use Route Targets or policy to restrict BIER info to each sub-domain</a:t>
            </a:r>
          </a:p>
          <a:p>
            <a:r>
              <a:rPr lang="en-US" sz="2333" dirty="0"/>
              <a:t>This is reasonable for this single operator case</a:t>
            </a:r>
          </a:p>
          <a:p>
            <a:r>
              <a:rPr lang="en-US" sz="2333" dirty="0"/>
              <a:t>If a deployment started with fewer PEs w/o segmentation, segmentation can be introduced incrementally</a:t>
            </a:r>
          </a:p>
          <a:p>
            <a:pPr lvl="1"/>
            <a:r>
              <a:rPr lang="en-US" sz="2000" dirty="0"/>
              <a:t>Add a BFR as or convert an existing BFR to a segmentation point</a:t>
            </a:r>
          </a:p>
          <a:p>
            <a:pPr lvl="1"/>
            <a:r>
              <a:rPr lang="en-US" sz="2000" dirty="0"/>
              <a:t>Make sure it does not re-advertise BIER information between two sub-domains</a:t>
            </a:r>
          </a:p>
          <a:p>
            <a:pPr lvl="1"/>
            <a:r>
              <a:rPr lang="en-US" sz="2000" dirty="0"/>
              <a:t>Make sure BFRs/BFERs in a sub-domain only exchange BIER information among themselves (including the segmentation points)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990419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0702" y="510969"/>
            <a:ext cx="10972802" cy="55399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Multi-Operator Case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0702" y="1454119"/>
            <a:ext cx="10972802" cy="5088195"/>
          </a:xfrm>
        </p:spPr>
        <p:txBody>
          <a:bodyPr/>
          <a:lstStyle/>
          <a:p>
            <a:r>
              <a:rPr lang="en-US" dirty="0" smtClean="0"/>
              <a:t>What if AS200 in the earlier simpler example does not belong to the content provider that owns the BFERs?</a:t>
            </a:r>
          </a:p>
          <a:p>
            <a:r>
              <a:rPr lang="en-US" dirty="0" smtClean="0"/>
              <a:t>With BGP based signaling, it still works</a:t>
            </a:r>
          </a:p>
          <a:p>
            <a:r>
              <a:rPr lang="en-US" dirty="0" smtClean="0"/>
              <a:t>AS200 is now providing </a:t>
            </a:r>
            <a:r>
              <a:rPr lang="en-US" dirty="0" err="1" smtClean="0"/>
              <a:t>MaaS</a:t>
            </a:r>
            <a:endParaRPr lang="en-US" dirty="0" smtClean="0"/>
          </a:p>
          <a:p>
            <a:pPr lvl="1"/>
            <a:r>
              <a:rPr lang="en-US" dirty="0" smtClean="0"/>
              <a:t>BIER as a Service </a:t>
            </a:r>
            <a:r>
              <a:rPr lang="en-US" dirty="0" smtClean="0"/>
              <a:t>(</a:t>
            </a:r>
            <a:r>
              <a:rPr lang="en-US" dirty="0" err="1" smtClean="0"/>
              <a:t>BaaS</a:t>
            </a:r>
            <a:r>
              <a:rPr lang="en-US" dirty="0" smtClean="0"/>
              <a:t>) to </a:t>
            </a:r>
            <a:r>
              <a:rPr lang="en-US" dirty="0" smtClean="0"/>
              <a:t>be more accurate</a:t>
            </a: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3634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102" y="799441"/>
            <a:ext cx="10972802" cy="55399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BIER as a Service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333" dirty="0"/>
              <a:t>Provided by AS200</a:t>
            </a:r>
          </a:p>
          <a:p>
            <a:r>
              <a:rPr lang="en-US" sz="2333" dirty="0"/>
              <a:t>BIER </a:t>
            </a:r>
            <a:r>
              <a:rPr lang="en-US" sz="2333" dirty="0"/>
              <a:t>level; no BFER, hence no customer (</a:t>
            </a:r>
            <a:r>
              <a:rPr lang="en-US" sz="2333" dirty="0" err="1"/>
              <a:t>s,g</a:t>
            </a:r>
            <a:r>
              <a:rPr lang="en-US" sz="2333" dirty="0"/>
              <a:t>) state</a:t>
            </a:r>
          </a:p>
          <a:p>
            <a:pPr lvl="1"/>
            <a:r>
              <a:rPr lang="en-US" sz="2000" dirty="0"/>
              <a:t>What if segmentation is needed?</a:t>
            </a:r>
          </a:p>
          <a:p>
            <a:pPr lvl="2"/>
            <a:r>
              <a:rPr lang="en-US" sz="1667" dirty="0" err="1"/>
              <a:t>xPMSI</a:t>
            </a:r>
            <a:r>
              <a:rPr lang="en-US" sz="1667" dirty="0"/>
              <a:t> state maintained on segmentation points</a:t>
            </a:r>
          </a:p>
          <a:p>
            <a:pPr lvl="3"/>
            <a:r>
              <a:rPr lang="en-US" sz="1000" dirty="0"/>
              <a:t>Inclusive or some (s/*,g) Selective PMSI</a:t>
            </a:r>
          </a:p>
          <a:p>
            <a:pPr lvl="2"/>
            <a:r>
              <a:rPr lang="en-US" sz="1667" dirty="0"/>
              <a:t>Optionally, a customer equipment (physical or virtual) can be tethered as segmentation point</a:t>
            </a:r>
          </a:p>
          <a:p>
            <a:r>
              <a:rPr lang="en-US" sz="2333" dirty="0"/>
              <a:t>What if different customers have conflicts in </a:t>
            </a:r>
            <a:r>
              <a:rPr lang="en-US" sz="2333" dirty="0"/>
              <a:t>subdomain-id and BFR-id?</a:t>
            </a:r>
            <a:endParaRPr lang="en-US" sz="2333" dirty="0"/>
          </a:p>
          <a:p>
            <a:pPr lvl="1"/>
            <a:r>
              <a:rPr lang="en-US" sz="2000" dirty="0"/>
              <a:t>Use per-customer RD with BIER Prefix</a:t>
            </a:r>
          </a:p>
          <a:p>
            <a:pPr lvl="2"/>
            <a:r>
              <a:rPr lang="en-US" sz="1667" dirty="0"/>
              <a:t>BIFT is now per &lt;RD, subdomain-id, </a:t>
            </a:r>
            <a:r>
              <a:rPr lang="en-US" sz="1667" dirty="0" err="1"/>
              <a:t>bsl</a:t>
            </a:r>
            <a:r>
              <a:rPr lang="en-US" sz="1667" dirty="0"/>
              <a:t>, set&gt;; or a sub-domain is now per &lt;RD, subdomain-id</a:t>
            </a:r>
            <a:r>
              <a:rPr lang="en-US" sz="1667" dirty="0"/>
              <a:t>&gt;</a:t>
            </a:r>
          </a:p>
          <a:p>
            <a:pPr lvl="2"/>
            <a:r>
              <a:rPr lang="en-US" sz="1667" dirty="0"/>
              <a:t>What if we need to redistribute BIER info between BGP and IGP?</a:t>
            </a:r>
          </a:p>
          <a:p>
            <a:pPr lvl="3"/>
            <a:r>
              <a:rPr lang="en-US" sz="1333" dirty="0"/>
              <a:t>In IGP signaling, use a BIER Domain sub-TLV to encode the RD and BIER Info</a:t>
            </a:r>
            <a:endParaRPr lang="en-US" sz="1333" dirty="0"/>
          </a:p>
          <a:p>
            <a:r>
              <a:rPr lang="en-US" sz="2333" dirty="0"/>
              <a:t>A BFR needs to scale on </a:t>
            </a:r>
            <a:r>
              <a:rPr lang="en-US" sz="2333" dirty="0"/>
              <a:t>number </a:t>
            </a:r>
            <a:r>
              <a:rPr lang="en-US" sz="2333" dirty="0"/>
              <a:t>of </a:t>
            </a:r>
            <a:r>
              <a:rPr lang="en-US" sz="2333" dirty="0"/>
              <a:t>BIFTs</a:t>
            </a:r>
            <a:endParaRPr lang="en-US" sz="2333" dirty="0"/>
          </a:p>
          <a:p>
            <a:pPr lvl="1"/>
            <a:r>
              <a:rPr lang="en-US" sz="2000" dirty="0"/>
              <a:t>E.g., 256 </a:t>
            </a:r>
            <a:r>
              <a:rPr lang="en-US" sz="2000" dirty="0"/>
              <a:t>BIFTs, each with 256 entries (64k </a:t>
            </a:r>
            <a:r>
              <a:rPr lang="en-US" sz="2000" dirty="0"/>
              <a:t>routes in total</a:t>
            </a:r>
            <a:r>
              <a:rPr lang="en-US" sz="2000" dirty="0"/>
              <a:t>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107761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102" y="799441"/>
            <a:ext cx="10972802" cy="553998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MaaS</a:t>
            </a:r>
            <a:r>
              <a:rPr lang="en-US" dirty="0" smtClean="0"/>
              <a:t> Control &amp; Billing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provider can have policies to control:</a:t>
            </a:r>
          </a:p>
          <a:p>
            <a:pPr lvl="1"/>
            <a:r>
              <a:rPr lang="en-US" dirty="0" smtClean="0"/>
              <a:t>Whether/how </a:t>
            </a:r>
            <a:r>
              <a:rPr lang="en-US" dirty="0" smtClean="0"/>
              <a:t>it re-advertises certain BIER prefixes, e.g. to certain peers only</a:t>
            </a:r>
          </a:p>
          <a:p>
            <a:pPr lvl="1"/>
            <a:r>
              <a:rPr lang="en-US" dirty="0" smtClean="0"/>
              <a:t>Whether it advertises its own BIER prefixes (with a certain RD)</a:t>
            </a:r>
          </a:p>
          <a:p>
            <a:pPr lvl="2"/>
            <a:r>
              <a:rPr lang="en-US" dirty="0" smtClean="0"/>
              <a:t>i.e. whether it becomes a BFR for a particular customer</a:t>
            </a:r>
          </a:p>
          <a:p>
            <a:pPr lvl="3"/>
            <a:r>
              <a:rPr lang="en-US" dirty="0" smtClean="0"/>
              <a:t>This controls the number of BIFTs that it instantiates</a:t>
            </a:r>
          </a:p>
          <a:p>
            <a:r>
              <a:rPr lang="en-US" dirty="0" smtClean="0"/>
              <a:t>A provider can count traffic and bill accordingly:</a:t>
            </a:r>
          </a:p>
          <a:p>
            <a:pPr lvl="1"/>
            <a:r>
              <a:rPr lang="en-US" dirty="0" smtClean="0"/>
              <a:t>At an entry point: incoming BIER packets for each BIER label that it advertises</a:t>
            </a:r>
          </a:p>
          <a:p>
            <a:pPr lvl="1"/>
            <a:r>
              <a:rPr lang="en-US" dirty="0" smtClean="0"/>
              <a:t>At an exit point: outgoing packets for each BIER label that it imposes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4285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102" y="799441"/>
            <a:ext cx="10972802" cy="55399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Scalable </a:t>
            </a:r>
            <a:r>
              <a:rPr lang="en-US" dirty="0" err="1" smtClean="0"/>
              <a:t>MaaS</a:t>
            </a:r>
            <a:r>
              <a:rPr lang="en-US" dirty="0" smtClean="0"/>
              <a:t> enabled by BIER</a:t>
            </a:r>
          </a:p>
          <a:p>
            <a:r>
              <a:rPr lang="en-US" dirty="0" smtClean="0"/>
              <a:t>“BIER Transport Service” to be more accurate</a:t>
            </a:r>
            <a:endParaRPr lang="en-US" dirty="0"/>
          </a:p>
          <a:p>
            <a:pPr lvl="1"/>
            <a:r>
              <a:rPr lang="en-US" dirty="0" smtClean="0"/>
              <a:t>Leave BFER (and customer specific state) to customers</a:t>
            </a:r>
          </a:p>
          <a:p>
            <a:pPr lvl="1"/>
            <a:r>
              <a:rPr lang="en-US" dirty="0" smtClean="0"/>
              <a:t>Existing MVPN/EVPN with BIER can provide traditional multicast service</a:t>
            </a:r>
            <a:endParaRPr lang="en-US" dirty="0"/>
          </a:p>
          <a:p>
            <a:r>
              <a:rPr lang="en-US" dirty="0" smtClean="0"/>
              <a:t>Incrementally expandable</a:t>
            </a:r>
          </a:p>
          <a:p>
            <a:r>
              <a:rPr lang="en-US" dirty="0" smtClean="0"/>
              <a:t>With policy control and billing</a:t>
            </a:r>
          </a:p>
          <a:p>
            <a:pPr marL="457154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1971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102" y="799441"/>
            <a:ext cx="10972802" cy="55399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Current Multicast Use Cases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Enterprise Applications</a:t>
            </a:r>
          </a:p>
          <a:p>
            <a:pPr lvl="1"/>
            <a:r>
              <a:rPr lang="en-US" dirty="0" smtClean="0"/>
              <a:t>FSI Financial Data Distribution</a:t>
            </a:r>
          </a:p>
          <a:p>
            <a:r>
              <a:rPr lang="en-US" dirty="0" smtClean="0"/>
              <a:t>Service Provider</a:t>
            </a:r>
          </a:p>
          <a:p>
            <a:pPr lvl="1"/>
            <a:r>
              <a:rPr lang="en-US" dirty="0" smtClean="0"/>
              <a:t>Live TV/video distribution </a:t>
            </a:r>
            <a:r>
              <a:rPr lang="en-US" dirty="0" smtClean="0"/>
              <a:t>inside a</a:t>
            </a:r>
            <a:r>
              <a:rPr lang="en-US" dirty="0" smtClean="0"/>
              <a:t> provider itself</a:t>
            </a:r>
          </a:p>
          <a:p>
            <a:pPr lvl="1"/>
            <a:r>
              <a:rPr lang="en-US" dirty="0" smtClean="0"/>
              <a:t>Customer </a:t>
            </a:r>
            <a:r>
              <a:rPr lang="en-US" dirty="0" smtClean="0"/>
              <a:t>Multicast/BUM for VPN/EVPN</a:t>
            </a:r>
          </a:p>
          <a:p>
            <a:pPr lvl="1"/>
            <a:r>
              <a:rPr lang="en-US" dirty="0" smtClean="0"/>
              <a:t>Internet Multicast is minimum</a:t>
            </a:r>
          </a:p>
          <a:p>
            <a:pPr lvl="2"/>
            <a:r>
              <a:rPr lang="en-US" dirty="0" err="1" smtClean="0"/>
              <a:t>Mbone</a:t>
            </a:r>
            <a:r>
              <a:rPr lang="en-US" dirty="0" smtClean="0"/>
              <a:t> is mostly in Internet2, w/o much real usage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9551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8660" y="483755"/>
            <a:ext cx="10972802" cy="55399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Multicast As A Service?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0702" y="1273629"/>
            <a:ext cx="10972802" cy="4962268"/>
          </a:xfrm>
        </p:spPr>
        <p:txBody>
          <a:bodyPr>
            <a:normAutofit/>
          </a:bodyPr>
          <a:lstStyle/>
          <a:p>
            <a:r>
              <a:rPr lang="en-US" dirty="0" smtClean="0"/>
              <a:t>Only in the form of MVPN or EVPN BUM</a:t>
            </a:r>
          </a:p>
          <a:p>
            <a:r>
              <a:rPr lang="en-US" dirty="0" smtClean="0"/>
              <a:t>Other multicast transport by </a:t>
            </a:r>
            <a:r>
              <a:rPr lang="en-US" dirty="0" smtClean="0"/>
              <a:t>SPs</a:t>
            </a:r>
            <a:r>
              <a:rPr lang="en-US" dirty="0" smtClean="0"/>
              <a:t> </a:t>
            </a:r>
            <a:r>
              <a:rPr lang="en-US" dirty="0" smtClean="0"/>
              <a:t>virtually non-existent</a:t>
            </a:r>
          </a:p>
          <a:p>
            <a:pPr lvl="1"/>
            <a:r>
              <a:rPr lang="en-US" dirty="0" smtClean="0"/>
              <a:t>E.g., can </a:t>
            </a:r>
            <a:r>
              <a:rPr lang="en-US" dirty="0" smtClean="0"/>
              <a:t>an SP</a:t>
            </a:r>
            <a:r>
              <a:rPr lang="en-US" dirty="0" smtClean="0"/>
              <a:t> </a:t>
            </a:r>
            <a:r>
              <a:rPr lang="en-US" dirty="0" smtClean="0"/>
              <a:t>provide multicast transport for a non-VPN 3</a:t>
            </a:r>
            <a:r>
              <a:rPr lang="en-US" baseline="30000" dirty="0" smtClean="0"/>
              <a:t>rd</a:t>
            </a:r>
            <a:r>
              <a:rPr lang="en-US" dirty="0" smtClean="0"/>
              <a:t> party?</a:t>
            </a:r>
          </a:p>
          <a:p>
            <a:pPr lvl="2"/>
            <a:r>
              <a:rPr lang="en-US" dirty="0" smtClean="0"/>
              <a:t>E.g. for a content provider who does not have its own all-reach network?</a:t>
            </a:r>
          </a:p>
          <a:p>
            <a:pPr lvl="1"/>
            <a:r>
              <a:rPr lang="en-US" dirty="0" smtClean="0"/>
              <a:t>Lack of confidence/interest on service provider side</a:t>
            </a:r>
          </a:p>
          <a:p>
            <a:pPr lvl="2"/>
            <a:r>
              <a:rPr lang="en-US" dirty="0" smtClean="0"/>
              <a:t>Complexity and scalability concerns – signaling and per-flow state</a:t>
            </a:r>
          </a:p>
          <a:p>
            <a:pPr lvl="2"/>
            <a:r>
              <a:rPr lang="en-US" dirty="0" smtClean="0"/>
              <a:t>Profitability concerns</a:t>
            </a:r>
          </a:p>
          <a:p>
            <a:pPr lvl="3"/>
            <a:r>
              <a:rPr lang="en-US" dirty="0" smtClean="0"/>
              <a:t>Lots of multicast flows are low volume</a:t>
            </a:r>
          </a:p>
          <a:p>
            <a:pPr lvl="3"/>
            <a:r>
              <a:rPr lang="en-US" dirty="0" smtClean="0"/>
              <a:t>For high volume (e.g. video) traffic, how to bill?</a:t>
            </a:r>
          </a:p>
          <a:p>
            <a:pPr lvl="1"/>
            <a:r>
              <a:rPr lang="en-US" dirty="0" smtClean="0"/>
              <a:t>Lack </a:t>
            </a:r>
            <a:r>
              <a:rPr lang="en-US" dirty="0" smtClean="0"/>
              <a:t>of interest on customer side</a:t>
            </a:r>
          </a:p>
          <a:p>
            <a:pPr lvl="2"/>
            <a:r>
              <a:rPr lang="en-US" dirty="0" smtClean="0"/>
              <a:t>Lack of provider support</a:t>
            </a:r>
          </a:p>
          <a:p>
            <a:pPr lvl="2"/>
            <a:r>
              <a:rPr lang="en-US" dirty="0" smtClean="0"/>
              <a:t>Content providers resorted to p2p/p2sp (peer to peer or peer to server/peer)</a:t>
            </a:r>
          </a:p>
          <a:p>
            <a:pPr lvl="1"/>
            <a:r>
              <a:rPr lang="en-US" dirty="0" smtClean="0"/>
              <a:t>Chicken &amp; Egg problem</a:t>
            </a: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9356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102" y="799441"/>
            <a:ext cx="10972802" cy="55399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BIER </a:t>
            </a:r>
            <a:r>
              <a:rPr lang="en-US" dirty="0"/>
              <a:t>E</a:t>
            </a:r>
            <a:r>
              <a:rPr lang="en-US" dirty="0" smtClean="0"/>
              <a:t>nables </a:t>
            </a:r>
            <a:r>
              <a:rPr lang="en-US" dirty="0" err="1" smtClean="0"/>
              <a:t>MaaS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BIER removes per-flow state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ignificantly simplifies multicast control plane</a:t>
            </a:r>
          </a:p>
          <a:p>
            <a:pPr lvl="1"/>
            <a:r>
              <a:rPr lang="en-US" dirty="0" smtClean="0"/>
              <a:t>Significantly improves scalabilities</a:t>
            </a:r>
          </a:p>
          <a:p>
            <a:r>
              <a:rPr lang="en-US" dirty="0" smtClean="0"/>
              <a:t>BIER can help break the chicken &amp; egg vicious circle</a:t>
            </a:r>
          </a:p>
          <a:p>
            <a:pPr lvl="1"/>
            <a:r>
              <a:rPr lang="en-US" dirty="0" smtClean="0"/>
              <a:t>It can encourage service providers to provide multicast transport services</a:t>
            </a:r>
          </a:p>
          <a:p>
            <a:pPr lvl="2"/>
            <a:r>
              <a:rPr lang="en-US" dirty="0" smtClean="0"/>
              <a:t>In addition to using BIER for its own MVPN/EVPN services</a:t>
            </a:r>
          </a:p>
          <a:p>
            <a:pPr lvl="1"/>
            <a:r>
              <a:rPr lang="en-US" dirty="0" smtClean="0"/>
              <a:t>It can encourage content providers to use multicast for delivery</a:t>
            </a:r>
          </a:p>
          <a:p>
            <a:r>
              <a:rPr lang="en-US" dirty="0"/>
              <a:t>Potential use </a:t>
            </a:r>
            <a:r>
              <a:rPr lang="en-US" dirty="0" smtClean="0"/>
              <a:t>cases for </a:t>
            </a:r>
            <a:r>
              <a:rPr lang="en-US" dirty="0" err="1" smtClean="0"/>
              <a:t>MaaS</a:t>
            </a:r>
            <a:endParaRPr lang="en-US" dirty="0"/>
          </a:p>
          <a:p>
            <a:pPr lvl="1"/>
            <a:r>
              <a:rPr lang="en-US" dirty="0"/>
              <a:t>CDN </a:t>
            </a:r>
            <a:r>
              <a:rPr lang="en-US" dirty="0" smtClean="0"/>
              <a:t>(large scale </a:t>
            </a:r>
            <a:r>
              <a:rPr lang="en-US" dirty="0" smtClean="0"/>
              <a:t>high definition </a:t>
            </a:r>
            <a:r>
              <a:rPr lang="en-US" dirty="0" smtClean="0"/>
              <a:t>live </a:t>
            </a:r>
            <a:r>
              <a:rPr lang="en-US" dirty="0" smtClean="0"/>
              <a:t>broadcast or content pushing)</a:t>
            </a:r>
            <a:endParaRPr lang="en-US" dirty="0"/>
          </a:p>
          <a:p>
            <a:pPr lvl="1"/>
            <a:r>
              <a:rPr lang="en-US" dirty="0" smtClean="0"/>
              <a:t>Any large scale high rate data distribution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3983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102" y="799441"/>
            <a:ext cx="10972802" cy="55399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Current Common BIER Use Cases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Current use cases have entire BIER sub-domain (BFERs and BFRs) under the same operator</a:t>
            </a:r>
          </a:p>
          <a:p>
            <a:pPr lvl="1"/>
            <a:r>
              <a:rPr lang="en-US" dirty="0" smtClean="0"/>
              <a:t>BIER as provider/underlay tunnels for MVPN/EVPN-BUM</a:t>
            </a:r>
          </a:p>
          <a:p>
            <a:pPr lvl="2"/>
            <a:r>
              <a:rPr lang="en-US" dirty="0" smtClean="0"/>
              <a:t>End-to-end multicast flow in overlay</a:t>
            </a:r>
          </a:p>
          <a:p>
            <a:pPr lvl="1"/>
            <a:r>
              <a:rPr lang="en-US" dirty="0" smtClean="0"/>
              <a:t>BIER sub-domain as part of end-to-end multicast tree</a:t>
            </a:r>
          </a:p>
          <a:p>
            <a:pPr lvl="2"/>
            <a:r>
              <a:rPr lang="en-US" dirty="0" smtClean="0"/>
              <a:t>E.g. PIM signaling as “BIER Multicast Flow Overlay”</a:t>
            </a:r>
          </a:p>
          <a:p>
            <a:pPr lvl="2"/>
            <a:r>
              <a:rPr lang="en-US" dirty="0" smtClean="0"/>
              <a:t>Similar to “</a:t>
            </a:r>
            <a:r>
              <a:rPr lang="en-US" dirty="0" err="1" smtClean="0"/>
              <a:t>mLDP</a:t>
            </a:r>
            <a:r>
              <a:rPr lang="en-US" dirty="0" smtClean="0"/>
              <a:t> </a:t>
            </a:r>
            <a:r>
              <a:rPr lang="en-US" dirty="0" err="1" smtClean="0"/>
              <a:t>Inband</a:t>
            </a:r>
            <a:r>
              <a:rPr lang="en-US" dirty="0" smtClean="0"/>
              <a:t> Signaling”</a:t>
            </a:r>
          </a:p>
          <a:p>
            <a:pPr lvl="2"/>
            <a:r>
              <a:rPr lang="en-US" dirty="0" smtClean="0"/>
              <a:t>An end-to-end multicast tree could have multiple unrelated BIER sub-domains</a:t>
            </a:r>
          </a:p>
          <a:p>
            <a:r>
              <a:rPr lang="en-US" dirty="0" smtClean="0"/>
              <a:t>Most likely IGP is the BIER signaling protocol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03923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102" y="799441"/>
            <a:ext cx="10972802" cy="55399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BIER Enabled </a:t>
            </a:r>
            <a:r>
              <a:rPr lang="en-US" dirty="0" err="1" smtClean="0"/>
              <a:t>MaaS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BFERs/BFRs may be under </a:t>
            </a:r>
            <a:r>
              <a:rPr lang="en-US" dirty="0"/>
              <a:t>separate </a:t>
            </a:r>
            <a:r>
              <a:rPr lang="en-US" dirty="0" smtClean="0"/>
              <a:t>operators</a:t>
            </a:r>
          </a:p>
          <a:p>
            <a:pPr lvl="1"/>
            <a:r>
              <a:rPr lang="en-US" dirty="0" smtClean="0"/>
              <a:t>BFERs owned by </a:t>
            </a:r>
            <a:r>
              <a:rPr lang="en-US" dirty="0" smtClean="0"/>
              <a:t>a customer</a:t>
            </a:r>
            <a:endParaRPr lang="en-US" dirty="0" smtClean="0"/>
          </a:p>
          <a:p>
            <a:pPr lvl="1"/>
            <a:r>
              <a:rPr lang="en-US" dirty="0" smtClean="0"/>
              <a:t>Service providers don’t have to worry about per-flow state at all</a:t>
            </a:r>
          </a:p>
          <a:p>
            <a:pPr lvl="2"/>
            <a:r>
              <a:rPr lang="en-US" dirty="0" smtClean="0"/>
              <a:t>BFRs do need to know how to route to customer BFERs</a:t>
            </a:r>
          </a:p>
          <a:p>
            <a:r>
              <a:rPr lang="en-US" dirty="0" smtClean="0"/>
              <a:t>An operator may provide </a:t>
            </a:r>
            <a:r>
              <a:rPr lang="en-US" dirty="0" smtClean="0"/>
              <a:t>BIER </a:t>
            </a:r>
            <a:r>
              <a:rPr lang="en-US" dirty="0" smtClean="0"/>
              <a:t>based transport for many customers</a:t>
            </a:r>
          </a:p>
          <a:p>
            <a:pPr lvl="1"/>
            <a:r>
              <a:rPr lang="en-US" dirty="0" smtClean="0"/>
              <a:t>Independently for each customer</a:t>
            </a:r>
          </a:p>
          <a:p>
            <a:r>
              <a:rPr lang="en-US" dirty="0" smtClean="0"/>
              <a:t>Mainly BGP signaling</a:t>
            </a:r>
          </a:p>
          <a:p>
            <a:pPr lvl="1"/>
            <a:r>
              <a:rPr lang="en-US" dirty="0" smtClean="0"/>
              <a:t>OTT tunneling very common</a:t>
            </a:r>
          </a:p>
          <a:p>
            <a:pPr lvl="1"/>
            <a:r>
              <a:rPr lang="en-US" dirty="0" smtClean="0"/>
              <a:t>IGP signaling may be used in an area/AS where most devices support BIER</a:t>
            </a:r>
          </a:p>
        </p:txBody>
      </p:sp>
    </p:spTree>
    <p:extLst>
      <p:ext uri="{BB962C8B-B14F-4D97-AF65-F5344CB8AC3E}">
        <p14:creationId xmlns:p14="http://schemas.microsoft.com/office/powerpoint/2010/main" val="2754212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102" y="799441"/>
            <a:ext cx="10972802" cy="55399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 Simple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0702" y="1709934"/>
            <a:ext cx="4918421" cy="4525963"/>
          </a:xfrm>
        </p:spPr>
        <p:txBody>
          <a:bodyPr/>
          <a:lstStyle/>
          <a:p>
            <a:r>
              <a:rPr lang="en-US" sz="2000" dirty="0"/>
              <a:t>Single Operator (e.g. a content provider’s own all-reach network)</a:t>
            </a:r>
          </a:p>
          <a:p>
            <a:r>
              <a:rPr lang="en-US" sz="2000" dirty="0"/>
              <a:t>BFERs all over the places</a:t>
            </a:r>
          </a:p>
          <a:p>
            <a:pPr lvl="1"/>
            <a:r>
              <a:rPr lang="en-US" sz="1667" dirty="0"/>
              <a:t>Starting w/o BFRs</a:t>
            </a:r>
          </a:p>
          <a:p>
            <a:pPr lvl="2"/>
            <a:r>
              <a:rPr lang="en-US" sz="1333" dirty="0"/>
              <a:t>Essentially Ingress Replication</a:t>
            </a:r>
          </a:p>
          <a:p>
            <a:pPr lvl="1"/>
            <a:r>
              <a:rPr lang="en-US" sz="1667" dirty="0"/>
              <a:t>Gradually add BFRs </a:t>
            </a:r>
            <a:r>
              <a:rPr lang="en-US" sz="1667" dirty="0"/>
              <a:t>at strategic </a:t>
            </a:r>
            <a:r>
              <a:rPr lang="en-US" sz="1667" dirty="0"/>
              <a:t>points</a:t>
            </a:r>
          </a:p>
          <a:p>
            <a:pPr lvl="2"/>
            <a:r>
              <a:rPr lang="en-US" sz="1333" dirty="0"/>
              <a:t>E.g. Turn on BIER on ASBR23 &amp; ASBR24</a:t>
            </a:r>
          </a:p>
          <a:p>
            <a:r>
              <a:rPr lang="en-US" sz="2000" dirty="0"/>
              <a:t>BGP based BIER signaling</a:t>
            </a:r>
          </a:p>
          <a:p>
            <a:pPr lvl="1"/>
            <a:r>
              <a:rPr lang="en-US" sz="1667" dirty="0"/>
              <a:t>draft-</a:t>
            </a:r>
            <a:r>
              <a:rPr lang="en-US" sz="1667" dirty="0" err="1"/>
              <a:t>ietf</a:t>
            </a:r>
            <a:r>
              <a:rPr lang="en-US" sz="1667" dirty="0"/>
              <a:t>-bier-</a:t>
            </a:r>
            <a:r>
              <a:rPr lang="en-US" sz="1667" dirty="0" err="1"/>
              <a:t>idr</a:t>
            </a:r>
            <a:r>
              <a:rPr lang="en-US" sz="1667" dirty="0"/>
              <a:t>-extensions</a:t>
            </a:r>
            <a:endParaRPr lang="en-US" sz="1667" dirty="0"/>
          </a:p>
          <a:p>
            <a:r>
              <a:rPr lang="en-US" sz="2000" dirty="0"/>
              <a:t>Multi-AS but (initially) no segmentation</a:t>
            </a:r>
          </a:p>
          <a:p>
            <a:pPr lvl="1"/>
            <a:r>
              <a:rPr lang="en-US" sz="1667" dirty="0"/>
              <a:t>Either have fewer than 256 BFERs or multiple sets are used</a:t>
            </a:r>
          </a:p>
        </p:txBody>
      </p:sp>
      <p:sp>
        <p:nvSpPr>
          <p:cNvPr id="4" name="Cloud 3"/>
          <p:cNvSpPr/>
          <p:nvPr/>
        </p:nvSpPr>
        <p:spPr>
          <a:xfrm>
            <a:off x="9432471" y="1933842"/>
            <a:ext cx="1790700" cy="1262743"/>
          </a:xfrm>
          <a:prstGeom prst="cloud">
            <a:avLst/>
          </a:prstGeom>
          <a:noFill/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6188" tIns="38094" rIns="76188" bIns="38094" rtlCol="0" anchor="ctr"/>
          <a:lstStyle/>
          <a:p>
            <a:pPr algn="ctr"/>
            <a:endParaRPr lang="en-US" sz="1167">
              <a:latin typeface="Arial"/>
              <a:cs typeface="Arial"/>
            </a:endParaRPr>
          </a:p>
        </p:txBody>
      </p:sp>
      <p:sp>
        <p:nvSpPr>
          <p:cNvPr id="5" name="Cloud 4"/>
          <p:cNvSpPr/>
          <p:nvPr/>
        </p:nvSpPr>
        <p:spPr>
          <a:xfrm>
            <a:off x="6331857" y="1836934"/>
            <a:ext cx="1790700" cy="1262743"/>
          </a:xfrm>
          <a:prstGeom prst="cloud">
            <a:avLst/>
          </a:prstGeom>
          <a:noFill/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6188" tIns="38094" rIns="76188" bIns="38094" rtlCol="0" anchor="ctr"/>
          <a:lstStyle/>
          <a:p>
            <a:pPr algn="ctr"/>
            <a:endParaRPr lang="en-US" sz="1167">
              <a:latin typeface="Arial"/>
              <a:cs typeface="Arial"/>
            </a:endParaRPr>
          </a:p>
        </p:txBody>
      </p:sp>
      <p:sp>
        <p:nvSpPr>
          <p:cNvPr id="6" name="Cloud 5"/>
          <p:cNvSpPr/>
          <p:nvPr/>
        </p:nvSpPr>
        <p:spPr>
          <a:xfrm>
            <a:off x="7803274" y="2856470"/>
            <a:ext cx="1790700" cy="1262743"/>
          </a:xfrm>
          <a:prstGeom prst="cloud">
            <a:avLst/>
          </a:prstGeom>
          <a:noFill/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6188" tIns="38094" rIns="76188" bIns="38094" rtlCol="0" anchor="ctr"/>
          <a:lstStyle/>
          <a:p>
            <a:pPr algn="ctr"/>
            <a:endParaRPr lang="en-US" sz="1167">
              <a:latin typeface="Arial"/>
              <a:cs typeface="Arial"/>
            </a:endParaRPr>
          </a:p>
        </p:txBody>
      </p:sp>
      <p:sp>
        <p:nvSpPr>
          <p:cNvPr id="7" name="Cloud 6"/>
          <p:cNvSpPr/>
          <p:nvPr/>
        </p:nvSpPr>
        <p:spPr>
          <a:xfrm>
            <a:off x="6331857" y="3972915"/>
            <a:ext cx="1790700" cy="1262743"/>
          </a:xfrm>
          <a:prstGeom prst="cloud">
            <a:avLst/>
          </a:prstGeom>
          <a:noFill/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6188" tIns="38094" rIns="76188" bIns="38094" rtlCol="0" anchor="ctr"/>
          <a:lstStyle/>
          <a:p>
            <a:pPr algn="ctr"/>
            <a:endParaRPr lang="en-US" sz="1167">
              <a:latin typeface="Arial"/>
              <a:cs typeface="Arial"/>
            </a:endParaRPr>
          </a:p>
        </p:txBody>
      </p:sp>
      <p:sp>
        <p:nvSpPr>
          <p:cNvPr id="8" name="Cloud 7"/>
          <p:cNvSpPr/>
          <p:nvPr/>
        </p:nvSpPr>
        <p:spPr>
          <a:xfrm>
            <a:off x="9353581" y="3972915"/>
            <a:ext cx="1790700" cy="1262743"/>
          </a:xfrm>
          <a:prstGeom prst="cloud">
            <a:avLst/>
          </a:prstGeom>
          <a:noFill/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6188" tIns="38094" rIns="76188" bIns="38094" rtlCol="0" anchor="ctr"/>
          <a:lstStyle/>
          <a:p>
            <a:pPr algn="ctr"/>
            <a:endParaRPr lang="en-US" sz="1167">
              <a:latin typeface="Arial"/>
              <a:cs typeface="Arial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782762" y="1940137"/>
            <a:ext cx="769156" cy="225244"/>
          </a:xfrm>
          <a:prstGeom prst="rect">
            <a:avLst/>
          </a:prstGeom>
          <a:noFill/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6188" tIns="38094" rIns="76188" bIns="3809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67" dirty="0">
                <a:solidFill>
                  <a:srgbClr val="0070C0"/>
                </a:solidFill>
                <a:latin typeface="Arial"/>
                <a:cs typeface="Arial"/>
              </a:rPr>
              <a:t>BFER11</a:t>
            </a:r>
            <a:endParaRPr lang="en-US" sz="1167" dirty="0">
              <a:solidFill>
                <a:srgbClr val="0070C0"/>
              </a:solidFill>
              <a:latin typeface="Arial"/>
              <a:cs typeface="Arial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957705" y="4806858"/>
            <a:ext cx="767398" cy="228096"/>
          </a:xfrm>
          <a:prstGeom prst="rect">
            <a:avLst/>
          </a:prstGeom>
          <a:noFill/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6188" tIns="38094" rIns="76188" bIns="3809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67" dirty="0">
                <a:solidFill>
                  <a:srgbClr val="0070C0"/>
                </a:solidFill>
                <a:latin typeface="Arial"/>
                <a:cs typeface="Arial"/>
              </a:rPr>
              <a:t>BFER42</a:t>
            </a:r>
            <a:endParaRPr lang="en-US" sz="1167" dirty="0">
              <a:solidFill>
                <a:srgbClr val="0070C0"/>
              </a:solidFill>
              <a:latin typeface="Arial"/>
              <a:cs typeface="Arial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0585277" y="5034953"/>
            <a:ext cx="816461" cy="200705"/>
          </a:xfrm>
          <a:prstGeom prst="rect">
            <a:avLst/>
          </a:prstGeom>
          <a:noFill/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6188" tIns="38094" rIns="76188" bIns="3809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67" dirty="0">
                <a:solidFill>
                  <a:srgbClr val="0070C0"/>
                </a:solidFill>
                <a:latin typeface="Arial"/>
                <a:cs typeface="Arial"/>
              </a:rPr>
              <a:t>BFER52</a:t>
            </a:r>
            <a:endParaRPr lang="en-US" sz="1167" dirty="0">
              <a:solidFill>
                <a:srgbClr val="0070C0"/>
              </a:solidFill>
              <a:latin typeface="Arial"/>
              <a:cs typeface="Arial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096124" y="5034953"/>
            <a:ext cx="763893" cy="200705"/>
          </a:xfrm>
          <a:prstGeom prst="rect">
            <a:avLst/>
          </a:prstGeom>
          <a:noFill/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6188" tIns="38094" rIns="76188" bIns="3809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67" dirty="0">
                <a:solidFill>
                  <a:srgbClr val="0070C0"/>
                </a:solidFill>
                <a:latin typeface="Arial"/>
                <a:cs typeface="Arial"/>
              </a:rPr>
              <a:t>BFER51</a:t>
            </a:r>
            <a:endParaRPr lang="en-US" sz="1167" dirty="0">
              <a:solidFill>
                <a:srgbClr val="0070C0"/>
              </a:solidFill>
              <a:latin typeface="Arial"/>
              <a:cs typeface="Arial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0550479" y="2990603"/>
            <a:ext cx="774418" cy="205983"/>
          </a:xfrm>
          <a:prstGeom prst="rect">
            <a:avLst/>
          </a:prstGeom>
          <a:noFill/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6188" tIns="38094" rIns="76188" bIns="3809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67" dirty="0">
                <a:solidFill>
                  <a:srgbClr val="0070C0"/>
                </a:solidFill>
                <a:latin typeface="Arial"/>
                <a:cs typeface="Arial"/>
              </a:rPr>
              <a:t>BFER32</a:t>
            </a:r>
            <a:endParaRPr lang="en-US" sz="1167" dirty="0">
              <a:solidFill>
                <a:srgbClr val="0070C0"/>
              </a:solidFill>
              <a:latin typeface="Arial"/>
              <a:cs typeface="Arial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9912584" y="1709934"/>
            <a:ext cx="761492" cy="230203"/>
          </a:xfrm>
          <a:prstGeom prst="rect">
            <a:avLst/>
          </a:prstGeom>
          <a:noFill/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6188" tIns="38094" rIns="76188" bIns="3809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67" dirty="0">
                <a:solidFill>
                  <a:srgbClr val="0070C0"/>
                </a:solidFill>
                <a:latin typeface="Arial"/>
                <a:cs typeface="Arial"/>
              </a:rPr>
              <a:t>BFER31</a:t>
            </a:r>
            <a:endParaRPr lang="en-US" sz="1167" dirty="0">
              <a:solidFill>
                <a:srgbClr val="0070C0"/>
              </a:solidFill>
              <a:latin typeface="Arial"/>
              <a:cs typeface="Arial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182024" y="2961638"/>
            <a:ext cx="752418" cy="247324"/>
          </a:xfrm>
          <a:prstGeom prst="rect">
            <a:avLst/>
          </a:prstGeom>
          <a:noFill/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6188" tIns="38094" rIns="76188" bIns="3809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67" dirty="0">
                <a:solidFill>
                  <a:srgbClr val="0070C0"/>
                </a:solidFill>
                <a:latin typeface="Arial"/>
                <a:cs typeface="Arial"/>
              </a:rPr>
              <a:t>BFER13</a:t>
            </a:r>
            <a:endParaRPr lang="en-US" sz="1167" dirty="0">
              <a:solidFill>
                <a:srgbClr val="0070C0"/>
              </a:solidFill>
              <a:latin typeface="Arial"/>
              <a:cs typeface="Arial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7289377" y="1663784"/>
            <a:ext cx="749316" cy="254728"/>
          </a:xfrm>
          <a:prstGeom prst="rect">
            <a:avLst/>
          </a:prstGeom>
          <a:noFill/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6188" tIns="38094" rIns="76188" bIns="3809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67" dirty="0">
                <a:solidFill>
                  <a:srgbClr val="0070C0"/>
                </a:solidFill>
                <a:latin typeface="Arial"/>
                <a:cs typeface="Arial"/>
              </a:rPr>
              <a:t>BFER12</a:t>
            </a:r>
            <a:endParaRPr lang="en-US" sz="1167" dirty="0">
              <a:solidFill>
                <a:srgbClr val="0070C0"/>
              </a:solidFill>
              <a:latin typeface="Arial"/>
              <a:cs typeface="Arial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8362277" y="3658652"/>
            <a:ext cx="733847" cy="314263"/>
          </a:xfrm>
          <a:prstGeom prst="rect">
            <a:avLst/>
          </a:prstGeom>
          <a:noFill/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6188" tIns="38094" rIns="76188" bIns="3809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67" dirty="0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ASBR24</a:t>
            </a:r>
            <a:endParaRPr lang="en-US" sz="1167" dirty="0">
              <a:solidFill>
                <a:schemeClr val="tx2">
                  <a:lumMod val="50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9576238" y="2565214"/>
            <a:ext cx="672693" cy="328448"/>
          </a:xfrm>
          <a:prstGeom prst="rect">
            <a:avLst/>
          </a:prstGeom>
          <a:noFill/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6188" tIns="38094" rIns="76188" bIns="3809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67" dirty="0">
                <a:solidFill>
                  <a:schemeClr val="tx1"/>
                </a:solidFill>
                <a:latin typeface="Arial"/>
                <a:cs typeface="Arial"/>
              </a:rPr>
              <a:t>ASBR3</a:t>
            </a:r>
            <a:endParaRPr lang="en-US" sz="1167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7882165" y="3097584"/>
            <a:ext cx="759106" cy="237705"/>
          </a:xfrm>
          <a:prstGeom prst="rect">
            <a:avLst/>
          </a:prstGeom>
          <a:noFill/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6188" tIns="38094" rIns="76188" bIns="3809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67" dirty="0">
                <a:solidFill>
                  <a:schemeClr val="tx1"/>
                </a:solidFill>
                <a:latin typeface="Arial"/>
                <a:cs typeface="Arial"/>
              </a:rPr>
              <a:t>ASBR21</a:t>
            </a:r>
            <a:endParaRPr lang="en-US" sz="1167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7289377" y="2545195"/>
            <a:ext cx="672693" cy="328448"/>
          </a:xfrm>
          <a:prstGeom prst="rect">
            <a:avLst/>
          </a:prstGeom>
          <a:noFill/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6188" tIns="38094" rIns="76188" bIns="3809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67" dirty="0">
                <a:solidFill>
                  <a:schemeClr val="tx1"/>
                </a:solidFill>
                <a:latin typeface="Arial"/>
                <a:cs typeface="Arial"/>
              </a:rPr>
              <a:t>ASBR1</a:t>
            </a:r>
            <a:endParaRPr lang="en-US" sz="1167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387956" y="3895934"/>
            <a:ext cx="798962" cy="190408"/>
          </a:xfrm>
          <a:prstGeom prst="rect">
            <a:avLst/>
          </a:prstGeom>
          <a:noFill/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6188" tIns="38094" rIns="76188" bIns="3809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67" dirty="0">
                <a:solidFill>
                  <a:srgbClr val="0070C0"/>
                </a:solidFill>
                <a:latin typeface="Arial"/>
                <a:cs typeface="Arial"/>
              </a:rPr>
              <a:t>BFER41</a:t>
            </a:r>
            <a:endParaRPr lang="en-US" sz="1167" dirty="0">
              <a:solidFill>
                <a:srgbClr val="0070C0"/>
              </a:solidFill>
              <a:latin typeface="Arial"/>
              <a:cs typeface="Arial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8764492" y="3100552"/>
            <a:ext cx="757928" cy="234738"/>
          </a:xfrm>
          <a:prstGeom prst="rect">
            <a:avLst/>
          </a:prstGeom>
          <a:noFill/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6188" tIns="38094" rIns="76188" bIns="3809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67" dirty="0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ASBR23</a:t>
            </a:r>
            <a:endParaRPr lang="en-US" sz="1167" dirty="0">
              <a:solidFill>
                <a:schemeClr val="tx2">
                  <a:lumMod val="50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9563217" y="4102040"/>
            <a:ext cx="672693" cy="328448"/>
          </a:xfrm>
          <a:prstGeom prst="rect">
            <a:avLst/>
          </a:prstGeom>
          <a:noFill/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6188" tIns="38094" rIns="76188" bIns="3809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67" dirty="0">
                <a:solidFill>
                  <a:schemeClr val="tx1"/>
                </a:solidFill>
                <a:latin typeface="Arial"/>
                <a:cs typeface="Arial"/>
              </a:rPr>
              <a:t>ASBR5</a:t>
            </a:r>
            <a:endParaRPr lang="en-US" sz="1167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7366000" y="4184205"/>
            <a:ext cx="672693" cy="226266"/>
          </a:xfrm>
          <a:prstGeom prst="rect">
            <a:avLst/>
          </a:prstGeom>
          <a:noFill/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6188" tIns="38094" rIns="76188" bIns="3809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67" dirty="0">
                <a:solidFill>
                  <a:schemeClr val="tx1"/>
                </a:solidFill>
                <a:latin typeface="Arial"/>
                <a:cs typeface="Arial"/>
              </a:rPr>
              <a:t>ASBR4</a:t>
            </a:r>
            <a:endParaRPr lang="en-US" sz="1167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25" name="TextBox 24"/>
          <p:cNvSpPr txBox="1"/>
          <p:nvPr/>
        </p:nvSpPr>
        <p:spPr>
          <a:xfrm flipH="1">
            <a:off x="6910010" y="2212716"/>
            <a:ext cx="758733" cy="200055"/>
          </a:xfrm>
          <a:prstGeom prst="rect">
            <a:avLst/>
          </a:prstGeom>
          <a:ln>
            <a:noFill/>
          </a:ln>
        </p:spPr>
        <p:txBody>
          <a:bodyPr wrap="square" lIns="38036" tIns="19018" rIns="38036" bIns="19018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1167" dirty="0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AS100</a:t>
            </a:r>
          </a:p>
        </p:txBody>
      </p:sp>
      <p:sp>
        <p:nvSpPr>
          <p:cNvPr id="27" name="TextBox 26"/>
          <p:cNvSpPr txBox="1"/>
          <p:nvPr/>
        </p:nvSpPr>
        <p:spPr>
          <a:xfrm flipH="1">
            <a:off x="6719052" y="4487714"/>
            <a:ext cx="758733" cy="200055"/>
          </a:xfrm>
          <a:prstGeom prst="rect">
            <a:avLst/>
          </a:prstGeom>
          <a:ln>
            <a:noFill/>
          </a:ln>
        </p:spPr>
        <p:txBody>
          <a:bodyPr wrap="square" lIns="38036" tIns="19018" rIns="38036" bIns="19018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1167" dirty="0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AS400</a:t>
            </a:r>
          </a:p>
        </p:txBody>
      </p:sp>
      <p:sp>
        <p:nvSpPr>
          <p:cNvPr id="28" name="TextBox 27"/>
          <p:cNvSpPr txBox="1"/>
          <p:nvPr/>
        </p:nvSpPr>
        <p:spPr>
          <a:xfrm flipH="1">
            <a:off x="8213412" y="3433311"/>
            <a:ext cx="758733" cy="200055"/>
          </a:xfrm>
          <a:prstGeom prst="rect">
            <a:avLst/>
          </a:prstGeom>
          <a:ln>
            <a:noFill/>
          </a:ln>
        </p:spPr>
        <p:txBody>
          <a:bodyPr wrap="square" lIns="38036" tIns="19018" rIns="38036" bIns="19018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1167" dirty="0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AS200</a:t>
            </a:r>
          </a:p>
        </p:txBody>
      </p:sp>
      <p:sp>
        <p:nvSpPr>
          <p:cNvPr id="29" name="TextBox 28"/>
          <p:cNvSpPr txBox="1"/>
          <p:nvPr/>
        </p:nvSpPr>
        <p:spPr>
          <a:xfrm flipH="1">
            <a:off x="10248930" y="2300539"/>
            <a:ext cx="758733" cy="200055"/>
          </a:xfrm>
          <a:prstGeom prst="rect">
            <a:avLst/>
          </a:prstGeom>
          <a:ln>
            <a:noFill/>
          </a:ln>
        </p:spPr>
        <p:txBody>
          <a:bodyPr wrap="square" lIns="38036" tIns="19018" rIns="38036" bIns="19018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1167" dirty="0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AS300</a:t>
            </a:r>
          </a:p>
        </p:txBody>
      </p:sp>
      <p:sp>
        <p:nvSpPr>
          <p:cNvPr id="30" name="TextBox 29"/>
          <p:cNvSpPr txBox="1"/>
          <p:nvPr/>
        </p:nvSpPr>
        <p:spPr>
          <a:xfrm flipH="1">
            <a:off x="9915344" y="4559614"/>
            <a:ext cx="758733" cy="200055"/>
          </a:xfrm>
          <a:prstGeom prst="rect">
            <a:avLst/>
          </a:prstGeom>
          <a:ln>
            <a:noFill/>
          </a:ln>
        </p:spPr>
        <p:txBody>
          <a:bodyPr wrap="square" lIns="38036" tIns="19018" rIns="38036" bIns="19018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1167" dirty="0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AS500</a:t>
            </a:r>
          </a:p>
        </p:txBody>
      </p:sp>
      <p:sp>
        <p:nvSpPr>
          <p:cNvPr id="31" name="Rectangle 30"/>
          <p:cNvSpPr/>
          <p:nvPr/>
        </p:nvSpPr>
        <p:spPr>
          <a:xfrm>
            <a:off x="9593974" y="3351479"/>
            <a:ext cx="760533" cy="219643"/>
          </a:xfrm>
          <a:prstGeom prst="rect">
            <a:avLst/>
          </a:prstGeom>
          <a:noFill/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6188" tIns="38094" rIns="76188" bIns="3809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67" dirty="0">
                <a:solidFill>
                  <a:srgbClr val="0070C0"/>
                </a:solidFill>
                <a:latin typeface="Arial"/>
                <a:cs typeface="Arial"/>
              </a:rPr>
              <a:t>BFER22</a:t>
            </a:r>
            <a:endParaRPr lang="en-US" sz="1167" dirty="0">
              <a:solidFill>
                <a:srgbClr val="0070C0"/>
              </a:solidFill>
              <a:latin typeface="Arial"/>
              <a:cs typeface="Arial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7106021" y="3388442"/>
            <a:ext cx="776143" cy="192932"/>
          </a:xfrm>
          <a:prstGeom prst="rect">
            <a:avLst/>
          </a:prstGeom>
          <a:noFill/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6188" tIns="38094" rIns="76188" bIns="3809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67" dirty="0">
                <a:solidFill>
                  <a:srgbClr val="0070C0"/>
                </a:solidFill>
                <a:latin typeface="Arial"/>
                <a:cs typeface="Arial"/>
              </a:rPr>
              <a:t>BFER21</a:t>
            </a:r>
            <a:endParaRPr lang="en-US" sz="1167" dirty="0">
              <a:solidFill>
                <a:srgbClr val="0070C0"/>
              </a:solidFill>
              <a:latin typeface="Arial"/>
              <a:cs typeface="Arial"/>
            </a:endParaRPr>
          </a:p>
        </p:txBody>
      </p:sp>
      <p:cxnSp>
        <p:nvCxnSpPr>
          <p:cNvPr id="33" name="Straight Connector 32"/>
          <p:cNvCxnSpPr>
            <a:stCxn id="20" idx="3"/>
            <a:endCxn id="22" idx="0"/>
          </p:cNvCxnSpPr>
          <p:nvPr/>
        </p:nvCxnSpPr>
        <p:spPr>
          <a:xfrm>
            <a:off x="7962069" y="2709419"/>
            <a:ext cx="1181387" cy="391133"/>
          </a:xfrm>
          <a:prstGeom prst="line">
            <a:avLst/>
          </a:prstGeom>
          <a:ln w="6350">
            <a:solidFill>
              <a:srgbClr val="000000"/>
            </a:solidFill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endCxn id="19" idx="0"/>
          </p:cNvCxnSpPr>
          <p:nvPr/>
        </p:nvCxnSpPr>
        <p:spPr>
          <a:xfrm>
            <a:off x="7962069" y="2705101"/>
            <a:ext cx="299648" cy="392484"/>
          </a:xfrm>
          <a:prstGeom prst="line">
            <a:avLst/>
          </a:prstGeom>
          <a:ln w="6350">
            <a:solidFill>
              <a:srgbClr val="000000"/>
            </a:solidFill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stCxn id="18" idx="1"/>
            <a:endCxn id="22" idx="0"/>
          </p:cNvCxnSpPr>
          <p:nvPr/>
        </p:nvCxnSpPr>
        <p:spPr>
          <a:xfrm flipH="1">
            <a:off x="9143456" y="2729438"/>
            <a:ext cx="432782" cy="371114"/>
          </a:xfrm>
          <a:prstGeom prst="line">
            <a:avLst/>
          </a:prstGeom>
          <a:ln w="6350">
            <a:solidFill>
              <a:srgbClr val="000000"/>
            </a:solidFill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>
            <a:stCxn id="17" idx="2"/>
            <a:endCxn id="24" idx="0"/>
          </p:cNvCxnSpPr>
          <p:nvPr/>
        </p:nvCxnSpPr>
        <p:spPr>
          <a:xfrm flipH="1">
            <a:off x="7702347" y="3972916"/>
            <a:ext cx="1026854" cy="211289"/>
          </a:xfrm>
          <a:prstGeom prst="line">
            <a:avLst/>
          </a:prstGeom>
          <a:ln w="6350">
            <a:solidFill>
              <a:srgbClr val="000000"/>
            </a:solidFill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>
            <a:stCxn id="17" idx="2"/>
            <a:endCxn id="23" idx="1"/>
          </p:cNvCxnSpPr>
          <p:nvPr/>
        </p:nvCxnSpPr>
        <p:spPr>
          <a:xfrm>
            <a:off x="8729201" y="3972916"/>
            <a:ext cx="834016" cy="293349"/>
          </a:xfrm>
          <a:prstGeom prst="line">
            <a:avLst/>
          </a:prstGeom>
          <a:ln w="6350">
            <a:solidFill>
              <a:srgbClr val="000000"/>
            </a:solidFill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640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D0D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D0D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102" y="799441"/>
            <a:ext cx="10972802" cy="55399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 </a:t>
            </a:r>
            <a:r>
              <a:rPr lang="en-US" dirty="0" smtClean="0"/>
              <a:t>Couple of</a:t>
            </a:r>
            <a:r>
              <a:rPr lang="en-US" dirty="0" smtClean="0"/>
              <a:t> </a:t>
            </a:r>
            <a:r>
              <a:rPr lang="en-US" dirty="0" smtClean="0"/>
              <a:t>Details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0702" y="1709934"/>
            <a:ext cx="11083298" cy="4708213"/>
          </a:xfrm>
        </p:spPr>
        <p:txBody>
          <a:bodyPr>
            <a:normAutofit/>
          </a:bodyPr>
          <a:lstStyle/>
          <a:p>
            <a:r>
              <a:rPr lang="en-US" dirty="0" smtClean="0"/>
              <a:t>In the previous slide, BFER11’s shortest path to BFER21 is through ASBR21, which does not support BIER, while BFER23 does</a:t>
            </a:r>
          </a:p>
          <a:p>
            <a:pPr lvl="1"/>
            <a:r>
              <a:rPr lang="en-US" dirty="0" smtClean="0"/>
              <a:t>For AS100 to send BIER traffic to ASBR23:</a:t>
            </a:r>
          </a:p>
          <a:p>
            <a:pPr lvl="2"/>
            <a:r>
              <a:rPr lang="en-US" dirty="0" smtClean="0"/>
              <a:t>Only ASBR23 should re-advertise BFER21’s BIER </a:t>
            </a:r>
            <a:r>
              <a:rPr lang="en-US" dirty="0" smtClean="0"/>
              <a:t>info</a:t>
            </a:r>
            <a:endParaRPr lang="en-US" dirty="0" smtClean="0"/>
          </a:p>
          <a:p>
            <a:pPr lvl="3"/>
            <a:r>
              <a:rPr lang="en-US" dirty="0" smtClean="0"/>
              <a:t>Incongruent unicast/multicast path</a:t>
            </a:r>
          </a:p>
          <a:p>
            <a:r>
              <a:rPr lang="en-US" dirty="0" smtClean="0"/>
              <a:t> Preventing tunneling to BFERs directly</a:t>
            </a:r>
            <a:endParaRPr lang="en-US" dirty="0" smtClean="0"/>
          </a:p>
          <a:p>
            <a:pPr lvl="1"/>
            <a:r>
              <a:rPr lang="en-US" dirty="0"/>
              <a:t>Tunnel </a:t>
            </a:r>
            <a:r>
              <a:rPr lang="en-US" dirty="0" err="1"/>
              <a:t>Encap</a:t>
            </a:r>
            <a:r>
              <a:rPr lang="en-US" dirty="0"/>
              <a:t> </a:t>
            </a:r>
            <a:r>
              <a:rPr lang="en-US" dirty="0" smtClean="0"/>
              <a:t>Attribute: attached </a:t>
            </a:r>
            <a:r>
              <a:rPr lang="en-US" dirty="0" smtClean="0"/>
              <a:t>by an BFER, updated by each BFR that changes BGP Next Hop, and used as the BIER neighbor to replicate traffic </a:t>
            </a:r>
            <a:r>
              <a:rPr lang="en-US" dirty="0" smtClean="0"/>
              <a:t>to</a:t>
            </a:r>
          </a:p>
          <a:p>
            <a:pPr lvl="2"/>
            <a:r>
              <a:rPr lang="en-US" dirty="0" smtClean="0"/>
              <a:t>BFER42 </a:t>
            </a:r>
            <a:r>
              <a:rPr lang="en-US" dirty="0" smtClean="0"/>
              <a:t>uses its own BIER prefix as tunnel destination address</a:t>
            </a:r>
          </a:p>
          <a:p>
            <a:pPr lvl="2"/>
            <a:r>
              <a:rPr lang="en-US" dirty="0" smtClean="0"/>
              <a:t>ASBR24 changes it to its own BIER prefix; ASBR23 changes again</a:t>
            </a:r>
          </a:p>
          <a:p>
            <a:pPr lvl="2"/>
            <a:r>
              <a:rPr lang="en-US" dirty="0" smtClean="0"/>
              <a:t>For BFER11 to reach BFER42, it tunnels to ASBR23, who then tunnels to ASBR24, who then tunnels to </a:t>
            </a:r>
            <a:r>
              <a:rPr lang="en-US" dirty="0" smtClean="0"/>
              <a:t>BFER42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147569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8660" y="369455"/>
            <a:ext cx="10972802" cy="55399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Turn on BIER inside an AS/Area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0702" y="1175658"/>
            <a:ext cx="10972802" cy="5060239"/>
          </a:xfrm>
        </p:spPr>
        <p:txBody>
          <a:bodyPr/>
          <a:lstStyle/>
          <a:p>
            <a:r>
              <a:rPr lang="en-US" dirty="0" smtClean="0"/>
              <a:t>In the previous slide, BIER traffic are tunneled between a few strategically placed BFRs</a:t>
            </a:r>
          </a:p>
          <a:p>
            <a:pPr lvl="1"/>
            <a:r>
              <a:rPr lang="en-US" dirty="0" smtClean="0"/>
              <a:t>BFER11 tunnels (Ingress Replicates) to BFER12/BFER13/ASBR1</a:t>
            </a:r>
            <a:endParaRPr lang="en-US" dirty="0"/>
          </a:p>
          <a:p>
            <a:r>
              <a:rPr lang="en-US" dirty="0" smtClean="0"/>
              <a:t>If enough routers in AS100 supports BIER, AS100 can run BIER internally</a:t>
            </a:r>
          </a:p>
          <a:p>
            <a:pPr lvl="1"/>
            <a:r>
              <a:rPr lang="en-US" dirty="0" smtClean="0"/>
              <a:t>The entire network (across </a:t>
            </a:r>
            <a:r>
              <a:rPr lang="en-US" dirty="0" err="1" smtClean="0"/>
              <a:t>ASes</a:t>
            </a:r>
            <a:r>
              <a:rPr lang="en-US" dirty="0" smtClean="0"/>
              <a:t>) is still a single sub-domain</a:t>
            </a:r>
          </a:p>
          <a:p>
            <a:pPr lvl="1"/>
            <a:r>
              <a:rPr lang="en-US" dirty="0" smtClean="0"/>
              <a:t>With mixed IGP and BGP signaling for BIER</a:t>
            </a:r>
          </a:p>
          <a:p>
            <a:pPr lvl="2"/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tools.ietf.org/html/draft-zwzw-bier-prefix-redistribute</a:t>
            </a:r>
            <a:r>
              <a:rPr lang="en-US" dirty="0" smtClean="0"/>
              <a:t> used to redistribute BIER info between IGP and BGP</a:t>
            </a:r>
          </a:p>
          <a:p>
            <a:pPr lvl="3"/>
            <a:r>
              <a:rPr lang="en-US" dirty="0" smtClean="0"/>
              <a:t>BFER11/BFER12/BFER13’s BIER Prefixes and BFR-IDs are re-advertised into BGP by ASBR1</a:t>
            </a:r>
          </a:p>
          <a:p>
            <a:pPr lvl="3"/>
            <a:r>
              <a:rPr lang="en-US" dirty="0" smtClean="0"/>
              <a:t>Other BFERs’ BIER prefixes and BFR-IDs are re-advertised into IGP by ASBR1</a:t>
            </a:r>
          </a:p>
          <a:p>
            <a:pPr lvl="1"/>
            <a:r>
              <a:rPr lang="en-US" dirty="0" smtClean="0"/>
              <a:t>This does require redistribute BFER </a:t>
            </a:r>
            <a:r>
              <a:rPr lang="en-US" smtClean="0"/>
              <a:t>prefixes into IGP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25359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1193</Words>
  <Application>Microsoft Office PowerPoint</Application>
  <PresentationFormat>Widescreen</PresentationFormat>
  <Paragraphs>157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Office Theme</vt:lpstr>
      <vt:lpstr>Multicast/BIER As A Service</vt:lpstr>
      <vt:lpstr>Current Multicast Use Cases</vt:lpstr>
      <vt:lpstr>Multicast As A Service?</vt:lpstr>
      <vt:lpstr>BIER Enables MaaS</vt:lpstr>
      <vt:lpstr>Current Common BIER Use Cases</vt:lpstr>
      <vt:lpstr>BIER Enabled MaaS</vt:lpstr>
      <vt:lpstr>A Simple Example</vt:lpstr>
      <vt:lpstr>A Couple of Details</vt:lpstr>
      <vt:lpstr>Turn on BIER inside an AS/Area</vt:lpstr>
      <vt:lpstr>Segmentation</vt:lpstr>
      <vt:lpstr>Multi-Operator Case</vt:lpstr>
      <vt:lpstr>BIER as a Service</vt:lpstr>
      <vt:lpstr>MaaS Control &amp; Billing</vt:lpstr>
      <vt:lpstr>Summary</vt:lpstr>
    </vt:vector>
  </TitlesOfParts>
  <Company>Juniper Networks,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Multicast/BIER As A Service</dc:title>
  <dc:creator>Jeffrey (Zhaohui) Zhang</dc:creator>
  <cp:lastModifiedBy>Jeffrey (Zhaohui) Zhang</cp:lastModifiedBy>
  <cp:revision>2</cp:revision>
  <dcterms:created xsi:type="dcterms:W3CDTF">2018-11-06T00:34:27Z</dcterms:created>
  <dcterms:modified xsi:type="dcterms:W3CDTF">2018-11-06T00:39:37Z</dcterms:modified>
</cp:coreProperties>
</file>