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7"/>
  </p:notesMasterIdLst>
  <p:handoutMasterIdLst>
    <p:handoutMasterId r:id="rId8"/>
  </p:handoutMasterIdLst>
  <p:sldIdLst>
    <p:sldId id="275" r:id="rId2"/>
    <p:sldId id="274" r:id="rId3"/>
    <p:sldId id="276" r:id="rId4"/>
    <p:sldId id="278" r:id="rId5"/>
    <p:sldId id="277" r:id="rId6"/>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440" y="-11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21"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extLst>
      <p:ext uri="{BB962C8B-B14F-4D97-AF65-F5344CB8AC3E}">
        <p14:creationId xmlns:p14="http://schemas.microsoft.com/office/powerpoint/2010/main" val="2414093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xmlns=""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xmlns=""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2633472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xmlns=""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xmlns=""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9344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E0768-FABD-4B3C-8541-E5A8BDB375F3}"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E0768-FABD-4B3C-8541-E5A8BDB375F3}" type="datetimeFigureOut">
              <a:rPr lang="en-US" smtClean="0"/>
              <a:t>11/1/18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E0768-FABD-4B3C-8541-E5A8BDB375F3}" type="datetimeFigureOut">
              <a:rPr lang="en-US" smtClean="0"/>
              <a:t>11/1/18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11/1/18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11/1/18</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C23912-C541-458F-9F14-A01CBDE46D24}"/>
              </a:ext>
            </a:extLst>
          </p:cNvPr>
          <p:cNvSpPr>
            <a:spLocks noGrp="1"/>
          </p:cNvSpPr>
          <p:nvPr>
            <p:ph type="ctrTitle"/>
          </p:nvPr>
        </p:nvSpPr>
        <p:spPr/>
        <p:txBody>
          <a:bodyPr/>
          <a:lstStyle/>
          <a:p>
            <a:r>
              <a:rPr lang="en-US" dirty="0"/>
              <a:t>Software Updates for Internet of Things</a:t>
            </a:r>
            <a:br>
              <a:rPr lang="en-US" dirty="0"/>
            </a:br>
            <a:r>
              <a:rPr lang="en-US" dirty="0"/>
              <a:t>(SUIT) WG</a:t>
            </a:r>
          </a:p>
        </p:txBody>
      </p:sp>
      <p:sp>
        <p:nvSpPr>
          <p:cNvPr id="3" name="Subtitle 2">
            <a:extLst>
              <a:ext uri="{FF2B5EF4-FFF2-40B4-BE49-F238E27FC236}">
                <a16:creationId xmlns:a16="http://schemas.microsoft.com/office/drawing/2014/main" xmlns="" id="{FB14C13E-9600-4613-A3A6-E70EAFE0410B}"/>
              </a:ext>
            </a:extLst>
          </p:cNvPr>
          <p:cNvSpPr>
            <a:spLocks noGrp="1"/>
          </p:cNvSpPr>
          <p:nvPr>
            <p:ph type="subTitle" idx="1"/>
          </p:nvPr>
        </p:nvSpPr>
        <p:spPr>
          <a:xfrm>
            <a:off x="1238250" y="3602038"/>
            <a:ext cx="7429500" cy="2646362"/>
          </a:xfrm>
        </p:spPr>
        <p:txBody>
          <a:bodyPr>
            <a:normAutofit/>
          </a:bodyPr>
          <a:lstStyle/>
          <a:p>
            <a:r>
              <a:rPr lang="en-US" dirty="0" smtClean="0"/>
              <a:t>IETF </a:t>
            </a:r>
            <a:r>
              <a:rPr lang="en-US" dirty="0" smtClean="0"/>
              <a:t>103</a:t>
            </a:r>
          </a:p>
          <a:p>
            <a:r>
              <a:rPr lang="en-US" dirty="0" smtClean="0"/>
              <a:t>THURSDAY</a:t>
            </a:r>
            <a:r>
              <a:rPr lang="en-US" dirty="0"/>
              <a:t>, 8 November 2018 at </a:t>
            </a:r>
            <a:r>
              <a:rPr lang="en-US" dirty="0" smtClean="0"/>
              <a:t>0900</a:t>
            </a:r>
          </a:p>
          <a:p>
            <a:endParaRPr lang="en-US" dirty="0"/>
          </a:p>
          <a:p>
            <a:r>
              <a:rPr lang="en-US" dirty="0" smtClean="0"/>
              <a:t>Chairs:</a:t>
            </a:r>
          </a:p>
          <a:p>
            <a:r>
              <a:rPr lang="en-US" dirty="0" smtClean="0"/>
              <a:t>Dave </a:t>
            </a:r>
            <a:r>
              <a:rPr lang="en-US" dirty="0"/>
              <a:t>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xmlns=""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xmlns="" id="{20F1C2D0-A240-434F-8D76-86C460632813}"/>
              </a:ext>
            </a:extLst>
          </p:cNvPr>
          <p:cNvSpPr>
            <a:spLocks noGrp="1" noChangeArrowheads="1"/>
          </p:cNvSpPr>
          <p:nvPr>
            <p:ph type="title"/>
          </p:nvPr>
        </p:nvSpPr>
        <p:spPr>
          <a:noFill/>
        </p:spPr>
        <p:txBody>
          <a:bodyPr>
            <a:normAutofit/>
          </a:bodyPr>
          <a:lstStyle/>
          <a:p>
            <a:r>
              <a:rPr lang="en-US" altLang="en-US"/>
              <a:t>Note Well</a:t>
            </a:r>
          </a:p>
        </p:txBody>
      </p:sp>
      <p:sp>
        <p:nvSpPr>
          <p:cNvPr id="15363" name="Rectangle 6">
            <a:extLst>
              <a:ext uri="{FF2B5EF4-FFF2-40B4-BE49-F238E27FC236}">
                <a16:creationId xmlns:a16="http://schemas.microsoft.com/office/drawing/2014/main" xmlns=""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smtClean="0"/>
              <a:t>As </a:t>
            </a:r>
            <a:r>
              <a:rPr lang="en-US" altLang="en-US" sz="1200" b="0" dirty="0"/>
              <a:t>a reminder:</a:t>
            </a:r>
          </a:p>
          <a:p>
            <a:pPr marL="0" indent="0">
              <a:buFontTx/>
              <a:buChar char="•"/>
            </a:pPr>
            <a:r>
              <a:rPr lang="en-US" altLang="en-US" sz="1200" b="0" dirty="0" smtClean="0"/>
              <a:t> By </a:t>
            </a:r>
            <a:r>
              <a:rPr lang="en-US" altLang="en-US" sz="1200" b="0" dirty="0"/>
              <a:t>participating in the IETF, you agree to follow IETF processes and policies.</a:t>
            </a:r>
          </a:p>
          <a:p>
            <a:pPr marL="0" indent="0">
              <a:buFontTx/>
              <a:buChar char="•"/>
            </a:pPr>
            <a:r>
              <a:rPr lang="en-US" altLang="en-US" sz="1200" b="0" dirty="0" smtClean="0"/>
              <a:t> If </a:t>
            </a:r>
            <a:r>
              <a:rPr lang="en-US" altLang="en-US" sz="1200" b="0" dirty="0"/>
              <a:t>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smtClean="0"/>
              <a:t> As </a:t>
            </a:r>
            <a:r>
              <a:rPr lang="en-US" altLang="en-US" sz="1200" b="0" dirty="0"/>
              <a:t>a participant in or attendee to any IETF activity you acknowledge that written, audio, video, and photographic records of meetings may be made public.</a:t>
            </a:r>
          </a:p>
          <a:p>
            <a:pPr marL="0" indent="0">
              <a:buFontTx/>
              <a:buChar char="•"/>
            </a:pPr>
            <a:r>
              <a:rPr lang="en-US" altLang="en-US" sz="1200" b="0" dirty="0" smtClean="0"/>
              <a:t> Personal </a:t>
            </a:r>
            <a:r>
              <a:rPr lang="en-US" altLang="en-US" sz="1200" b="0" dirty="0"/>
              <a:t>information that you provide to IETF will be handled in accordance with the IETF Privacy Statement.</a:t>
            </a:r>
          </a:p>
          <a:p>
            <a:pPr marL="0" indent="0">
              <a:buFontTx/>
              <a:buChar char="•"/>
            </a:pPr>
            <a:r>
              <a:rPr lang="en-US" altLang="en-US" sz="1200" b="0" dirty="0" smtClean="0"/>
              <a:t> As </a:t>
            </a:r>
            <a:r>
              <a:rPr lang="en-US" altLang="en-US" sz="1200" b="0" dirty="0"/>
              <a:t>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smtClean="0"/>
              <a:t>Definitive </a:t>
            </a:r>
            <a:r>
              <a:rPr lang="en-US" altLang="en-US" sz="1200" b="0" dirty="0"/>
              <a:t>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smtClean="0"/>
              <a:t>BCP </a:t>
            </a:r>
            <a:r>
              <a:rPr lang="en-US" altLang="en-US" sz="1200" b="0" dirty="0"/>
              <a:t>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a16="http://schemas.microsoft.com/office/drawing/2014/main" xmlns=""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8427FF8-C21F-4030-A021-F7DF3FE71ED1}"/>
              </a:ext>
            </a:extLst>
          </p:cNvPr>
          <p:cNvSpPr>
            <a:spLocks noGrp="1"/>
          </p:cNvSpPr>
          <p:nvPr>
            <p:ph type="title"/>
          </p:nvPr>
        </p:nvSpPr>
        <p:spPr/>
        <p:txBody>
          <a:bodyPr/>
          <a:lstStyle/>
          <a:p>
            <a:r>
              <a:rPr lang="en-US" dirty="0"/>
              <a:t>Administrative Tasks</a:t>
            </a:r>
          </a:p>
        </p:txBody>
      </p:sp>
      <p:sp>
        <p:nvSpPr>
          <p:cNvPr id="3" name="Content Placeholder 2">
            <a:extLst>
              <a:ext uri="{FF2B5EF4-FFF2-40B4-BE49-F238E27FC236}">
                <a16:creationId xmlns:a16="http://schemas.microsoft.com/office/drawing/2014/main" xmlns="" id="{7A323F03-4E5B-4AC5-9A37-E11D1B1FB278}"/>
              </a:ext>
            </a:extLst>
          </p:cNvPr>
          <p:cNvSpPr>
            <a:spLocks noGrp="1"/>
          </p:cNvSpPr>
          <p:nvPr>
            <p:ph idx="1"/>
          </p:nvPr>
        </p:nvSpPr>
        <p:spPr/>
        <p:txBody>
          <a:bodyPr/>
          <a:lstStyle/>
          <a:p>
            <a:pPr marL="0" indent="0">
              <a:buNone/>
            </a:pPr>
            <a:r>
              <a:rPr lang="en-US" dirty="0" err="1" smtClean="0"/>
              <a:t>Bluesheets</a:t>
            </a:r>
            <a:endParaRPr lang="en-US" dirty="0" smtClean="0"/>
          </a:p>
          <a:p>
            <a:pPr marL="0" indent="0">
              <a:buNone/>
            </a:pPr>
            <a:r>
              <a:rPr lang="en-US" dirty="0" smtClean="0"/>
              <a:t>We </a:t>
            </a:r>
            <a:r>
              <a:rPr lang="en-US" dirty="0"/>
              <a:t>need </a:t>
            </a:r>
            <a:r>
              <a:rPr lang="en-US" dirty="0" smtClean="0"/>
              <a:t>volunteers:</a:t>
            </a:r>
            <a:endParaRPr lang="en-US" dirty="0"/>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a:t>Jabber: </a:t>
            </a:r>
            <a:r>
              <a:rPr lang="en-US" dirty="0" err="1"/>
              <a:t>xmpp:suit@jabber.ietf.org?join</a:t>
            </a:r>
            <a:endParaRPr lang="en-US" dirty="0"/>
          </a:p>
          <a:p>
            <a:pPr marL="0" indent="0">
              <a:buNone/>
            </a:pPr>
            <a:r>
              <a:rPr lang="en-US" dirty="0" err="1"/>
              <a:t>MeetEcho</a:t>
            </a:r>
            <a:r>
              <a:rPr lang="en-US" dirty="0"/>
              <a:t>: https://</a:t>
            </a:r>
            <a:r>
              <a:rPr lang="en-US" dirty="0" err="1"/>
              <a:t>www.meetecho.com</a:t>
            </a:r>
            <a:r>
              <a:rPr lang="en-US" dirty="0"/>
              <a:t>/ietf103/suit</a:t>
            </a:r>
          </a:p>
          <a:p>
            <a:pPr marL="0" indent="0">
              <a:buNone/>
            </a:pPr>
            <a:r>
              <a:rPr lang="en-US" dirty="0" err="1"/>
              <a:t>Etherpad</a:t>
            </a:r>
            <a:r>
              <a:rPr lang="en-US" dirty="0"/>
              <a:t>: https://</a:t>
            </a:r>
            <a:r>
              <a:rPr lang="en-US" dirty="0" err="1"/>
              <a:t>etherpad.tools.ietf.org</a:t>
            </a:r>
            <a:r>
              <a:rPr lang="en-US" dirty="0"/>
              <a:t>/p/notes-ietf-103-suit</a:t>
            </a:r>
            <a:endParaRPr lang="en-US" dirty="0"/>
          </a:p>
        </p:txBody>
      </p:sp>
      <p:sp>
        <p:nvSpPr>
          <p:cNvPr id="4" name="Slide Number Placeholder 3">
            <a:extLst>
              <a:ext uri="{FF2B5EF4-FFF2-40B4-BE49-F238E27FC236}">
                <a16:creationId xmlns:a16="http://schemas.microsoft.com/office/drawing/2014/main" xmlns=""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681038" y="1524000"/>
            <a:ext cx="8543925" cy="4876800"/>
          </a:xfrm>
        </p:spPr>
        <p:txBody>
          <a:bodyPr>
            <a:noAutofit/>
          </a:bodyPr>
          <a:lstStyle/>
          <a:p>
            <a:pPr marL="457200" indent="-457200">
              <a:buFont typeface="+mj-lt"/>
              <a:buAutoNum type="arabicPeriod"/>
            </a:pPr>
            <a:r>
              <a:rPr lang="en-US" sz="1800" b="1" dirty="0" smtClean="0"/>
              <a:t>Agenda </a:t>
            </a:r>
            <a:r>
              <a:rPr lang="en-US" sz="1800" b="1" dirty="0"/>
              <a:t>bashing, Logistics </a:t>
            </a:r>
            <a:r>
              <a:rPr lang="en-US" sz="1800" dirty="0" smtClean="0"/>
              <a:t>– </a:t>
            </a:r>
            <a:r>
              <a:rPr lang="en-US" sz="1800" dirty="0" smtClean="0"/>
              <a:t>Chairs</a:t>
            </a:r>
            <a:endParaRPr lang="en-US" sz="1800" dirty="0"/>
          </a:p>
          <a:p>
            <a:pPr marL="457200" indent="-457200">
              <a:buFont typeface="+mj-lt"/>
              <a:buAutoNum type="arabicPeriod"/>
            </a:pPr>
            <a:r>
              <a:rPr lang="en-US" sz="1800" b="1" dirty="0" smtClean="0"/>
              <a:t>Liaison </a:t>
            </a:r>
            <a:r>
              <a:rPr lang="en-US" sz="1800" b="1" dirty="0"/>
              <a:t>Statement from ITU-T SG17</a:t>
            </a:r>
          </a:p>
          <a:p>
            <a:pPr marL="371475" lvl="1" indent="0">
              <a:buNone/>
            </a:pPr>
            <a:r>
              <a:rPr lang="en-US" sz="1800" b="1" dirty="0"/>
              <a:t>   - https://</a:t>
            </a:r>
            <a:r>
              <a:rPr lang="en-US" sz="1800" b="1" dirty="0" err="1"/>
              <a:t>datatracker.ietf.org</a:t>
            </a:r>
            <a:r>
              <a:rPr lang="en-US" sz="1800" b="1" dirty="0"/>
              <a:t>/liaison/1598/</a:t>
            </a:r>
          </a:p>
          <a:p>
            <a:pPr marL="457200" indent="-457200">
              <a:buFont typeface="+mj-lt"/>
              <a:buAutoNum type="arabicPeriod"/>
            </a:pPr>
            <a:r>
              <a:rPr lang="en-US" sz="1800" b="1" dirty="0" err="1" smtClean="0"/>
              <a:t>Hackathon</a:t>
            </a:r>
            <a:r>
              <a:rPr lang="en-US" sz="1800" b="1" dirty="0" smtClean="0"/>
              <a:t> </a:t>
            </a:r>
            <a:r>
              <a:rPr lang="en-US" sz="1800" b="1" dirty="0"/>
              <a:t>Report </a:t>
            </a:r>
            <a:r>
              <a:rPr lang="mr-IN" sz="1800" dirty="0" smtClean="0"/>
              <a:t>–</a:t>
            </a:r>
            <a:r>
              <a:rPr lang="en-US" sz="1800" dirty="0" smtClean="0"/>
              <a:t> </a:t>
            </a:r>
            <a:r>
              <a:rPr lang="en-US" sz="1800" dirty="0" err="1"/>
              <a:t>Hannes</a:t>
            </a:r>
            <a:endParaRPr lang="en-US" sz="1800" dirty="0"/>
          </a:p>
          <a:p>
            <a:pPr marL="457200" indent="-457200">
              <a:buFont typeface="+mj-lt"/>
              <a:buAutoNum type="arabicPeriod"/>
            </a:pPr>
            <a:r>
              <a:rPr lang="en-US" sz="1800" b="1" dirty="0" smtClean="0"/>
              <a:t>Suit </a:t>
            </a:r>
            <a:r>
              <a:rPr lang="en-US" sz="1800" b="1" dirty="0"/>
              <a:t>Architecture </a:t>
            </a:r>
            <a:r>
              <a:rPr lang="mr-IN" sz="1800" dirty="0" smtClean="0"/>
              <a:t>–</a:t>
            </a:r>
            <a:r>
              <a:rPr lang="en-US" sz="1800" dirty="0" smtClean="0"/>
              <a:t> Authors</a:t>
            </a:r>
            <a:endParaRPr lang="en-US" sz="1800" dirty="0"/>
          </a:p>
          <a:p>
            <a:pPr marL="371475" lvl="1" indent="0">
              <a:buNone/>
            </a:pPr>
            <a:r>
              <a:rPr lang="en-US" sz="1800" b="1" dirty="0"/>
              <a:t>   - draft-</a:t>
            </a:r>
            <a:r>
              <a:rPr lang="en-US" sz="1800" b="1" dirty="0" err="1"/>
              <a:t>ietf</a:t>
            </a:r>
            <a:r>
              <a:rPr lang="en-US" sz="1800" b="1" dirty="0"/>
              <a:t>-suit-architecture</a:t>
            </a:r>
          </a:p>
          <a:p>
            <a:pPr marL="457200" indent="-457200">
              <a:buFont typeface="+mj-lt"/>
              <a:buAutoNum type="arabicPeriod"/>
            </a:pPr>
            <a:r>
              <a:rPr lang="en-US" sz="1800" b="1" dirty="0" smtClean="0"/>
              <a:t>Suit </a:t>
            </a:r>
            <a:r>
              <a:rPr lang="en-US" sz="1800" b="1" dirty="0"/>
              <a:t>Information Model </a:t>
            </a:r>
            <a:r>
              <a:rPr lang="mr-IN" sz="1800" dirty="0" smtClean="0"/>
              <a:t>–</a:t>
            </a:r>
            <a:r>
              <a:rPr lang="en-US" sz="1800" dirty="0" smtClean="0"/>
              <a:t> Authors</a:t>
            </a:r>
            <a:endParaRPr lang="en-US" sz="1800" dirty="0"/>
          </a:p>
          <a:p>
            <a:pPr marL="371475" lvl="1" indent="0">
              <a:buNone/>
            </a:pPr>
            <a:r>
              <a:rPr lang="en-US" sz="1800" b="1" dirty="0"/>
              <a:t>   - draft-</a:t>
            </a:r>
            <a:r>
              <a:rPr lang="en-US" sz="1800" b="1" dirty="0" err="1"/>
              <a:t>ietf</a:t>
            </a:r>
            <a:r>
              <a:rPr lang="en-US" sz="1800" b="1" dirty="0"/>
              <a:t>-suit-information-model</a:t>
            </a:r>
          </a:p>
          <a:p>
            <a:pPr marL="457200" indent="-457200">
              <a:buFont typeface="+mj-lt"/>
              <a:buAutoNum type="arabicPeriod"/>
            </a:pPr>
            <a:r>
              <a:rPr lang="en-US" sz="1800" b="1" dirty="0" smtClean="0"/>
              <a:t>Suit </a:t>
            </a:r>
            <a:r>
              <a:rPr lang="en-US" sz="1800" b="1" dirty="0"/>
              <a:t>Manifest Format </a:t>
            </a:r>
            <a:r>
              <a:rPr lang="mr-IN" sz="1800" dirty="0" smtClean="0"/>
              <a:t>–</a:t>
            </a:r>
            <a:r>
              <a:rPr lang="en-US" sz="1800" dirty="0" smtClean="0"/>
              <a:t> Authors</a:t>
            </a:r>
            <a:endParaRPr lang="en-US" sz="1800" dirty="0"/>
          </a:p>
          <a:p>
            <a:pPr marL="371475" lvl="1" indent="0">
              <a:buNone/>
            </a:pPr>
            <a:r>
              <a:rPr lang="en-US" sz="1800" b="1" dirty="0"/>
              <a:t>   - draft-</a:t>
            </a:r>
            <a:r>
              <a:rPr lang="en-US" sz="1800" b="1" dirty="0" err="1"/>
              <a:t>birkholz</a:t>
            </a:r>
            <a:r>
              <a:rPr lang="en-US" sz="1800" b="1" dirty="0"/>
              <a:t>-suit-</a:t>
            </a:r>
            <a:r>
              <a:rPr lang="en-US" sz="1800" b="1" dirty="0" err="1"/>
              <a:t>coswid</a:t>
            </a:r>
            <a:r>
              <a:rPr lang="en-US" sz="1800" b="1" dirty="0"/>
              <a:t>-manifest</a:t>
            </a:r>
          </a:p>
          <a:p>
            <a:pPr marL="371475" lvl="1" indent="0">
              <a:buNone/>
            </a:pPr>
            <a:r>
              <a:rPr lang="en-US" sz="1800" b="1" dirty="0"/>
              <a:t>   - draft-</a:t>
            </a:r>
            <a:r>
              <a:rPr lang="en-US" sz="1800" b="1" dirty="0" err="1"/>
              <a:t>moran</a:t>
            </a:r>
            <a:r>
              <a:rPr lang="en-US" sz="1800" b="1" dirty="0"/>
              <a:t>-suit-manifest</a:t>
            </a:r>
          </a:p>
          <a:p>
            <a:pPr marL="371475" lvl="1" indent="0">
              <a:buNone/>
            </a:pPr>
            <a:r>
              <a:rPr lang="en-US" sz="1800" b="1" dirty="0"/>
              <a:t>   - draft-pagel-suit-manifest-00</a:t>
            </a:r>
          </a:p>
          <a:p>
            <a:pPr marL="457200" indent="-457200">
              <a:buFont typeface="+mj-lt"/>
              <a:buAutoNum type="arabicPeriod"/>
            </a:pPr>
            <a:r>
              <a:rPr lang="en-US" sz="1800" b="1" dirty="0" smtClean="0"/>
              <a:t>How </a:t>
            </a:r>
            <a:r>
              <a:rPr lang="en-US" sz="1800" b="1" dirty="0"/>
              <a:t>many formats should move forward? </a:t>
            </a:r>
            <a:r>
              <a:rPr lang="mr-IN" sz="1800" dirty="0" smtClean="0"/>
              <a:t>–</a:t>
            </a:r>
            <a:r>
              <a:rPr lang="en-US" sz="1800" dirty="0" smtClean="0"/>
              <a:t> </a:t>
            </a:r>
            <a:r>
              <a:rPr lang="en-US" sz="1800" dirty="0"/>
              <a:t>Chairs</a:t>
            </a:r>
          </a:p>
          <a:p>
            <a:pPr marL="457200" indent="-457200">
              <a:buFont typeface="+mj-lt"/>
              <a:buAutoNum type="arabicPeriod"/>
            </a:pPr>
            <a:r>
              <a:rPr lang="en-US" sz="1800" b="1" dirty="0" smtClean="0"/>
              <a:t>Next </a:t>
            </a:r>
            <a:r>
              <a:rPr lang="en-US" sz="1800" b="1" dirty="0"/>
              <a:t>Steps </a:t>
            </a:r>
            <a:r>
              <a:rPr lang="mr-IN" sz="1800" dirty="0" smtClean="0"/>
              <a:t>–</a:t>
            </a:r>
            <a:r>
              <a:rPr lang="en-US" sz="1800" dirty="0" smtClean="0"/>
              <a:t> Chairs</a:t>
            </a:r>
            <a:endParaRPr lang="en-US" sz="1800" dirty="0"/>
          </a:p>
        </p:txBody>
      </p:sp>
      <p:sp>
        <p:nvSpPr>
          <p:cNvPr id="5" name="Slide Number Placeholder 4">
            <a:extLst>
              <a:ext uri="{FF2B5EF4-FFF2-40B4-BE49-F238E27FC236}">
                <a16:creationId xmlns:a16="http://schemas.microsoft.com/office/drawing/2014/main" xmlns=""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1E0B6D-71B2-4079-A438-8BB2A2ED690F}"/>
              </a:ext>
            </a:extLst>
          </p:cNvPr>
          <p:cNvSpPr>
            <a:spLocks noGrp="1"/>
          </p:cNvSpPr>
          <p:nvPr>
            <p:ph type="title"/>
          </p:nvPr>
        </p:nvSpPr>
        <p:spPr/>
        <p:txBody>
          <a:bodyPr/>
          <a:lstStyle/>
          <a:p>
            <a:r>
              <a:rPr lang="en-US" dirty="0"/>
              <a:t>WG Status Report</a:t>
            </a:r>
          </a:p>
        </p:txBody>
      </p:sp>
      <p:sp>
        <p:nvSpPr>
          <p:cNvPr id="3" name="Content Placeholder 2">
            <a:extLst>
              <a:ext uri="{FF2B5EF4-FFF2-40B4-BE49-F238E27FC236}">
                <a16:creationId xmlns:a16="http://schemas.microsoft.com/office/drawing/2014/main" xmlns="" id="{23B010FA-F6EB-46DF-85EB-62518A9178C8}"/>
              </a:ext>
            </a:extLst>
          </p:cNvPr>
          <p:cNvSpPr>
            <a:spLocks noGrp="1"/>
          </p:cNvSpPr>
          <p:nvPr>
            <p:ph idx="1"/>
          </p:nvPr>
        </p:nvSpPr>
        <p:spPr/>
        <p:txBody>
          <a:bodyPr>
            <a:normAutofit/>
          </a:bodyPr>
          <a:lstStyle/>
          <a:p>
            <a:pPr marL="0" indent="0">
              <a:buNone/>
            </a:pPr>
            <a:r>
              <a:rPr lang="en-US" sz="2400" dirty="0" smtClean="0"/>
              <a:t>Adopted architecture and information-model as WG </a:t>
            </a:r>
            <a:r>
              <a:rPr lang="en-US" sz="2400" dirty="0" smtClean="0"/>
              <a:t>I-Ds</a:t>
            </a:r>
            <a:endParaRPr lang="en-US" sz="2400" dirty="0" smtClean="0"/>
          </a:p>
          <a:p>
            <a:pPr marL="0" indent="0">
              <a:buNone/>
            </a:pPr>
            <a:endParaRPr lang="en-US" sz="2400" dirty="0" smtClean="0"/>
          </a:p>
          <a:p>
            <a:pPr marL="0" indent="0">
              <a:buNone/>
            </a:pPr>
            <a:r>
              <a:rPr lang="en-US" sz="2400" dirty="0" smtClean="0"/>
              <a:t>Liaison Statement from ITU</a:t>
            </a:r>
            <a:r>
              <a:rPr lang="en-US" sz="2400" dirty="0"/>
              <a:t>-T SG17 </a:t>
            </a:r>
            <a:r>
              <a:rPr lang="en-US" sz="2400" dirty="0" smtClean="0"/>
              <a:t>on </a:t>
            </a:r>
            <a:r>
              <a:rPr lang="en-US" sz="2400" dirty="0" err="1" smtClean="0"/>
              <a:t>X.secup</a:t>
            </a:r>
            <a:r>
              <a:rPr lang="en-US" sz="2400" dirty="0" err="1"/>
              <a:t>-iot</a:t>
            </a:r>
            <a:r>
              <a:rPr lang="en-US" sz="2400" dirty="0" smtClean="0"/>
              <a:t>:</a:t>
            </a:r>
            <a:r>
              <a:rPr lang="en-US" sz="2400" smtClean="0"/>
              <a:t/>
            </a:r>
            <a:br>
              <a:rPr lang="en-US" sz="2400" smtClean="0"/>
            </a:br>
            <a:r>
              <a:rPr lang="en-US" sz="2400" smtClean="0"/>
              <a:t>Secure Software </a:t>
            </a:r>
            <a:r>
              <a:rPr lang="en-US" sz="2400" dirty="0"/>
              <a:t>Update Procedure for </a:t>
            </a:r>
            <a:r>
              <a:rPr lang="en-US" sz="2400" dirty="0" err="1"/>
              <a:t>IoT</a:t>
            </a:r>
            <a:r>
              <a:rPr lang="en-US" sz="2400" dirty="0"/>
              <a:t> </a:t>
            </a:r>
            <a:r>
              <a:rPr lang="en-US" sz="2400" dirty="0" smtClean="0"/>
              <a:t>Devices</a:t>
            </a:r>
          </a:p>
          <a:p>
            <a:pPr lvl="1"/>
            <a:r>
              <a:rPr lang="en-US" sz="2400" dirty="0" smtClean="0"/>
              <a:t>Shared draft document</a:t>
            </a:r>
          </a:p>
          <a:p>
            <a:pPr lvl="1"/>
            <a:r>
              <a:rPr lang="en-US" sz="2400" dirty="0" smtClean="0"/>
              <a:t>Seek comment before end of 2018</a:t>
            </a:r>
          </a:p>
          <a:p>
            <a:pPr marL="0" indent="0">
              <a:buNone/>
            </a:pPr>
            <a:endParaRPr lang="en-US" sz="2400" dirty="0"/>
          </a:p>
          <a:p>
            <a:pPr marL="0" indent="0">
              <a:buNone/>
            </a:pPr>
            <a:r>
              <a:rPr lang="en-US" sz="2400" dirty="0" smtClean="0"/>
              <a:t>Hackathon project at the IETF </a:t>
            </a:r>
            <a:r>
              <a:rPr lang="en-US" sz="2400" dirty="0" smtClean="0"/>
              <a:t>103 on Saturday and Sunday</a:t>
            </a:r>
            <a:endParaRPr lang="en-US" sz="2400" dirty="0"/>
          </a:p>
        </p:txBody>
      </p:sp>
      <p:sp>
        <p:nvSpPr>
          <p:cNvPr id="4" name="Slide Number Placeholder 3">
            <a:extLst>
              <a:ext uri="{FF2B5EF4-FFF2-40B4-BE49-F238E27FC236}">
                <a16:creationId xmlns:a16="http://schemas.microsoft.com/office/drawing/2014/main" xmlns="" id="{56BE74F6-8F83-49EF-8C43-0972633ACC01}"/>
              </a:ext>
            </a:extLst>
          </p:cNvPr>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27668027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3807</TotalTime>
  <Pages>30</Pages>
  <Words>408</Words>
  <Application>Microsoft Macintosh PowerPoint</Application>
  <PresentationFormat>A4 Paper (210x297 mm)</PresentationFormat>
  <Paragraphs>62</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Software Updates for Internet of Things (SUIT) WG</vt:lpstr>
      <vt:lpstr>Note Well</vt:lpstr>
      <vt:lpstr>Administrative Tasks</vt:lpstr>
      <vt:lpstr>Agenda</vt:lpstr>
      <vt:lpstr>WG Status Report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Russell Housley</cp:lastModifiedBy>
  <cp:revision>145</cp:revision>
  <cp:lastPrinted>2000-03-17T18:21:46Z</cp:lastPrinted>
  <dcterms:created xsi:type="dcterms:W3CDTF">2011-04-21T19:07:52Z</dcterms:created>
  <dcterms:modified xsi:type="dcterms:W3CDTF">2018-11-01T22:44:04Z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