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4" r:id="rId3"/>
    <p:sldId id="312" r:id="rId4"/>
    <p:sldId id="316" r:id="rId5"/>
    <p:sldId id="304" r:id="rId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urad, Alain" initials="MA" lastIdx="2" clrIdx="0">
    <p:extLst>
      <p:ext uri="{19B8F6BF-5375-455C-9EA6-DF929625EA0E}">
        <p15:presenceInfo xmlns:p15="http://schemas.microsoft.com/office/powerpoint/2012/main" userId="S-1-5-21-1844237615-1580818891-725345543-272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6" autoAdjust="0"/>
    <p:restoredTop sz="86364" autoAdjust="0"/>
  </p:normalViewPr>
  <p:slideViewPr>
    <p:cSldViewPr snapToGrid="0" snapToObjects="1" showGuides="1">
      <p:cViewPr varScale="1">
        <p:scale>
          <a:sx n="78" d="100"/>
          <a:sy n="78" d="100"/>
        </p:scale>
        <p:origin x="1245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B0F40-B773-41AA-85BD-AD461586AFF3}" type="datetimeFigureOut">
              <a:rPr lang="en-US" smtClean="0"/>
              <a:t>3/12/2019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64C18-F25F-4994-AFF2-2708C562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2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2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9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4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9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B3CC-D0F5-44D6-9100-C3140CD4CA2D}" type="datetime1">
              <a:rPr lang="es-ES" smtClean="0"/>
              <a:t>12/03/2019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s-ES"/>
              <a:t>draft-irtf-nfvrg-gaps-network-virtualization-03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3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BB89-59AE-40E7-90D3-DD533B61E1E5}" type="datetime1">
              <a:rPr lang="es-ES" smtClean="0"/>
              <a:t>12/03/2019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2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18F0-3F82-44E3-BF88-45C17774BF75}" type="datetime1">
              <a:rPr lang="es-ES" smtClean="0"/>
              <a:t>12/03/2019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A6EA7E20-63B3-4E0E-AE97-0DF49013717A}" type="datetime1">
              <a:rPr lang="es-ES" kern="0" smtClean="0">
                <a:solidFill>
                  <a:srgbClr val="898989"/>
                </a:solidFill>
              </a:rPr>
              <a:t>12/03/2019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18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91954-9E18-489B-992A-6B81413C50A2}" type="datetime1">
              <a:rPr lang="es-ES" smtClean="0"/>
              <a:t>12/03/2019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4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ABC9-D785-45F6-9645-100C9EF96CAF}" type="datetime1">
              <a:rPr lang="es-ES" smtClean="0"/>
              <a:t>12/03/2019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7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7ADE-D59F-41FD-B567-DABEB8A7933A}" type="datetime1">
              <a:rPr lang="es-ES" smtClean="0"/>
              <a:t>12/03/2019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3AFB-857D-4464-A148-6D1F4DE795B4}" type="datetime1">
              <a:rPr lang="es-ES" smtClean="0"/>
              <a:t>12/03/2019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9C4E-CE78-4D23-8D6A-75F3F21C1317}" type="datetime1">
              <a:rPr lang="es-ES" smtClean="0"/>
              <a:t>12/03/2019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2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B90C-E28A-4C41-8E1C-B1DCC7AB365B}" type="datetime1">
              <a:rPr lang="es-ES" smtClean="0"/>
              <a:t>12/03/2019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7654-E817-430A-A003-DAFB636B9B27}" type="datetime1">
              <a:rPr lang="es-ES" smtClean="0"/>
              <a:t>12/03/2019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B5D7D-3E4D-4C09-87B9-D4B22F634710}" type="datetime1">
              <a:rPr lang="es-ES" kern="0" smtClean="0">
                <a:solidFill>
                  <a:srgbClr val="898989"/>
                </a:solidFill>
              </a:rPr>
              <a:t>12/03/2019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tools.ietf.org/html/draft-ietf-bier-multicast-http-response-0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ietf-bier-use-cases-06#section-3.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308" y="2597352"/>
            <a:ext cx="8559384" cy="147002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Applicability of BIER Multicast Overlay for Adaptive Streaming Services              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200" u="sng" dirty="0">
                <a:hlinkClick r:id="rId2"/>
              </a:rPr>
              <a:t>https://tools.ietf.org/html/draft-ietf-bier-multicast-http-response-00</a:t>
            </a:r>
            <a:r>
              <a:rPr lang="en-US" sz="2200" dirty="0"/>
              <a:t> </a:t>
            </a:r>
            <a:br>
              <a:rPr lang="en-US" dirty="0"/>
            </a:b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GB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24656" y="3886199"/>
            <a:ext cx="8094688" cy="258955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s-ES" sz="2400" u="sng" dirty="0"/>
              <a:t>Debashish Purkayastha</a:t>
            </a:r>
            <a:r>
              <a:rPr lang="es-ES" sz="2400" dirty="0"/>
              <a:t>, Dirk Trossen, Akbar Rahman, </a:t>
            </a:r>
          </a:p>
          <a:p>
            <a:pPr lvl="0"/>
            <a:r>
              <a:rPr lang="es-ES" sz="2400" dirty="0"/>
              <a:t>Toerless Eckert </a:t>
            </a:r>
            <a:endParaRPr lang="en-US" sz="2400" dirty="0"/>
          </a:p>
          <a:p>
            <a:pPr lvl="0"/>
            <a:endParaRPr lang="en-US" sz="2400" dirty="0"/>
          </a:p>
          <a:p>
            <a:r>
              <a:rPr lang="es-ES_tradnl" sz="2800" kern="0" dirty="0">
                <a:solidFill>
                  <a:srgbClr val="898989"/>
                </a:solidFill>
              </a:rPr>
              <a:t>IETF-104, BIER WG, March 2019</a:t>
            </a:r>
            <a:endParaRPr lang="es-ES" sz="2800" kern="0" dirty="0">
              <a:solidFill>
                <a:srgbClr val="898989"/>
              </a:solidFill>
            </a:endParaRPr>
          </a:p>
          <a:p>
            <a:pPr lvl="0"/>
            <a:endParaRPr lang="es-ES" sz="2400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50" y="207963"/>
            <a:ext cx="3075700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70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Recap : BIER Multicast Overlay for HTTP Response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Adopted as a WG document</a:t>
            </a:r>
          </a:p>
          <a:p>
            <a:pPr lvl="1"/>
            <a:r>
              <a:rPr lang="en-US"/>
              <a:t>Thanks to the WG !!!</a:t>
            </a:r>
          </a:p>
          <a:p>
            <a:r>
              <a:rPr lang="en-US"/>
              <a:t>Example </a:t>
            </a:r>
            <a:r>
              <a:rPr lang="en-US" dirty="0"/>
              <a:t>realization of the use case (</a:t>
            </a:r>
            <a:r>
              <a:rPr lang="en-US" sz="2000" u="sng" dirty="0">
                <a:hlinkClick r:id="rId3"/>
              </a:rPr>
              <a:t>https://tools.ietf.org/html/draft-ietf-bier-use-cases-06#section-3.10</a:t>
            </a:r>
            <a:r>
              <a:rPr lang="en-US" sz="2000" dirty="0"/>
              <a:t> </a:t>
            </a:r>
            <a:r>
              <a:rPr lang="en-US" dirty="0"/>
              <a:t>)</a:t>
            </a:r>
          </a:p>
          <a:p>
            <a:r>
              <a:rPr lang="en-US" dirty="0"/>
              <a:t>Reference Architecture and Realization of the “multicast overlay” over IPMC and BIER was described</a:t>
            </a:r>
          </a:p>
          <a:p>
            <a:r>
              <a:rPr lang="en-US" dirty="0"/>
              <a:t>Pros and Cons for both were considered</a:t>
            </a:r>
          </a:p>
          <a:p>
            <a:r>
              <a:rPr lang="en-US" dirty="0"/>
              <a:t>For realization over BIER, operational details including functional elements such as PCE, Service Handler were described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2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104 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Prague</a:t>
            </a:r>
            <a:endParaRPr lang="es-ES" altLang="en-US" sz="1200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021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Recap : Reference Architecture over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937760"/>
            <a:ext cx="8229600" cy="14439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The multicast overlay is formed by the BFIR and BFER of the BIER layer and the additional SH (Service Handler) and PCE (Path Computation Element) elements</a:t>
            </a:r>
            <a:r>
              <a:rPr lang="en-US" sz="2400" dirty="0"/>
              <a:t> 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3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691" y="1062112"/>
            <a:ext cx="5862917" cy="38296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3200" y="1021404"/>
            <a:ext cx="1318098" cy="787941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4639" y="2428672"/>
            <a:ext cx="1318098" cy="1063558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43199" y="3482004"/>
            <a:ext cx="1464013" cy="630676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22769" y="2439994"/>
            <a:ext cx="1108953" cy="787941"/>
          </a:xfrm>
          <a:prstGeom prst="rect">
            <a:avLst/>
          </a:prstGeom>
          <a:solidFill>
            <a:srgbClr val="92D05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55C078-7E33-4E06-A9F8-08732328AF09}"/>
              </a:ext>
            </a:extLst>
          </p:cNvPr>
          <p:cNvSpPr/>
          <p:nvPr/>
        </p:nvSpPr>
        <p:spPr>
          <a:xfrm>
            <a:off x="1500691" y="3380335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62613A-4E7E-4396-A6E0-C8032690F814}"/>
              </a:ext>
            </a:extLst>
          </p:cNvPr>
          <p:cNvSpPr/>
          <p:nvPr/>
        </p:nvSpPr>
        <p:spPr>
          <a:xfrm>
            <a:off x="1524000" y="1039683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7E9342-43A4-495C-8718-C950928A1673}"/>
              </a:ext>
            </a:extLst>
          </p:cNvPr>
          <p:cNvSpPr/>
          <p:nvPr/>
        </p:nvSpPr>
        <p:spPr>
          <a:xfrm>
            <a:off x="6144639" y="3650669"/>
            <a:ext cx="1267451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B933B-F094-4EA7-A261-6D14713B5D85}"/>
              </a:ext>
            </a:extLst>
          </p:cNvPr>
          <p:cNvSpPr txBox="1"/>
          <p:nvPr/>
        </p:nvSpPr>
        <p:spPr>
          <a:xfrm>
            <a:off x="2948284" y="3550807"/>
            <a:ext cx="341760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566E77-1757-4C44-BB2A-A7BA40539CC4}"/>
              </a:ext>
            </a:extLst>
          </p:cNvPr>
          <p:cNvSpPr txBox="1"/>
          <p:nvPr/>
        </p:nvSpPr>
        <p:spPr>
          <a:xfrm>
            <a:off x="2948284" y="1161737"/>
            <a:ext cx="341760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97EA58-E751-498F-99C0-64A28A8E0E65}"/>
              </a:ext>
            </a:extLst>
          </p:cNvPr>
          <p:cNvSpPr txBox="1"/>
          <p:nvPr/>
        </p:nvSpPr>
        <p:spPr>
          <a:xfrm>
            <a:off x="6506347" y="2715307"/>
            <a:ext cx="44435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+ SH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BEF72A-1B31-4675-A9E6-7A13B4D8BB6A}"/>
              </a:ext>
            </a:extLst>
          </p:cNvPr>
          <p:cNvSpPr txBox="1"/>
          <p:nvPr/>
        </p:nvSpPr>
        <p:spPr>
          <a:xfrm>
            <a:off x="1713407" y="4336425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3" name="3 Marcador de fecha">
            <a:extLst>
              <a:ext uri="{FF2B5EF4-FFF2-40B4-BE49-F238E27FC236}">
                <a16:creationId xmlns:a16="http://schemas.microsoft.com/office/drawing/2014/main" id="{4F4DD34E-E041-4DB3-8203-1B79C69BBC98}"/>
              </a:ext>
            </a:extLst>
          </p:cNvPr>
          <p:cNvSpPr txBox="1">
            <a:spLocks noGrp="1"/>
          </p:cNvSpPr>
          <p:nvPr/>
        </p:nvSpPr>
        <p:spPr bwMode="auto">
          <a:xfrm>
            <a:off x="335602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104 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Prague</a:t>
            </a:r>
            <a:endParaRPr lang="es-ES" altLang="en-US" sz="1200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D3FFD9-40C8-4085-B5E0-833A827DA481}"/>
              </a:ext>
            </a:extLst>
          </p:cNvPr>
          <p:cNvSpPr txBox="1"/>
          <p:nvPr/>
        </p:nvSpPr>
        <p:spPr>
          <a:xfrm>
            <a:off x="7037962" y="1045299"/>
            <a:ext cx="21199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2">
                    <a:lumMod val="75000"/>
                  </a:schemeClr>
                </a:solidFill>
              </a:rPr>
              <a:t>Red : Network access points at ingress and egress</a:t>
            </a:r>
          </a:p>
          <a:p>
            <a:r>
              <a:rPr lang="en-US" sz="1100" b="1" dirty="0">
                <a:solidFill>
                  <a:srgbClr val="CCCC00"/>
                </a:solidFill>
              </a:rPr>
              <a:t>Yellow : Terminal/Consumer, Server/producer</a:t>
            </a:r>
          </a:p>
          <a:p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Green : TE + PCE node</a:t>
            </a:r>
          </a:p>
        </p:txBody>
      </p:sp>
    </p:spTree>
    <p:extLst>
      <p:ext uri="{BB962C8B-B14F-4D97-AF65-F5344CB8AC3E}">
        <p14:creationId xmlns:p14="http://schemas.microsoft.com/office/powerpoint/2010/main" val="109713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Details Added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pPr hangingPunct="0"/>
            <a:r>
              <a:rPr lang="en-US" dirty="0"/>
              <a:t>Deployment options for SH, BFER, BFIR</a:t>
            </a:r>
          </a:p>
          <a:p>
            <a:pPr marL="0" indent="0" hangingPunct="0">
              <a:buNone/>
            </a:pPr>
            <a:endParaRPr lang="en-US" dirty="0"/>
          </a:p>
          <a:p>
            <a:pPr hangingPunct="0"/>
            <a:r>
              <a:rPr lang="en-US" dirty="0"/>
              <a:t>Included description of the work done at DVB and BBF</a:t>
            </a:r>
          </a:p>
          <a:p>
            <a:pPr lvl="1" hangingPunct="0"/>
            <a:endParaRPr lang="en-US" dirty="0"/>
          </a:p>
          <a:p>
            <a:pPr hangingPunct="0"/>
            <a:r>
              <a:rPr lang="en-US" dirty="0"/>
              <a:t>Updates to the operational procedure</a:t>
            </a:r>
          </a:p>
          <a:p>
            <a:pPr lvl="1" hangingPunct="0"/>
            <a:r>
              <a:rPr lang="en-US" dirty="0"/>
              <a:t>Forwarding mechanisms </a:t>
            </a:r>
          </a:p>
          <a:p>
            <a:pPr lvl="1" hangingPunct="0"/>
            <a:r>
              <a:rPr lang="en-US" dirty="0"/>
              <a:t>Clarifying the case for reliable transport  </a:t>
            </a:r>
          </a:p>
          <a:p>
            <a:pPr lvl="1" hangingPunct="0"/>
            <a:endParaRPr lang="en-US" sz="2400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4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5A4CFFB-932B-497C-B9BC-0D89AB587138}"/>
              </a:ext>
            </a:extLst>
          </p:cNvPr>
          <p:cNvSpPr txBox="1">
            <a:spLocks noGrp="1"/>
          </p:cNvSpPr>
          <p:nvPr/>
        </p:nvSpPr>
        <p:spPr bwMode="auto">
          <a:xfrm>
            <a:off x="136187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104 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Prague</a:t>
            </a:r>
            <a:endParaRPr lang="es-ES" altLang="en-US" sz="1200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24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1117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Next steps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85813"/>
            <a:ext cx="8229600" cy="55959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Proposed next steps</a:t>
            </a:r>
          </a:p>
          <a:p>
            <a:pPr lvl="1"/>
            <a:r>
              <a:rPr lang="en-US" dirty="0"/>
              <a:t>Include other use cases apart from streaming, e.g. </a:t>
            </a:r>
          </a:p>
          <a:p>
            <a:pPr lvl="2"/>
            <a:r>
              <a:rPr lang="en-US" dirty="0"/>
              <a:t>File replication in CDNs</a:t>
            </a:r>
          </a:p>
          <a:p>
            <a:pPr lvl="2"/>
            <a:r>
              <a:rPr lang="en-US" dirty="0"/>
              <a:t>SW updates over HTTP</a:t>
            </a:r>
          </a:p>
          <a:p>
            <a:pPr lvl="2"/>
            <a:r>
              <a:rPr lang="en-US" dirty="0"/>
              <a:t>Connect to ITU-T Network2030 work</a:t>
            </a:r>
          </a:p>
          <a:p>
            <a:pPr lvl="1"/>
            <a:r>
              <a:rPr lang="en-US" dirty="0"/>
              <a:t>Add details for operation of the Multicast Overlay</a:t>
            </a:r>
          </a:p>
          <a:p>
            <a:pPr lvl="2"/>
            <a:r>
              <a:rPr lang="en-US" dirty="0"/>
              <a:t>Interface functions to BFIR where the PATH ID is mapped to BIER header</a:t>
            </a:r>
          </a:p>
          <a:p>
            <a:pPr lvl="2"/>
            <a:r>
              <a:rPr lang="en-US" dirty="0"/>
              <a:t>PCE Registration procedure</a:t>
            </a:r>
          </a:p>
          <a:p>
            <a:pPr lvl="2"/>
            <a:r>
              <a:rPr lang="en-US" dirty="0"/>
              <a:t>Protocol between PCE and Forwarder/BFIR/BFER</a:t>
            </a:r>
          </a:p>
          <a:p>
            <a:pPr lvl="2"/>
            <a:r>
              <a:rPr lang="en-US" dirty="0"/>
              <a:t>Interfacing with BIER TE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5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782804B-4C9E-46D9-AF5C-9080EE39049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104 IETF, </a:t>
            </a:r>
            <a:r>
              <a:rPr lang="es-ES" altLang="en-US" sz="1200" dirty="0" err="1">
                <a:solidFill>
                  <a:srgbClr val="898989"/>
                </a:solidFill>
                <a:cs typeface="Arial" panose="020B0604020202020204" pitchFamily="34" charset="0"/>
              </a:rPr>
              <a:t>Prague</a:t>
            </a:r>
            <a:endParaRPr lang="es-ES" altLang="en-US" sz="1200" dirty="0">
              <a:solidFill>
                <a:srgbClr val="898989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30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15969</TotalTime>
  <Words>304</Words>
  <Application>Microsoft Office PowerPoint</Application>
  <PresentationFormat>On-screen Show (4:3)</PresentationFormat>
  <Paragraphs>63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de Office</vt:lpstr>
      <vt:lpstr>Applicability of BIER Multicast Overlay for Adaptive Streaming Services                 https://tools.ietf.org/html/draft-ietf-bier-multicast-http-response-00     </vt:lpstr>
      <vt:lpstr>Recap : BIER Multicast Overlay for HTTP Response</vt:lpstr>
      <vt:lpstr>Recap : Reference Architecture over BIER</vt:lpstr>
      <vt:lpstr>Details Added</vt:lpstr>
      <vt:lpstr>Next steps</vt:lpstr>
    </vt:vector>
  </TitlesOfParts>
  <Company>InterDigital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slides-IETF99-sfc-use-case-service-indirection-00</dc:title>
  <dc:creator>Debashish.Purkayastha@InterDigital.com</dc:creator>
  <cp:lastModifiedBy>Dirk Trossen</cp:lastModifiedBy>
  <cp:revision>225</cp:revision>
  <dcterms:created xsi:type="dcterms:W3CDTF">2015-07-17T11:09:18Z</dcterms:created>
  <dcterms:modified xsi:type="dcterms:W3CDTF">2019-03-12T09:34:03Z</dcterms:modified>
</cp:coreProperties>
</file>