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5"/>
  </p:notesMasterIdLst>
  <p:sldIdLst>
    <p:sldId id="288" r:id="rId2"/>
    <p:sldId id="296" r:id="rId3"/>
    <p:sldId id="293" r:id="rId4"/>
  </p:sldIdLst>
  <p:sldSz cx="9144000" cy="6858000" type="screen4x3"/>
  <p:notesSz cx="6858000" cy="9144000"/>
  <p:defaultTextStyle>
    <a:defPPr>
      <a:defRPr lang="en-GB"/>
    </a:defPPr>
    <a:lvl1pPr algn="l" defTabSz="457200" rtl="0" fontAlgn="base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kern="1200">
        <a:solidFill>
          <a:schemeClr val="bg1"/>
        </a:solidFill>
        <a:latin typeface="Arial" charset="0"/>
        <a:ea typeface="+mn-ea"/>
        <a:cs typeface="+mn-cs"/>
      </a:defRPr>
    </a:lvl1pPr>
    <a:lvl2pPr marL="742950" indent="-285750" algn="l" defTabSz="457200" rtl="0" fontAlgn="base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kern="1200">
        <a:solidFill>
          <a:schemeClr val="bg1"/>
        </a:solidFill>
        <a:latin typeface="Arial" charset="0"/>
        <a:ea typeface="+mn-ea"/>
        <a:cs typeface="+mn-cs"/>
      </a:defRPr>
    </a:lvl2pPr>
    <a:lvl3pPr marL="1143000" indent="-228600" algn="l" defTabSz="457200" rtl="0" fontAlgn="base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kern="1200">
        <a:solidFill>
          <a:schemeClr val="bg1"/>
        </a:solidFill>
        <a:latin typeface="Arial" charset="0"/>
        <a:ea typeface="+mn-ea"/>
        <a:cs typeface="+mn-cs"/>
      </a:defRPr>
    </a:lvl3pPr>
    <a:lvl4pPr marL="1600200" indent="-228600" algn="l" defTabSz="457200" rtl="0" fontAlgn="base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kern="1200">
        <a:solidFill>
          <a:schemeClr val="bg1"/>
        </a:solidFill>
        <a:latin typeface="Arial" charset="0"/>
        <a:ea typeface="+mn-ea"/>
        <a:cs typeface="+mn-cs"/>
      </a:defRPr>
    </a:lvl4pPr>
    <a:lvl5pPr marL="2057400" indent="-228600" algn="l" defTabSz="457200" rtl="0" fontAlgn="base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kern="1200">
        <a:solidFill>
          <a:schemeClr val="bg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bg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bg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bg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bg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>
      <p:cViewPr varScale="1">
        <p:scale>
          <a:sx n="75" d="100"/>
          <a:sy n="75" d="100"/>
        </p:scale>
        <p:origin x="1176" y="67"/>
      </p:cViewPr>
      <p:guideLst>
        <p:guide orient="horz" pos="2160"/>
        <p:guide pos="288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AutoShape 1"/>
          <p:cNvSpPr>
            <a:spLocks noChangeArrowheads="1"/>
          </p:cNvSpPr>
          <p:nvPr/>
        </p:nvSpPr>
        <p:spPr bwMode="auto">
          <a:xfrm>
            <a:off x="0" y="0"/>
            <a:ext cx="6858000" cy="9144000"/>
          </a:xfrm>
          <a:prstGeom prst="roundRect">
            <a:avLst>
              <a:gd name="adj" fmla="val 23"/>
            </a:avLst>
          </a:prstGeom>
          <a:solidFill>
            <a:srgbClr val="FFFFFF"/>
          </a:solidFill>
          <a:ln w="936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50" name="AutoShape 2"/>
          <p:cNvSpPr>
            <a:spLocks noChangeArrowheads="1"/>
          </p:cNvSpPr>
          <p:nvPr/>
        </p:nvSpPr>
        <p:spPr bwMode="auto">
          <a:xfrm>
            <a:off x="0" y="0"/>
            <a:ext cx="6858000" cy="9144000"/>
          </a:xfrm>
          <a:prstGeom prst="roundRect">
            <a:avLst>
              <a:gd name="adj" fmla="val 23"/>
            </a:avLst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hdr"/>
          </p:nvPr>
        </p:nvSpPr>
        <p:spPr bwMode="auto">
          <a:xfrm>
            <a:off x="0" y="0"/>
            <a:ext cx="2968625" cy="4540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t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  <a:defRPr sz="1200">
                <a:solidFill>
                  <a:srgbClr val="000000"/>
                </a:solidFill>
              </a:defRPr>
            </a:lvl1pPr>
          </a:lstStyle>
          <a:p>
            <a:endParaRPr lang="en-US"/>
          </a:p>
        </p:txBody>
      </p:sp>
      <p:sp>
        <p:nvSpPr>
          <p:cNvPr id="2052" name="Rectangle 4"/>
          <p:cNvSpPr>
            <a:spLocks noGrp="1" noChangeArrowheads="1"/>
          </p:cNvSpPr>
          <p:nvPr>
            <p:ph type="dt"/>
          </p:nvPr>
        </p:nvSpPr>
        <p:spPr bwMode="auto">
          <a:xfrm>
            <a:off x="3884613" y="0"/>
            <a:ext cx="2968625" cy="4540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  <a:defRPr sz="1200">
                <a:solidFill>
                  <a:srgbClr val="000000"/>
                </a:solidFill>
              </a:defRPr>
            </a:lvl1pPr>
          </a:lstStyle>
          <a:p>
            <a:endParaRPr lang="en-US"/>
          </a:p>
        </p:txBody>
      </p:sp>
      <p:sp>
        <p:nvSpPr>
          <p:cNvPr id="2053" name="Rectangle 5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85800"/>
            <a:ext cx="4568825" cy="3425825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054" name="Rectangle 6"/>
          <p:cNvSpPr>
            <a:spLocks noGrp="1" noChangeArrowheads="1"/>
          </p:cNvSpPr>
          <p:nvPr>
            <p:ph type="body"/>
          </p:nvPr>
        </p:nvSpPr>
        <p:spPr bwMode="auto">
          <a:xfrm>
            <a:off x="685800" y="4343400"/>
            <a:ext cx="5483225" cy="41116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ftr"/>
          </p:nvPr>
        </p:nvSpPr>
        <p:spPr bwMode="auto">
          <a:xfrm>
            <a:off x="0" y="8685213"/>
            <a:ext cx="2968625" cy="4540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  <a:defRPr sz="1200">
                <a:solidFill>
                  <a:srgbClr val="000000"/>
                </a:solidFill>
              </a:defRPr>
            </a:lvl1pPr>
          </a:lstStyle>
          <a:p>
            <a:endParaRPr lang="en-US"/>
          </a:p>
        </p:txBody>
      </p:sp>
      <p:sp>
        <p:nvSpPr>
          <p:cNvPr id="2056" name="Rectangle 8"/>
          <p:cNvSpPr>
            <a:spLocks noGrp="1" noChangeArrowheads="1"/>
          </p:cNvSpPr>
          <p:nvPr>
            <p:ph type="sldNum"/>
          </p:nvPr>
        </p:nvSpPr>
        <p:spPr bwMode="auto">
          <a:xfrm>
            <a:off x="3884613" y="8685213"/>
            <a:ext cx="2968625" cy="4540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b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  <a:defRPr sz="1200">
                <a:solidFill>
                  <a:srgbClr val="000000"/>
                </a:solidFill>
              </a:defRPr>
            </a:lvl1pPr>
          </a:lstStyle>
          <a:p>
            <a:fld id="{6DF559FF-E3B5-43D3-9A0C-D3A07E72013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370139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1pPr>
    <a:lvl2pPr marL="742950" indent="-28575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2pPr>
    <a:lvl3pPr marL="11430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3pPr>
    <a:lvl4pPr marL="16002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4pPr>
    <a:lvl5pPr marL="20574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BIER WG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21-March-2018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25D58B61-61DA-4386-9352-7EE747485C3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BIER WG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21-March-2018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8373323B-2C71-44D8-B604-50B2C6E29ED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7813" y="274638"/>
            <a:ext cx="2055812" cy="58483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8213" cy="58483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BIER WG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21-March-2018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89B7DD3F-FCAC-4258-BDB0-858E8A19FDF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BIER WG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21-March-2018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BC574CD5-5407-47BA-A384-6E7607257A0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BIER WG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21-March-2018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52A5F379-4486-4749-8A85-1C1893127B5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7013" cy="45227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6613" y="1600200"/>
            <a:ext cx="4037012" cy="45227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BIER WG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21-March-2018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5764632F-5CB9-49C2-A1C5-E01E98A44D5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BIER WG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21-March-2018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A2AF476A-30C3-412B-8332-791D0773096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BIER WG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21-March-2018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BF9C7B9D-6DC4-41F7-A462-6EA95B7D97B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BIER WG</a:t>
            </a:r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21-March-2018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A36CDFFE-FC25-49B0-B5B0-731629DAD62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BIER WG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21-March-2018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54A068A9-DDAC-47F9-83AF-EF7E13DB24E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BIER WG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21-March-2018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F74CE3BD-C04B-4FB0-8D62-44DA55C8D11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6425" cy="11398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/>
              <a:t>Click to edit the title text format</a:t>
            </a:r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6425" cy="452278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/>
              <a:t>Click to edit the outline text format</a:t>
            </a:r>
          </a:p>
          <a:p>
            <a:pPr lvl="1"/>
            <a:r>
              <a:rPr lang="en-GB"/>
              <a:t>Second Outline Level</a:t>
            </a:r>
          </a:p>
          <a:p>
            <a:pPr lvl="2"/>
            <a:r>
              <a:rPr lang="en-GB"/>
              <a:t>Third Outline Level</a:t>
            </a:r>
          </a:p>
          <a:p>
            <a:pPr lvl="3"/>
            <a:r>
              <a:rPr lang="en-GB"/>
              <a:t>Fourth Outline Level</a:t>
            </a:r>
          </a:p>
          <a:p>
            <a:pPr lvl="4"/>
            <a:r>
              <a:rPr lang="en-GB"/>
              <a:t>Fifth Outline Level</a:t>
            </a:r>
          </a:p>
          <a:p>
            <a:pPr lvl="4"/>
            <a:r>
              <a:rPr lang="en-GB"/>
              <a:t>Sixth Outline Level</a:t>
            </a:r>
          </a:p>
          <a:p>
            <a:pPr lvl="4"/>
            <a:r>
              <a:rPr lang="en-GB"/>
              <a:t>Seventh Outline Level</a:t>
            </a:r>
          </a:p>
          <a:p>
            <a:pPr lvl="4"/>
            <a:r>
              <a:rPr lang="en-GB"/>
              <a:t>Eighth Outline Level</a:t>
            </a:r>
          </a:p>
          <a:p>
            <a:pPr lvl="4"/>
            <a:r>
              <a:rPr lang="en-GB"/>
              <a:t>Ninth Outline Level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457200" y="6245225"/>
            <a:ext cx="2130425" cy="5191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t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  <a:defRPr sz="1400">
                <a:solidFill>
                  <a:srgbClr val="000000"/>
                </a:solidFill>
              </a:defRPr>
            </a:lvl1pPr>
          </a:lstStyle>
          <a:p>
            <a:r>
              <a:rPr lang="en-US"/>
              <a:t>BIER WG</a:t>
            </a:r>
            <a:endParaRPr lang="en-US" dirty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ftr"/>
          </p:nvPr>
        </p:nvSpPr>
        <p:spPr bwMode="auto">
          <a:xfrm>
            <a:off x="3124200" y="6245225"/>
            <a:ext cx="2892425" cy="4730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t" anchorCtr="0" compatLnSpc="1">
            <a:prstTxWarp prst="textNoShape">
              <a:avLst/>
            </a:prstTxWarp>
          </a:bodyPr>
          <a:lstStyle>
            <a:lvl1pPr algn="ctr"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  <a:defRPr sz="1400">
                <a:solidFill>
                  <a:srgbClr val="000000"/>
                </a:solidFill>
              </a:defRPr>
            </a:lvl1pPr>
          </a:lstStyle>
          <a:p>
            <a:r>
              <a:rPr lang="en-US"/>
              <a:t>21-March-2018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sldNum"/>
          </p:nvPr>
        </p:nvSpPr>
        <p:spPr bwMode="auto">
          <a:xfrm>
            <a:off x="6553200" y="6245225"/>
            <a:ext cx="2130425" cy="4730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  <a:tab pos="3657600" algn="l"/>
                <a:tab pos="4114800" algn="l"/>
                <a:tab pos="4572000" algn="l"/>
                <a:tab pos="5029200" algn="l"/>
                <a:tab pos="5486400" algn="l"/>
                <a:tab pos="5943600" algn="l"/>
                <a:tab pos="6400800" algn="l"/>
                <a:tab pos="6858000" algn="l"/>
                <a:tab pos="7315200" algn="l"/>
                <a:tab pos="7772400" algn="l"/>
                <a:tab pos="8229600" algn="l"/>
                <a:tab pos="8686800" algn="l"/>
                <a:tab pos="9144000" algn="l"/>
              </a:tabLst>
              <a:defRPr sz="1400">
                <a:solidFill>
                  <a:srgbClr val="000000"/>
                </a:solidFill>
              </a:defRPr>
            </a:lvl1pPr>
          </a:lstStyle>
          <a:p>
            <a:fld id="{173EBCEB-EF4D-48DE-A2C0-A83194CF8E47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/>
  <p:txStyles>
    <p:titleStyle>
      <a:lvl1pPr algn="ctr" defTabSz="457200" rtl="0" fontAlgn="base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4400">
          <a:solidFill>
            <a:srgbClr val="000000"/>
          </a:solidFill>
          <a:latin typeface="+mj-lt"/>
          <a:ea typeface="+mj-ea"/>
          <a:cs typeface="+mj-cs"/>
        </a:defRPr>
      </a:lvl1pPr>
      <a:lvl2pPr marL="742950" indent="-285750" algn="ctr" defTabSz="457200" rtl="0" fontAlgn="base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4400">
          <a:solidFill>
            <a:srgbClr val="000000"/>
          </a:solidFill>
          <a:latin typeface="Arial" charset="0"/>
        </a:defRPr>
      </a:lvl2pPr>
      <a:lvl3pPr marL="1143000" indent="-228600" algn="ctr" defTabSz="457200" rtl="0" fontAlgn="base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4400">
          <a:solidFill>
            <a:srgbClr val="000000"/>
          </a:solidFill>
          <a:latin typeface="Arial" charset="0"/>
        </a:defRPr>
      </a:lvl3pPr>
      <a:lvl4pPr marL="1600200" indent="-228600" algn="ctr" defTabSz="457200" rtl="0" fontAlgn="base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4400">
          <a:solidFill>
            <a:srgbClr val="000000"/>
          </a:solidFill>
          <a:latin typeface="Arial" charset="0"/>
        </a:defRPr>
      </a:lvl4pPr>
      <a:lvl5pPr marL="2057400" indent="-228600" algn="ctr" defTabSz="457200" rtl="0" fontAlgn="base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4400">
          <a:solidFill>
            <a:srgbClr val="000000"/>
          </a:solidFill>
          <a:latin typeface="Arial" charset="0"/>
        </a:defRPr>
      </a:lvl5pPr>
      <a:lvl6pPr marL="2514600" indent="-228600" algn="ctr" defTabSz="457200" rtl="0" fontAlgn="base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4400">
          <a:solidFill>
            <a:srgbClr val="000000"/>
          </a:solidFill>
          <a:latin typeface="Arial" charset="0"/>
        </a:defRPr>
      </a:lvl6pPr>
      <a:lvl7pPr marL="2971800" indent="-228600" algn="ctr" defTabSz="457200" rtl="0" fontAlgn="base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4400">
          <a:solidFill>
            <a:srgbClr val="000000"/>
          </a:solidFill>
          <a:latin typeface="Arial" charset="0"/>
        </a:defRPr>
      </a:lvl7pPr>
      <a:lvl8pPr marL="3429000" indent="-228600" algn="ctr" defTabSz="457200" rtl="0" fontAlgn="base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4400">
          <a:solidFill>
            <a:srgbClr val="000000"/>
          </a:solidFill>
          <a:latin typeface="Arial" charset="0"/>
        </a:defRPr>
      </a:lvl8pPr>
      <a:lvl9pPr marL="3886200" indent="-228600" algn="ctr" defTabSz="457200" rtl="0" fontAlgn="base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4400">
          <a:solidFill>
            <a:srgbClr val="000000"/>
          </a:solidFill>
          <a:latin typeface="Arial" charset="0"/>
        </a:defRPr>
      </a:lvl9pPr>
    </p:titleStyle>
    <p:bodyStyle>
      <a:lvl1pPr marL="342900" indent="-342900" algn="l" defTabSz="457200" rtl="0" fontAlgn="base">
        <a:spcBef>
          <a:spcPts val="80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3200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57200" rtl="0" fontAlgn="base">
        <a:spcBef>
          <a:spcPts val="70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2800">
          <a:solidFill>
            <a:srgbClr val="000000"/>
          </a:solidFill>
          <a:latin typeface="+mn-lt"/>
        </a:defRPr>
      </a:lvl2pPr>
      <a:lvl3pPr marL="1143000" indent="-228600" algn="l" defTabSz="457200" rtl="0" fontAlgn="base">
        <a:spcBef>
          <a:spcPts val="60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2400">
          <a:solidFill>
            <a:srgbClr val="000000"/>
          </a:solidFill>
          <a:latin typeface="+mn-lt"/>
        </a:defRPr>
      </a:lvl3pPr>
      <a:lvl4pPr marL="1600200" indent="-228600" algn="l" defTabSz="457200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2000">
          <a:solidFill>
            <a:srgbClr val="000000"/>
          </a:solidFill>
          <a:latin typeface="+mn-lt"/>
        </a:defRPr>
      </a:lvl4pPr>
      <a:lvl5pPr marL="2057400" indent="-228600" algn="l" defTabSz="457200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2000">
          <a:solidFill>
            <a:srgbClr val="000000"/>
          </a:solidFill>
          <a:latin typeface="+mn-lt"/>
        </a:defRPr>
      </a:lvl5pPr>
      <a:lvl6pPr marL="2514600" indent="-228600" algn="l" defTabSz="457200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2000">
          <a:solidFill>
            <a:srgbClr val="000000"/>
          </a:solidFill>
          <a:latin typeface="+mn-lt"/>
        </a:defRPr>
      </a:lvl6pPr>
      <a:lvl7pPr marL="2971800" indent="-228600" algn="l" defTabSz="457200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2000">
          <a:solidFill>
            <a:srgbClr val="000000"/>
          </a:solidFill>
          <a:latin typeface="+mn-lt"/>
        </a:defRPr>
      </a:lvl7pPr>
      <a:lvl8pPr marL="3429000" indent="-228600" algn="l" defTabSz="457200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2000">
          <a:solidFill>
            <a:srgbClr val="000000"/>
          </a:solidFill>
          <a:latin typeface="+mn-lt"/>
        </a:defRPr>
      </a:lvl8pPr>
      <a:lvl9pPr marL="3886200" indent="-228600" algn="l" defTabSz="457200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2000">
          <a:solidFill>
            <a:srgbClr val="000000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429000"/>
            <a:ext cx="8226425" cy="1139825"/>
          </a:xfrm>
        </p:spPr>
        <p:txBody>
          <a:bodyPr/>
          <a:lstStyle/>
          <a:p>
            <a:r>
              <a:rPr lang="en-US" dirty="0"/>
              <a:t>BIER PIM SIGNALLING</a:t>
            </a:r>
            <a:br>
              <a:rPr lang="en-US" dirty="0"/>
            </a:br>
            <a:br>
              <a:rPr lang="en-US" dirty="0"/>
            </a:br>
            <a:r>
              <a:rPr lang="en-US" sz="2000" dirty="0"/>
              <a:t>Hooman Bidgoli, Jayant Kotalwar, Andrew Dolganow (Nokia)</a:t>
            </a:r>
            <a:br>
              <a:rPr lang="en-US" sz="2000" dirty="0"/>
            </a:br>
            <a:r>
              <a:rPr lang="en-US" sz="2000" dirty="0"/>
              <a:t>Fengman Xu (Verizon)</a:t>
            </a:r>
            <a:br>
              <a:rPr lang="en-US" sz="2000" dirty="0"/>
            </a:br>
            <a:r>
              <a:rPr lang="en-US" sz="2000" dirty="0"/>
              <a:t>IJsbrand Wijnands, Mankamana Mishra (Cisco)</a:t>
            </a:r>
            <a:br>
              <a:rPr lang="en-US" sz="2000" dirty="0"/>
            </a:br>
            <a:r>
              <a:rPr lang="en-US" sz="2000" dirty="0"/>
              <a:t>Zhaohui Zhang (Juniper)</a:t>
            </a:r>
            <a:br>
              <a:rPr lang="en-US" sz="2000" dirty="0"/>
            </a:br>
            <a:br>
              <a:rPr lang="en-US" sz="2000" dirty="0"/>
            </a:br>
            <a:br>
              <a:rPr lang="en-US" dirty="0"/>
            </a:b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/>
              <a:t>BIER WG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US"/>
              <a:t>21-March-2018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fld id="{BC574CD5-5407-47BA-A384-6E7607257A0F}" type="slidenum">
              <a:rPr lang="en-US" smtClean="0"/>
              <a:pPr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95768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UPDATE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31074" y="833664"/>
            <a:ext cx="8226425" cy="4522788"/>
          </a:xfrm>
        </p:spPr>
        <p:txBody>
          <a:bodyPr/>
          <a:lstStyle/>
          <a:p>
            <a:pPr marL="457200" indent="-457200">
              <a:buFont typeface="Arial" panose="020B0604020202020204" pitchFamily="34" charset="0"/>
              <a:buChar char="•"/>
            </a:pPr>
            <a:endParaRPr lang="en-US" dirty="0"/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dirty="0"/>
              <a:t>To ensure EBBR has all needed BIER information, PIM Join Attribute (RFC5384) is used with 2 new attribute types </a:t>
            </a:r>
          </a:p>
          <a:p>
            <a:pPr marL="857250" lvl="1" indent="-457200">
              <a:buFont typeface="Arial" panose="020B0604020202020204" pitchFamily="34" charset="0"/>
              <a:buChar char="•"/>
            </a:pPr>
            <a:r>
              <a:rPr lang="en-US" dirty="0" err="1"/>
              <a:t>Attr_type</a:t>
            </a:r>
            <a:r>
              <a:rPr lang="en-US" dirty="0"/>
              <a:t>=TBD* (BIER IBBR info IPv4): </a:t>
            </a:r>
            <a:r>
              <a:rPr lang="en-US" dirty="0" err="1"/>
              <a:t>lenght</a:t>
            </a:r>
            <a:r>
              <a:rPr lang="en-US" dirty="0"/>
              <a:t>=6 ; value=IBBR Prefix (ipv4), SD, </a:t>
            </a:r>
            <a:r>
              <a:rPr lang="en-US" dirty="0" err="1"/>
              <a:t>bfr</a:t>
            </a:r>
            <a:r>
              <a:rPr lang="en-US" dirty="0"/>
              <a:t>-id</a:t>
            </a:r>
          </a:p>
          <a:p>
            <a:pPr marL="857250" lvl="1" indent="-457200">
              <a:buFont typeface="Arial" panose="020B0604020202020204" pitchFamily="34" charset="0"/>
              <a:buChar char="•"/>
            </a:pPr>
            <a:r>
              <a:rPr lang="en-US" dirty="0" err="1"/>
              <a:t>Attr_type</a:t>
            </a:r>
            <a:r>
              <a:rPr lang="en-US"/>
              <a:t>=TBD* </a:t>
            </a:r>
            <a:r>
              <a:rPr lang="en-US" dirty="0"/>
              <a:t>(BIER IBBR info IPv6): </a:t>
            </a:r>
            <a:r>
              <a:rPr lang="en-US" dirty="0" err="1"/>
              <a:t>lenght</a:t>
            </a:r>
            <a:r>
              <a:rPr lang="en-US" dirty="0"/>
              <a:t>=19 ; value=IBBR Prefix (ipv6), SD, </a:t>
            </a:r>
            <a:r>
              <a:rPr lang="en-US" dirty="0" err="1"/>
              <a:t>bfr</a:t>
            </a:r>
            <a:r>
              <a:rPr lang="en-US" dirty="0"/>
              <a:t>-id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/>
              <a:t>BIER WG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US"/>
              <a:t>21-March-2018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fld id="{BC574CD5-5407-47BA-A384-6E7607257A0F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939351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Next Steps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dirty="0"/>
              <a:t>Solution considered complete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dirty="0"/>
              <a:t>Asking to go LC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/>
              <a:t>BIER WG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US"/>
              <a:t>21-March-2018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fld id="{BC574CD5-5407-47BA-A384-6E7607257A0F}" type="slidenum">
              <a:rPr lang="en-US" smtClean="0"/>
              <a:pPr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0685869"/>
      </p:ext>
    </p:extLst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8" charset="0"/>
          <a:buNone/>
          <a:tabLst/>
          <a:defRPr kumimoji="0" lang="en-GB" sz="18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8" charset="0"/>
          <a:buNone/>
          <a:tabLst/>
          <a:defRPr kumimoji="0" lang="en-GB" sz="18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47764</TotalTime>
  <Words>99</Words>
  <Application>Microsoft Office PowerPoint</Application>
  <PresentationFormat>On-screen Show (4:3)</PresentationFormat>
  <Paragraphs>18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6" baseType="lpstr">
      <vt:lpstr>Arial</vt:lpstr>
      <vt:lpstr>Times New Roman</vt:lpstr>
      <vt:lpstr>Default Design</vt:lpstr>
      <vt:lpstr>BIER PIM SIGNALLING  Hooman Bidgoli, Jayant Kotalwar, Andrew Dolganow (Nokia) Fengman Xu (Verizon) IJsbrand Wijnands, Mankamana Mishra (Cisco) Zhaohui Zhang (Juniper)   </vt:lpstr>
      <vt:lpstr>UPDATE</vt:lpstr>
      <vt:lpstr>Next Steps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Eric C. Rosen</dc:creator>
  <cp:lastModifiedBy>Bidgoli, Hooman (Nokia - CA/Ottawa)</cp:lastModifiedBy>
  <cp:revision>320</cp:revision>
  <cp:lastPrinted>1601-01-01T00:00:00Z</cp:lastPrinted>
  <dcterms:created xsi:type="dcterms:W3CDTF">1601-01-01T00:00:00Z</dcterms:created>
  <dcterms:modified xsi:type="dcterms:W3CDTF">2019-03-25T05:20:03Z</dcterms:modified>
</cp:coreProperties>
</file>