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314" r:id="rId3"/>
    <p:sldId id="330" r:id="rId4"/>
    <p:sldId id="331" r:id="rId5"/>
    <p:sldId id="332" r:id="rId6"/>
    <p:sldId id="333" r:id="rId7"/>
    <p:sldId id="334" r:id="rId8"/>
    <p:sldId id="313" r:id="rId9"/>
  </p:sldIdLst>
  <p:sldSz cx="9144000" cy="6858000" type="screen4x3"/>
  <p:notesSz cx="7099300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86" autoAdjust="0"/>
    <p:restoredTop sz="94343" autoAdjust="0"/>
  </p:normalViewPr>
  <p:slideViewPr>
    <p:cSldViewPr>
      <p:cViewPr varScale="1">
        <p:scale>
          <a:sx n="70" d="100"/>
          <a:sy n="70" d="100"/>
        </p:scale>
        <p:origin x="145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-2928" y="-9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EB7E7B74-59A0-40CD-8314-92C0025CD4A7}" type="datetimeFigureOut">
              <a:rPr lang="zh-CN" altLang="en-US" smtClean="0"/>
              <a:pPr/>
              <a:t>2019/3/22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309485D-8F59-4F0E-86AA-892D11B3E1C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4149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69E3DE20-5A18-43B0-9811-1DBF9FEEF8D6}" type="datetimeFigureOut">
              <a:rPr lang="zh-CN" altLang="en-US" smtClean="0"/>
              <a:pPr/>
              <a:t>2019/3/22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458B2885-B98D-439F-8010-7F9D7B91A12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043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2885-B98D-439F-8010-7F9D7B91A12A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7651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39677-1578-4056-8668-EBE4779D9CBA}" type="datetime1">
              <a:rPr lang="zh-CN" altLang="en-US" smtClean="0"/>
              <a:pPr/>
              <a:t>2019/3/22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Yang  Data Model for  BIER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41FD5-68B7-4A7C-9837-7D8703E27F8E}" type="datetime1">
              <a:rPr lang="zh-CN" altLang="en-US" smtClean="0"/>
              <a:pPr/>
              <a:t>2019/3/22</a:t>
            </a:fld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Yang  Data Model for  BIER</a:t>
            </a:r>
            <a:endParaRPr lang="zh-CN" altLang="en-US" dirty="0"/>
          </a:p>
        </p:txBody>
      </p:sp>
      <p:sp>
        <p:nvSpPr>
          <p:cNvPr id="10" name="页脚占位符 8"/>
          <p:cNvSpPr txBox="1">
            <a:spLocks/>
          </p:cNvSpPr>
          <p:nvPr userDrawn="1"/>
        </p:nvSpPr>
        <p:spPr>
          <a:xfrm>
            <a:off x="8388424" y="6376243"/>
            <a:ext cx="5040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FED87-7D4D-40EE-8041-5C8438451BFE}" type="datetime1">
              <a:rPr lang="zh-CN" altLang="en-US" smtClean="0"/>
              <a:pPr/>
              <a:t>2019/3/22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smtClean="0"/>
              <a:t>Yang  Data Model for  BIER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11560" y="1700808"/>
            <a:ext cx="7772400" cy="1470025"/>
          </a:xfrm>
        </p:spPr>
        <p:txBody>
          <a:bodyPr>
            <a:normAutofit/>
          </a:bodyPr>
          <a:lstStyle/>
          <a:p>
            <a:r>
              <a:rPr lang="en-US" altLang="zh-CN" sz="4000" b="1" dirty="0" smtClean="0"/>
              <a:t>PCEP extensions for BIER</a:t>
            </a:r>
            <a:endParaRPr lang="en-US" altLang="zh-CN" sz="4000" b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27584" y="3140968"/>
            <a:ext cx="7704856" cy="3501008"/>
          </a:xfrm>
        </p:spPr>
        <p:txBody>
          <a:bodyPr>
            <a:normAutofit/>
          </a:bodyPr>
          <a:lstStyle/>
          <a:p>
            <a:r>
              <a:rPr lang="en-US" altLang="zh-CN" sz="2800" b="1" u="sng" dirty="0" smtClean="0">
                <a:solidFill>
                  <a:schemeClr val="tx1"/>
                </a:solidFill>
              </a:rPr>
              <a:t>draft-chen-pce-bier-05</a:t>
            </a:r>
            <a:endParaRPr lang="en-US" altLang="zh-CN" sz="2800" b="1" u="sng" dirty="0">
              <a:solidFill>
                <a:schemeClr val="tx1"/>
              </a:solidFill>
            </a:endParaRPr>
          </a:p>
          <a:p>
            <a:endParaRPr lang="en-US" altLang="zh-CN" sz="2800" u="sng" dirty="0" smtClean="0">
              <a:solidFill>
                <a:schemeClr val="tx1"/>
              </a:solidFill>
            </a:endParaRPr>
          </a:p>
          <a:p>
            <a:endParaRPr lang="en-US" altLang="zh-CN" sz="2000" dirty="0" smtClean="0">
              <a:solidFill>
                <a:schemeClr val="tx1"/>
              </a:solidFill>
            </a:endParaRPr>
          </a:p>
          <a:p>
            <a:endParaRPr lang="en-US" altLang="zh-CN" sz="2000" dirty="0" smtClean="0">
              <a:solidFill>
                <a:schemeClr val="tx1"/>
              </a:solidFill>
            </a:endParaRPr>
          </a:p>
          <a:p>
            <a:endParaRPr lang="en-US" altLang="zh-CN" sz="2000" dirty="0" smtClean="0">
              <a:solidFill>
                <a:schemeClr val="tx1"/>
              </a:solidFill>
            </a:endParaRPr>
          </a:p>
          <a:p>
            <a:r>
              <a:rPr lang="en-US" altLang="zh-CN" sz="2000" dirty="0" smtClean="0">
                <a:solidFill>
                  <a:schemeClr val="tx1"/>
                </a:solidFill>
              </a:rPr>
              <a:t>  </a:t>
            </a:r>
          </a:p>
          <a:p>
            <a:r>
              <a:rPr lang="en-US" altLang="zh-CN" sz="2000" dirty="0" smtClean="0">
                <a:solidFill>
                  <a:schemeClr val="tx1"/>
                </a:solidFill>
              </a:rPr>
              <a:t>Ran Chen(ZTE)</a:t>
            </a:r>
          </a:p>
          <a:p>
            <a:r>
              <a:rPr lang="en-US" altLang="zh-CN" sz="2000" dirty="0" err="1" smtClean="0">
                <a:solidFill>
                  <a:schemeClr val="tx1"/>
                </a:solidFill>
              </a:rPr>
              <a:t>Zheng</a:t>
            </a:r>
            <a:r>
              <a:rPr lang="en-US" altLang="zh-CN" sz="2000" dirty="0" smtClean="0">
                <a:solidFill>
                  <a:schemeClr val="tx1"/>
                </a:solidFill>
              </a:rPr>
              <a:t> Zhang(ZTE)</a:t>
            </a:r>
          </a:p>
          <a:p>
            <a:pPr algn="l"/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Introduction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20838"/>
            <a:ext cx="850728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zh-CN" dirty="0" smtClean="0"/>
          </a:p>
          <a:p>
            <a:r>
              <a:rPr lang="en-US" altLang="zh-CN" dirty="0"/>
              <a:t>This document specifies extensions to the Path Computation Element  </a:t>
            </a:r>
            <a:r>
              <a:rPr lang="en-US" altLang="zh-CN" dirty="0" smtClean="0"/>
              <a:t>Protocol </a:t>
            </a:r>
            <a:r>
              <a:rPr lang="en-US" altLang="zh-CN" dirty="0"/>
              <a:t>(PCEP) that allow a </a:t>
            </a:r>
            <a:r>
              <a:rPr lang="en-US" altLang="zh-CN" dirty="0" smtClean="0"/>
              <a:t>PCE </a:t>
            </a:r>
            <a:r>
              <a:rPr lang="en-US" altLang="zh-CN" dirty="0"/>
              <a:t>to compute and initiate the </a:t>
            </a:r>
            <a:r>
              <a:rPr lang="en-US" altLang="zh-CN" dirty="0" smtClean="0"/>
              <a:t>path </a:t>
            </a:r>
            <a:r>
              <a:rPr lang="en-US" altLang="zh-CN" dirty="0"/>
              <a:t>for the BIER-TE.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0604-D450-41F8-B10C-C55C5C6F715B}" type="datetime1">
              <a:rPr lang="zh-CN" altLang="en-US" smtClean="0"/>
              <a:pPr/>
              <a:t>2019/3/22</a:t>
            </a:fld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b="1" dirty="0"/>
              <a:t>PCEP extensions for BIER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Extensions </a:t>
            </a:r>
            <a:endParaRPr lang="en-US" altLang="zh-CN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altLang="zh-CN" sz="2600" dirty="0"/>
              <a:t>BIER Capability Advertisement.</a:t>
            </a:r>
          </a:p>
          <a:p>
            <a:pPr lvl="1"/>
            <a:r>
              <a:rPr lang="en-US" altLang="zh-CN" sz="2200" dirty="0" smtClean="0"/>
              <a:t>Defines </a:t>
            </a:r>
            <a:r>
              <a:rPr lang="en-US" altLang="zh-CN" sz="2200" dirty="0"/>
              <a:t>a new Path Setup Type (PST) for BIER</a:t>
            </a:r>
            <a:r>
              <a:rPr lang="en-US" altLang="zh-CN" sz="2200" dirty="0" smtClean="0"/>
              <a:t>.</a:t>
            </a:r>
          </a:p>
          <a:p>
            <a:pPr lvl="1"/>
            <a:r>
              <a:rPr lang="en-US" altLang="zh-CN" sz="2200" dirty="0" smtClean="0"/>
              <a:t>Defines </a:t>
            </a:r>
            <a:r>
              <a:rPr lang="en-US" altLang="zh-CN" sz="2200" dirty="0"/>
              <a:t>the BIER-TE-PCE-CAPABILITY sub-TLV to exchange BIER </a:t>
            </a:r>
            <a:r>
              <a:rPr lang="en-US" altLang="zh-CN" sz="2200" dirty="0" smtClean="0"/>
              <a:t>capability.</a:t>
            </a:r>
            <a:endParaRPr lang="en-US" altLang="zh-CN" sz="2200" dirty="0"/>
          </a:p>
          <a:p>
            <a:r>
              <a:rPr lang="en-US" altLang="zh-CN" sz="2600" dirty="0"/>
              <a:t>The </a:t>
            </a:r>
            <a:r>
              <a:rPr lang="en-US" altLang="zh-CN" sz="2600" dirty="0" smtClean="0"/>
              <a:t>SRP </a:t>
            </a:r>
            <a:r>
              <a:rPr lang="en-US" altLang="zh-CN" sz="2600" dirty="0"/>
              <a:t>Object</a:t>
            </a:r>
          </a:p>
          <a:p>
            <a:pPr lvl="1"/>
            <a:r>
              <a:rPr lang="en-US" altLang="zh-CN" sz="2200" dirty="0" smtClean="0"/>
              <a:t>Defines a </a:t>
            </a:r>
            <a:r>
              <a:rPr lang="en-US" altLang="zh-CN" sz="2200" dirty="0"/>
              <a:t>new Path Setup Type   (PST=TBD2) for BIER-TE.</a:t>
            </a:r>
            <a:endParaRPr lang="en-US" altLang="zh-CN" sz="2200" dirty="0" smtClean="0"/>
          </a:p>
          <a:p>
            <a:r>
              <a:rPr lang="en-US" altLang="zh-CN" sz="2600" dirty="0"/>
              <a:t>END-POINTS O</a:t>
            </a:r>
            <a:r>
              <a:rPr lang="en-US" altLang="zh-CN" sz="2600" dirty="0" smtClean="0"/>
              <a:t>bject, two options:</a:t>
            </a:r>
            <a:endParaRPr lang="en-US" altLang="zh-CN" sz="2600" dirty="0"/>
          </a:p>
          <a:p>
            <a:pPr lvl="1"/>
            <a:r>
              <a:rPr lang="en-US" altLang="zh-CN" sz="2200" dirty="0" smtClean="0"/>
              <a:t>Reuses </a:t>
            </a:r>
            <a:r>
              <a:rPr lang="en-US" altLang="zh-CN" sz="2200" dirty="0"/>
              <a:t>the P2MP END-POINTS object body for IPv4   and END-POINTS object body for IPv6 (Object-Type 4) which is defined   in [</a:t>
            </a:r>
            <a:r>
              <a:rPr lang="en-US" altLang="zh-CN" sz="2200" dirty="0" smtClean="0"/>
              <a:t>RFC8306].</a:t>
            </a:r>
          </a:p>
          <a:p>
            <a:pPr lvl="1"/>
            <a:r>
              <a:rPr lang="en-US" altLang="zh-CN" sz="2200" dirty="0"/>
              <a:t>Defines a new BIER END-POINT   </a:t>
            </a:r>
            <a:r>
              <a:rPr lang="en-US" altLang="zh-CN" sz="2200" dirty="0" smtClean="0"/>
              <a:t>Object to carry the BFR-ids informations.</a:t>
            </a:r>
          </a:p>
          <a:p>
            <a:r>
              <a:rPr lang="en-US" altLang="zh-CN" sz="2600" dirty="0" smtClean="0"/>
              <a:t>ERO Object</a:t>
            </a:r>
          </a:p>
          <a:p>
            <a:pPr lvl="1"/>
            <a:r>
              <a:rPr lang="en-US" altLang="zh-CN" sz="2200" dirty="0" smtClean="0"/>
              <a:t>Defines an </a:t>
            </a:r>
            <a:r>
              <a:rPr lang="en-US" altLang="zh-CN" sz="2200" dirty="0"/>
              <a:t>BIER-ERO  </a:t>
            </a:r>
            <a:r>
              <a:rPr lang="en-US" altLang="zh-CN" sz="2200" dirty="0" err="1" smtClean="0"/>
              <a:t>subobjects</a:t>
            </a:r>
            <a:r>
              <a:rPr lang="en-US" altLang="zh-CN" sz="2200" dirty="0" smtClean="0"/>
              <a:t>  to carry a </a:t>
            </a:r>
            <a:r>
              <a:rPr lang="en-US" altLang="zh-CN" sz="2200" dirty="0"/>
              <a:t>adjacencies </a:t>
            </a:r>
            <a:r>
              <a:rPr lang="en-US" altLang="zh-CN" sz="2200" dirty="0" err="1" smtClean="0"/>
              <a:t>BitStrings</a:t>
            </a:r>
            <a:r>
              <a:rPr lang="en-US" altLang="zh-CN" sz="2200" dirty="0" smtClean="0"/>
              <a:t>, </a:t>
            </a:r>
            <a:r>
              <a:rPr lang="en-US" altLang="zh-CN" sz="2200" dirty="0" err="1" smtClean="0"/>
              <a:t>BSL,subdomain</a:t>
            </a:r>
            <a:r>
              <a:rPr lang="en-US" altLang="zh-CN" sz="2200" dirty="0" smtClean="0"/>
              <a:t> and SI.</a:t>
            </a:r>
            <a:endParaRPr lang="en-US" altLang="zh-CN" sz="2200" dirty="0"/>
          </a:p>
          <a:p>
            <a:pPr marL="857250" lvl="2" indent="0">
              <a:buNone/>
            </a:pPr>
            <a:endParaRPr lang="en-US" altLang="zh-CN" sz="16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41FD5-68B7-4A7C-9837-7D8703E27F8E}" type="datetime1">
              <a:rPr lang="zh-CN" altLang="en-US" smtClean="0"/>
              <a:pPr/>
              <a:t>2019/3/22</a:t>
            </a:fld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b="1" dirty="0"/>
              <a:t>PCEP extensions for BIER</a:t>
            </a: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BIER Capability Advertisement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2980928"/>
          </a:xfrm>
        </p:spPr>
        <p:txBody>
          <a:bodyPr>
            <a:normAutofit/>
          </a:bodyPr>
          <a:lstStyle/>
          <a:p>
            <a:r>
              <a:rPr lang="en-US" altLang="zh-CN" sz="2400" dirty="0" smtClean="0"/>
              <a:t>For exchanging BIER capability, a new Path Setup Type (PST) and BIER-TE-PCE-CAPABILITY sub-TLV are required:</a:t>
            </a:r>
          </a:p>
          <a:p>
            <a:pPr lvl="1"/>
            <a:r>
              <a:rPr lang="en-US" altLang="zh-CN" sz="2000" dirty="0" smtClean="0"/>
              <a:t>PST = TBD2: Path is setup using BIER Traffic Engineering technique.</a:t>
            </a:r>
          </a:p>
          <a:p>
            <a:pPr lvl="1"/>
            <a:r>
              <a:rPr lang="en-US" altLang="zh-CN" sz="2000" dirty="0" smtClean="0"/>
              <a:t>BIER-TE-PCE-CAPABILITY sub-TLV</a:t>
            </a:r>
            <a:endParaRPr lang="zh-CN" altLang="en-US" sz="20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41FD5-68B7-4A7C-9837-7D8703E27F8E}" type="datetime1">
              <a:rPr lang="zh-CN" altLang="en-US" smtClean="0"/>
              <a:pPr/>
              <a:t>2019/3/22</a:t>
            </a:fld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b="1" dirty="0"/>
              <a:t>PCEP extensions for BIER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8264" y="3444324"/>
            <a:ext cx="5610225" cy="126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10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2980928"/>
          </a:xfrm>
        </p:spPr>
        <p:txBody>
          <a:bodyPr>
            <a:normAutofit/>
          </a:bodyPr>
          <a:lstStyle/>
          <a:p>
            <a:r>
              <a:rPr lang="en-US" altLang="zh-CN" sz="2400" dirty="0" smtClean="0"/>
              <a:t>In </a:t>
            </a:r>
            <a:r>
              <a:rPr lang="en-US" altLang="zh-CN" sz="2400" dirty="0"/>
              <a:t>order to setup an BIER-TE, a new PATH-SETUP-TYPE TLV MUST be  </a:t>
            </a:r>
            <a:r>
              <a:rPr lang="en-US" altLang="zh-CN" sz="2400" dirty="0" smtClean="0"/>
              <a:t>contained </a:t>
            </a:r>
            <a:r>
              <a:rPr lang="en-US" altLang="zh-CN" sz="2400" dirty="0"/>
              <a:t>in </a:t>
            </a:r>
            <a:r>
              <a:rPr lang="en-US" altLang="zh-CN" sz="2400" dirty="0" smtClean="0"/>
              <a:t>RP/SRP </a:t>
            </a:r>
            <a:r>
              <a:rPr lang="en-US" altLang="zh-CN" sz="2400" dirty="0"/>
              <a:t>object. </a:t>
            </a:r>
            <a:endParaRPr lang="en-US" altLang="zh-CN" sz="2400" dirty="0" smtClean="0"/>
          </a:p>
          <a:p>
            <a:pPr lvl="1"/>
            <a:r>
              <a:rPr lang="en-US" altLang="zh-CN" sz="2000" dirty="0" smtClean="0"/>
              <a:t>PST = TBD2: Path is setup using BIER Traffic Engineering technique.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41FD5-68B7-4A7C-9837-7D8703E27F8E}" type="datetime1">
              <a:rPr lang="zh-CN" altLang="en-US" smtClean="0"/>
              <a:pPr/>
              <a:t>2019/3/22</a:t>
            </a:fld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b="1" dirty="0"/>
              <a:t>PCEP extensions for BIER</a:t>
            </a:r>
            <a:endParaRPr lang="zh-CN" altLang="en-US" dirty="0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The </a:t>
            </a:r>
            <a:r>
              <a:rPr lang="en-US" altLang="zh-CN" dirty="0" smtClean="0"/>
              <a:t>RP/SRP </a:t>
            </a:r>
            <a:r>
              <a:rPr lang="en-US" altLang="zh-CN" dirty="0" smtClean="0"/>
              <a:t>Object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87298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2980928"/>
          </a:xfrm>
        </p:spPr>
        <p:txBody>
          <a:bodyPr>
            <a:normAutofit/>
          </a:bodyPr>
          <a:lstStyle/>
          <a:p>
            <a:r>
              <a:rPr lang="en-US" altLang="zh-CN" sz="2400" dirty="0"/>
              <a:t>For </a:t>
            </a:r>
            <a:r>
              <a:rPr lang="en-US" altLang="zh-CN" sz="2400" dirty="0" smtClean="0"/>
              <a:t>specifying </a:t>
            </a:r>
            <a:r>
              <a:rPr lang="en-US" altLang="zh-CN" sz="2400" dirty="0"/>
              <a:t>the BIER information of the path for which a path </a:t>
            </a:r>
            <a:r>
              <a:rPr lang="en-US" altLang="zh-CN" sz="2400" dirty="0" smtClean="0"/>
              <a:t>computation </a:t>
            </a:r>
            <a:r>
              <a:rPr lang="en-US" altLang="zh-CN" sz="2400" dirty="0"/>
              <a:t>is </a:t>
            </a:r>
            <a:r>
              <a:rPr lang="en-US" altLang="zh-CN" sz="2400" dirty="0" smtClean="0"/>
              <a:t>requested</a:t>
            </a:r>
            <a:r>
              <a:rPr lang="en-US" altLang="zh-CN" sz="2400" dirty="0"/>
              <a:t>, END-POINTS </a:t>
            </a:r>
            <a:r>
              <a:rPr lang="en-US" altLang="zh-CN" sz="2400" dirty="0" smtClean="0"/>
              <a:t>object is required, there are two options:</a:t>
            </a:r>
          </a:p>
          <a:p>
            <a:pPr lvl="1"/>
            <a:r>
              <a:rPr lang="en-US" altLang="zh-CN" sz="2000" dirty="0" smtClean="0"/>
              <a:t>Reuses </a:t>
            </a:r>
            <a:r>
              <a:rPr lang="en-US" altLang="zh-CN" sz="2000" dirty="0"/>
              <a:t>the P2MP END-POINTS object body for IPv4   and END-POINTS object body for IPv6 (Object-Type 4) which is defined   in [RFC8306</a:t>
            </a:r>
            <a:r>
              <a:rPr lang="en-US" altLang="zh-CN" sz="2000" dirty="0" smtClean="0"/>
              <a:t>].</a:t>
            </a:r>
          </a:p>
          <a:p>
            <a:pPr lvl="1"/>
            <a:r>
              <a:rPr lang="en-US" altLang="zh-CN" sz="2000" dirty="0"/>
              <a:t>Optionally, </a:t>
            </a:r>
            <a:r>
              <a:rPr lang="en-US" altLang="zh-CN" sz="2000" dirty="0" smtClean="0"/>
              <a:t>Defines </a:t>
            </a:r>
            <a:r>
              <a:rPr lang="en-US" altLang="zh-CN" sz="2000" dirty="0"/>
              <a:t>a new BIER END-POINT  </a:t>
            </a:r>
            <a:r>
              <a:rPr lang="en-US" altLang="zh-CN" sz="2000" dirty="0" smtClean="0"/>
              <a:t>Object for BFR-id, the format  is as follows:</a:t>
            </a:r>
            <a:endParaRPr lang="zh-CN" altLang="en-US" sz="20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41FD5-68B7-4A7C-9837-7D8703E27F8E}" type="datetime1">
              <a:rPr lang="zh-CN" altLang="en-US" smtClean="0"/>
              <a:pPr/>
              <a:t>2019/3/22</a:t>
            </a:fld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b="1" dirty="0"/>
              <a:t>PCEP extensions for BIER</a:t>
            </a:r>
            <a:endParaRPr lang="zh-CN" altLang="en-US" dirty="0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END-POINTS Object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680" y="3933056"/>
            <a:ext cx="5810250" cy="20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2307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3888" y="1269257"/>
            <a:ext cx="8363272" cy="2980928"/>
          </a:xfrm>
        </p:spPr>
        <p:txBody>
          <a:bodyPr>
            <a:normAutofit/>
          </a:bodyPr>
          <a:lstStyle/>
          <a:p>
            <a:r>
              <a:rPr lang="en-US" altLang="zh-CN" sz="2400" dirty="0"/>
              <a:t>For </a:t>
            </a:r>
            <a:r>
              <a:rPr lang="en-US" altLang="zh-CN" sz="2400" dirty="0" smtClean="0"/>
              <a:t>carrying </a:t>
            </a:r>
            <a:r>
              <a:rPr lang="en-US" altLang="zh-CN" sz="2400" dirty="0"/>
              <a:t>BIER-TE </a:t>
            </a:r>
            <a:r>
              <a:rPr lang="en-US" altLang="zh-CN" sz="2400" dirty="0" smtClean="0"/>
              <a:t>explicit paths, a new BIER-ERO </a:t>
            </a:r>
            <a:r>
              <a:rPr lang="en-US" altLang="zh-CN" sz="2400" dirty="0" err="1" smtClean="0"/>
              <a:t>subobject</a:t>
            </a:r>
            <a:r>
              <a:rPr lang="en-US" altLang="zh-CN" sz="2400" dirty="0" smtClean="0"/>
              <a:t> is required: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41FD5-68B7-4A7C-9837-7D8703E27F8E}" type="datetime1">
              <a:rPr lang="zh-CN" altLang="en-US" smtClean="0"/>
              <a:pPr/>
              <a:t>2019/3/22</a:t>
            </a:fld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7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b="1" dirty="0"/>
              <a:t>PCEP extensions for BIER</a:t>
            </a:r>
            <a:endParaRPr lang="zh-CN" altLang="en-US" dirty="0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ERO </a:t>
            </a:r>
            <a:r>
              <a:rPr lang="en-US" altLang="zh-CN" dirty="0" smtClean="0"/>
              <a:t>Object</a:t>
            </a:r>
            <a:endParaRPr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2311" y="2250368"/>
            <a:ext cx="5762625" cy="229552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755576" y="4783139"/>
            <a:ext cx="804136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altLang="zh-CN" sz="2000" dirty="0"/>
              <a:t>BS Length :the maximum length of the </a:t>
            </a:r>
            <a:r>
              <a:rPr lang="en-US" altLang="zh-CN" sz="2000" dirty="0" err="1"/>
              <a:t>BitString</a:t>
            </a:r>
            <a:r>
              <a:rPr lang="en-US" altLang="zh-CN" sz="2000" dirty="0"/>
              <a:t> is 5,   it indicates the length of </a:t>
            </a:r>
            <a:r>
              <a:rPr lang="en-US" altLang="zh-CN" sz="2000" dirty="0" err="1"/>
              <a:t>BitString</a:t>
            </a:r>
            <a:r>
              <a:rPr lang="en-US" altLang="zh-CN" sz="2000" dirty="0"/>
              <a:t> is 1024.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altLang="zh-CN" sz="2000" dirty="0"/>
              <a:t>The maximum value of BS Length is limited to the 1024 bits, in case   the BIER-ERO </a:t>
            </a:r>
            <a:r>
              <a:rPr lang="en-US" altLang="zh-CN" sz="2000" dirty="0" err="1"/>
              <a:t>Subobject</a:t>
            </a:r>
            <a:r>
              <a:rPr lang="en-US" altLang="zh-CN" sz="2000" dirty="0"/>
              <a:t> is too long.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435551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Next Step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Comments welcome.</a:t>
            </a:r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F93EB-8830-4E70-8D86-E8453D25BD4E}" type="datetime1">
              <a:rPr lang="zh-CN" altLang="en-US" smtClean="0"/>
              <a:pPr/>
              <a:t>2019/3/22</a:t>
            </a:fld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8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CN" b="1" dirty="0"/>
              <a:t>PCEP extensions for BIER</a:t>
            </a:r>
            <a:endParaRPr lang="zh-CN" altLang="en-US" dirty="0"/>
          </a:p>
        </p:txBody>
      </p:sp>
      <p:sp>
        <p:nvSpPr>
          <p:cNvPr id="7" name="标题 4"/>
          <p:cNvSpPr txBox="1">
            <a:spLocks/>
          </p:cNvSpPr>
          <p:nvPr/>
        </p:nvSpPr>
        <p:spPr>
          <a:xfrm>
            <a:off x="457200" y="386318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mtClean="0"/>
              <a:t>Thanks!</a:t>
            </a:r>
            <a:endParaRPr lang="zh-CN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41828</TotalTime>
  <Words>389</Words>
  <Application>Microsoft Office PowerPoint</Application>
  <PresentationFormat>全屏显示(4:3)</PresentationFormat>
  <Paragraphs>64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2" baseType="lpstr">
      <vt:lpstr>宋体</vt:lpstr>
      <vt:lpstr>Arial</vt:lpstr>
      <vt:lpstr>Calibri</vt:lpstr>
      <vt:lpstr>Office 主题</vt:lpstr>
      <vt:lpstr>PCEP extensions for BIER</vt:lpstr>
      <vt:lpstr>Introduction</vt:lpstr>
      <vt:lpstr>Extensions </vt:lpstr>
      <vt:lpstr>BIER Capability Advertisement</vt:lpstr>
      <vt:lpstr>The RP/SRP Object</vt:lpstr>
      <vt:lpstr>END-POINTS Object</vt:lpstr>
      <vt:lpstr>ERO Object</vt:lpstr>
      <vt:lpstr>Next Step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VLAN Load Balancing</dc:title>
  <cp:lastModifiedBy>Ran</cp:lastModifiedBy>
  <cp:revision>802</cp:revision>
  <dcterms:modified xsi:type="dcterms:W3CDTF">2019-03-22T09:44:03Z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(3)6pkrmKk7KyDqcdFDqzJ755LKOpCZMHLADT3DqXDIDICAhdupSlnLi+HhFMvyb9yffMIs4bXo_x000d_
LorRlHJMKEtd7Co90uxerDeYcG73SJIsDHlfE/yKSPmK1XDB/kj4SGAsozh2KYBGOBJ8esvU_x000d_
x3uDXrMoR4gLuLtwCOws4mWuIkVmwf9wX8PCSSKYGB9rmlubnktTybINOPSJQHXg4OF1YfSI_x000d_
6mdkTjqnNP31j8QE3v</vt:lpwstr>
  </property>
  <property fmtid="{D5CDD505-2E9C-101B-9397-08002B2CF9AE}" pid="3" name="_ms_pID_7253431">
    <vt:lpwstr>2V+FHVsQOW5noPkiXotb4bYx9rHlxdNZJj17c6qjqEoAZyj5gjTotD_x000d_
GFMDwVOAFjK6TJgFDjvoVtUi/dYCUoqShsnjxfaXIkMV0P64e4xndD14bkAI/HuuuwwDWUMk_x000d_
phr+x0q1ra0Jjlp2n03Uxr/19FSOjiiWDitsYBO6f+8KiYfyc3pfTq+TIQk/Ui13jZ55qnzh_x000d_
zGcmpxmQbsBeX8cnclmV2f/96uG0cRlVLKYV</vt:lpwstr>
  </property>
  <property fmtid="{D5CDD505-2E9C-101B-9397-08002B2CF9AE}" pid="4" name="_ms_pID_7253432">
    <vt:lpwstr>v0JYFtx1DJ5IJflxjl3ZhPM=</vt:lpwstr>
  </property>
  <property fmtid="{D5CDD505-2E9C-101B-9397-08002B2CF9AE}" pid="5" name="sflag">
    <vt:lpwstr>1351836286</vt:lpwstr>
  </property>
</Properties>
</file>