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D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11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1109C-CBA3-4A11-9CA9-28E289445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51EE61-363F-40B0-AB84-A63B93CBC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B8094-3D13-4F4A-A3E8-14648156A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B0358-BB98-4C2C-95C5-F8C4290A8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0F8F1-712E-4AD0-9421-EFACB6AFD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24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FA067-3D0B-4451-8106-6314361DA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6A00DB-75EE-4A61-95F0-5C7EBDAA8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397E0-016F-4BA6-9142-5473C70BD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EEDDA-93F9-42AA-A0BA-00D9C00EC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89FC5-5E81-418B-A7DE-98FA5A070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7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5C4CC7-4F1C-4D06-8DED-DE71D4C37A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ABC53-76AC-4480-A518-A4EA7D0F91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83E9E-E4EE-4472-8235-918DD9495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84F84-7238-4AEB-A1E6-D4C6359E1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BA6C8-1A60-4F34-B54B-CC8FB19ED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3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AE36F-85CD-4690-8F86-558338119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E4C63-5F3E-498A-9E6B-ECADF0977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78382-573E-4D24-97E5-4EA111B47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8D2D7-F765-4055-B9AA-3325F165A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E7582-725A-4C39-A7F2-9693A09F3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09975-0AC5-4A17-9806-38CDA97B4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4FF52-3F95-4645-AD2A-E2D8A939A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C9B8F-9854-4157-8DE2-5D0158929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43EA4-F4CD-47FA-B403-1C9E97CCA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D6814-89E3-4CA4-9AF5-0E275C018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14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C08E-642A-4501-8AAA-42A4875C3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4F604-2BF5-44A8-A43E-87BB3523D6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F6D68-7BFD-4C88-B6D8-013213B60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C58C60-82B8-4EB7-8EEA-F6B952D64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75BEF-E1EA-4E30-86C0-AB72FF3FF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5B935-F01B-4BCF-8FC4-7834DECC6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81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A0111-8A9D-4CD8-BC7C-FE5F7221D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AB3A0-1BFA-4225-B172-17028E43E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3CA6E0-0209-4E17-824E-57662F004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606BB1-45A4-4742-BC03-D628C16E7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E0DACE-6E44-49FA-9E4D-6A751D932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3E9866-B805-4207-B2BD-9089B998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6BA0B7-4D7C-40EC-84F1-9161A90CE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C60277-3AC5-4131-BADC-A32B5C4C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1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018DA-BA93-4C8A-921E-957A9EA12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FAFE6D-3754-4293-967C-A7F6C1793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082F74-4AC5-4CB6-9CDE-55BAAA775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6426B0-ED72-4898-9F9C-6E64222A6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2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34890-DC5D-4E82-B2F8-7243AEC04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165EF5-9653-4359-B648-CBE455188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0C5C9E-7DF2-46F6-9027-B5A0A06E7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27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63AD2-EFF8-473F-B012-FFAA116FF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96DDC-F316-46C2-A127-5ABC261F5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603F72-EA2B-4092-A231-9C55E93269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1AB8B5-B847-4AD1-A715-D5DA6E039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9D610-124E-4D19-BCF6-790CFBD10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016DC-167D-4933-8B5A-E649F214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07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37D6A-9281-432F-AE2D-CE94692A3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7F06FD-E31B-47F2-B771-B1D0DBB77F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79681F-5A3D-41C6-AE92-56473E3A9F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04D31C-2258-4A58-926C-788BE0B65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A1277E-5ADA-4663-B6A8-DD0716F26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5E85D-AB53-43BA-8EDC-19B4A5C81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7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2CC401-750F-4FA5-B5A7-B961753DF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4DE1C-7E18-4218-8175-B13E0BA44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A9CCF0-C733-408F-87E0-BFAB6ABEC2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6B477-BB80-4AC5-8ED8-0C94C6852829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03EEF-3917-4143-B393-98FE591D9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5401F-F9B4-450A-AA0C-D574A17FEC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3C5C1-E7F8-4DB6-A48D-272F1378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7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finibandt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chen-iccrg-rocev3-cm-requirements/" TargetMode="External"/><Relationship Id="rId2" Type="http://schemas.openxmlformats.org/officeDocument/2006/relationships/hyperlink" Target="https://en.wikipedia.org/wiki/Hyperscal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0850E-13FA-419B-B6B5-DD66393A61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Towards Hyperscale</a:t>
            </a:r>
            <a:br>
              <a:rPr lang="en-US" dirty="0"/>
            </a:br>
            <a:r>
              <a:rPr lang="en-US" dirty="0"/>
              <a:t>HPC &amp; RDMA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2FDFDB-199B-419C-A69F-4A1A62891C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Paul Congdon</a:t>
            </a:r>
          </a:p>
          <a:p>
            <a:r>
              <a:rPr lang="en-US" dirty="0"/>
              <a:t>(Tallac/Huawei)</a:t>
            </a:r>
          </a:p>
          <a:p>
            <a:r>
              <a:rPr lang="en-US" dirty="0"/>
              <a:t>paul.congdon@tallac.com</a:t>
            </a:r>
          </a:p>
          <a:p>
            <a:r>
              <a:rPr lang="en-US" dirty="0"/>
              <a:t>IETF-104 </a:t>
            </a:r>
            <a:r>
              <a:rPr lang="en-US" dirty="0" err="1"/>
              <a:t>HotRFC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898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E301F-0A42-42C2-901C-C53C5408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22"/>
            <a:ext cx="10515600" cy="1325563"/>
          </a:xfrm>
        </p:spPr>
        <p:txBody>
          <a:bodyPr/>
          <a:lstStyle/>
          <a:p>
            <a:r>
              <a:rPr lang="en-US" dirty="0"/>
              <a:t>Current HPC/RDMA 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6D0DC-86DE-4C31-A1F8-882F2524E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5509"/>
            <a:ext cx="10515600" cy="449363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“Future datacenters of all kinds will be built like high performance computers,” </a:t>
            </a:r>
            <a:r>
              <a:rPr lang="en-US" sz="3500" dirty="0"/>
              <a:t>said Nvidia CEO Jensen Huang </a:t>
            </a:r>
          </a:p>
          <a:p>
            <a:endParaRPr lang="en-US" dirty="0"/>
          </a:p>
          <a:p>
            <a:r>
              <a:rPr lang="en-US" dirty="0"/>
              <a:t>Traditionally, HPC runs over custom lossless technologies</a:t>
            </a:r>
          </a:p>
          <a:p>
            <a:pPr lvl="1"/>
            <a:r>
              <a:rPr lang="en-US" dirty="0" err="1"/>
              <a:t>Infiniband</a:t>
            </a:r>
            <a:endParaRPr lang="en-US" dirty="0"/>
          </a:p>
          <a:p>
            <a:pPr lvl="1"/>
            <a:r>
              <a:rPr lang="en-US" dirty="0"/>
              <a:t>Link Layer Credit-based Flow Control</a:t>
            </a:r>
          </a:p>
          <a:p>
            <a:pPr lvl="1"/>
            <a:endParaRPr lang="en-US" dirty="0"/>
          </a:p>
          <a:p>
            <a:r>
              <a:rPr lang="en-US" dirty="0"/>
              <a:t>More recently designed to run over IP infrastructure </a:t>
            </a:r>
          </a:p>
          <a:p>
            <a:pPr lvl="1"/>
            <a:r>
              <a:rPr lang="en-US" dirty="0"/>
              <a:t>iWARP  (IETF RFC 5040 – RFC 5044, RFC 6580, RFC 6581, RFC 7306)</a:t>
            </a:r>
          </a:p>
          <a:p>
            <a:pPr lvl="1"/>
            <a:r>
              <a:rPr lang="en-US" dirty="0"/>
              <a:t>RoCEv2 (</a:t>
            </a:r>
            <a:r>
              <a:rPr lang="en-US" dirty="0">
                <a:hlinkClick r:id="rId2"/>
              </a:rPr>
              <a:t>https://www.infinibandta.org/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The results produced by these networks are mainstream through the integration of </a:t>
            </a:r>
            <a:r>
              <a:rPr lang="en-US" i="1" dirty="0"/>
              <a:t>artificial intelligence, machine learning, data analytics and data science workloads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737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6695187-3365-4029-9D50-86D94A36A5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31" y="311727"/>
            <a:ext cx="8967077" cy="5017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532DA847-26A2-4732-9BEB-81F385E637CC}"/>
              </a:ext>
            </a:extLst>
          </p:cNvPr>
          <p:cNvSpPr/>
          <p:nvPr/>
        </p:nvSpPr>
        <p:spPr>
          <a:xfrm>
            <a:off x="374072" y="5680503"/>
            <a:ext cx="2160587" cy="670417"/>
          </a:xfrm>
          <a:prstGeom prst="wedgeRectCallout">
            <a:avLst>
              <a:gd name="adj1" fmla="val 94709"/>
              <a:gd name="adj2" fmla="val -160042"/>
            </a:avLst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Separate Network, Not Ethernet/IP</a:t>
            </a: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CF097D75-774C-4FBD-B3D4-ABD27A8B7E84}"/>
              </a:ext>
            </a:extLst>
          </p:cNvPr>
          <p:cNvSpPr/>
          <p:nvPr/>
        </p:nvSpPr>
        <p:spPr>
          <a:xfrm>
            <a:off x="2762250" y="5704371"/>
            <a:ext cx="2660073" cy="670417"/>
          </a:xfrm>
          <a:prstGeom prst="wedgeRectCallout">
            <a:avLst>
              <a:gd name="adj1" fmla="val 35019"/>
              <a:gd name="adj2" fmla="val -173087"/>
            </a:avLst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 Route-able, L2 Data Center, Complex L2 Congestion Control (QCN)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4BCC2FAB-03D7-4A66-9156-7911DBFD2E02}"/>
              </a:ext>
            </a:extLst>
          </p:cNvPr>
          <p:cNvSpPr/>
          <p:nvPr/>
        </p:nvSpPr>
        <p:spPr>
          <a:xfrm>
            <a:off x="5649913" y="5717674"/>
            <a:ext cx="2660073" cy="670417"/>
          </a:xfrm>
          <a:prstGeom prst="wedgeRectCallout">
            <a:avLst>
              <a:gd name="adj1" fmla="val -20449"/>
              <a:gd name="adj2" fmla="val -171537"/>
            </a:avLst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Incomplete Congestion Control, reliance on L2 PFC</a:t>
            </a: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F7E5FC34-AB1A-403F-9B14-874EAFDE64A3}"/>
              </a:ext>
            </a:extLst>
          </p:cNvPr>
          <p:cNvSpPr/>
          <p:nvPr/>
        </p:nvSpPr>
        <p:spPr>
          <a:xfrm>
            <a:off x="8537576" y="5717674"/>
            <a:ext cx="2258579" cy="670417"/>
          </a:xfrm>
          <a:prstGeom prst="wedgeRectCallout">
            <a:avLst>
              <a:gd name="adj1" fmla="val -84046"/>
              <a:gd name="adj2" fmla="val -169343"/>
            </a:avLst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Unspecified TCP tweaks, TCP HW NIC, Slow Start</a:t>
            </a:r>
          </a:p>
        </p:txBody>
      </p:sp>
      <p:sp>
        <p:nvSpPr>
          <p:cNvPr id="3" name="Explosion: 8 Points 2">
            <a:extLst>
              <a:ext uri="{FF2B5EF4-FFF2-40B4-BE49-F238E27FC236}">
                <a16:creationId xmlns:a16="http://schemas.microsoft.com/office/drawing/2014/main" id="{382FF6EE-2E90-40D7-89C2-9FE501DFF086}"/>
              </a:ext>
            </a:extLst>
          </p:cNvPr>
          <p:cNvSpPr/>
          <p:nvPr/>
        </p:nvSpPr>
        <p:spPr>
          <a:xfrm>
            <a:off x="9587927" y="3292638"/>
            <a:ext cx="2036618" cy="1631373"/>
          </a:xfrm>
          <a:prstGeom prst="irregularSeal1">
            <a:avLst/>
          </a:prstGeom>
          <a:solidFill>
            <a:srgbClr val="C9D2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1036E2-C9D7-4114-83EC-F41559AEEAB9}"/>
              </a:ext>
            </a:extLst>
          </p:cNvPr>
          <p:cNvSpPr txBox="1"/>
          <p:nvPr/>
        </p:nvSpPr>
        <p:spPr>
          <a:xfrm>
            <a:off x="9915149" y="3908269"/>
            <a:ext cx="13821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RoCEv3 ???</a:t>
            </a:r>
          </a:p>
        </p:txBody>
      </p:sp>
    </p:spTree>
    <p:extLst>
      <p:ext uri="{BB962C8B-B14F-4D97-AF65-F5344CB8AC3E}">
        <p14:creationId xmlns:p14="http://schemas.microsoft.com/office/powerpoint/2010/main" val="2578094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CA4E1-E308-4F63-A2CF-433EFA38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0"/>
            <a:ext cx="10515600" cy="1325563"/>
          </a:xfrm>
        </p:spPr>
        <p:txBody>
          <a:bodyPr/>
          <a:lstStyle/>
          <a:p>
            <a:r>
              <a:rPr lang="en-US" dirty="0"/>
              <a:t>What does it mean to be Hyperscale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0F6AF-91E5-4F21-B606-A01BDFD6C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973" y="1327002"/>
            <a:ext cx="10775372" cy="500106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term “hyperscale” refers to a </a:t>
            </a:r>
            <a:r>
              <a:rPr lang="en-US" dirty="0">
                <a:hlinkClick r:id="rId2"/>
              </a:rPr>
              <a:t>computer architecture’s ability to scale</a:t>
            </a:r>
            <a:r>
              <a:rPr lang="en-US" dirty="0"/>
              <a:t> in order to respond to increasing demand.</a:t>
            </a:r>
          </a:p>
          <a:p>
            <a:r>
              <a:rPr lang="en-US" dirty="0"/>
              <a:t>Goals</a:t>
            </a:r>
          </a:p>
          <a:p>
            <a:pPr lvl="1"/>
            <a:r>
              <a:rPr lang="en-US" dirty="0"/>
              <a:t>Common cloud scale infrastructure</a:t>
            </a:r>
          </a:p>
          <a:p>
            <a:pPr lvl="1"/>
            <a:r>
              <a:rPr lang="en-US" dirty="0"/>
              <a:t>Dynamic and automated provisioning</a:t>
            </a:r>
          </a:p>
          <a:p>
            <a:pPr lvl="1"/>
            <a:r>
              <a:rPr lang="en-US" dirty="0"/>
              <a:t>Diverse workload mix</a:t>
            </a:r>
          </a:p>
          <a:p>
            <a:pPr lvl="1"/>
            <a:r>
              <a:rPr lang="en-US" dirty="0"/>
              <a:t>Low latency, high throughput</a:t>
            </a:r>
          </a:p>
          <a:p>
            <a:r>
              <a:rPr lang="en-US" dirty="0"/>
              <a:t>Suggestions have been made to scale RDMA/HPC</a:t>
            </a:r>
          </a:p>
          <a:p>
            <a:pPr lvl="1"/>
            <a:r>
              <a:rPr lang="en-US" dirty="0"/>
              <a:t>RDMA over commodity Ethernet at scale, SIGCOMM 2016</a:t>
            </a:r>
          </a:p>
          <a:p>
            <a:pPr lvl="1"/>
            <a:r>
              <a:rPr lang="en-US" dirty="0"/>
              <a:t>iWARP Redefined: Scalable Connectionless Communication over High-Speed Ethernet, 2010 International Conference on High Performance Computing</a:t>
            </a:r>
          </a:p>
          <a:p>
            <a:pPr lvl="1"/>
            <a:r>
              <a:rPr lang="en-US" dirty="0"/>
              <a:t>Tuning ECN for Data Center Networks, </a:t>
            </a:r>
            <a:r>
              <a:rPr lang="en-US" dirty="0" err="1"/>
              <a:t>CoNEXT</a:t>
            </a:r>
            <a:r>
              <a:rPr lang="en-US" dirty="0"/>
              <a:t> '12</a:t>
            </a:r>
          </a:p>
          <a:p>
            <a:pPr lvl="1"/>
            <a:r>
              <a:rPr lang="en-US" dirty="0"/>
              <a:t>Revisiting Network Support for RDMA, SIGCOMM 2018</a:t>
            </a:r>
          </a:p>
          <a:p>
            <a:pPr lvl="1"/>
            <a:r>
              <a:rPr lang="en-US" dirty="0">
                <a:hlinkClick r:id="rId3"/>
              </a:rPr>
              <a:t>https://datatracker.ietf.org/doc/draft-chen-iccrg-rocev3-cm-requirements/</a:t>
            </a:r>
            <a:endParaRPr lang="en-US" dirty="0"/>
          </a:p>
          <a:p>
            <a:pPr lvl="2"/>
            <a:r>
              <a:rPr lang="en-US" dirty="0"/>
              <a:t>RoCEv3 = Improved retransmission strategy</a:t>
            </a:r>
            <a:br>
              <a:rPr lang="en-US" dirty="0"/>
            </a:br>
            <a:r>
              <a:rPr lang="en-US" dirty="0"/>
              <a:t>                 Improved congestion control mechanism (RTT, credit, ECN)</a:t>
            </a:r>
            <a:br>
              <a:rPr lang="en-US" dirty="0"/>
            </a:br>
            <a:r>
              <a:rPr lang="en-US" dirty="0"/>
              <a:t>                 Finer grain load balancing with looser re-ordering requirements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787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C7EA0-4AA7-4BDC-B4F1-380164C4B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22"/>
            <a:ext cx="10515600" cy="1325563"/>
          </a:xfrm>
        </p:spPr>
        <p:txBody>
          <a:bodyPr/>
          <a:lstStyle/>
          <a:p>
            <a:r>
              <a:rPr lang="en-US" dirty="0"/>
              <a:t>What if scenarios for Hyperscale HPC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EF8FC-EFD8-4F83-90FD-54EAAEA5A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143"/>
            <a:ext cx="10515600" cy="5326212"/>
          </a:xfrm>
        </p:spPr>
        <p:txBody>
          <a:bodyPr>
            <a:normAutofit/>
          </a:bodyPr>
          <a:lstStyle/>
          <a:p>
            <a:r>
              <a:rPr lang="en-US" dirty="0"/>
              <a:t>What if networks didn’t have to be lossless, but just very low loss?</a:t>
            </a:r>
          </a:p>
          <a:p>
            <a:r>
              <a:rPr lang="en-US" dirty="0"/>
              <a:t>What if iWARP was run over Enhanced UDP instead of TCP?</a:t>
            </a:r>
          </a:p>
          <a:p>
            <a:r>
              <a:rPr lang="en-US" dirty="0"/>
              <a:t>What if congestion management was fully defined for RDMA?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dirty="0"/>
              <a:t>Can we hyperscale HPC?</a:t>
            </a:r>
          </a:p>
          <a:p>
            <a:endParaRPr lang="en-US" dirty="0"/>
          </a:p>
          <a:p>
            <a:r>
              <a:rPr lang="en-US" b="1" dirty="0"/>
              <a:t>Side Meeting:</a:t>
            </a:r>
            <a:br>
              <a:rPr lang="en-US" b="1" dirty="0"/>
            </a:br>
            <a:r>
              <a:rPr lang="en-US" b="1" dirty="0"/>
              <a:t>Monday 10AM</a:t>
            </a:r>
            <a:br>
              <a:rPr lang="en-US" b="1" dirty="0"/>
            </a:br>
            <a:r>
              <a:rPr lang="en-US" b="1" dirty="0"/>
              <a:t>Room: </a:t>
            </a:r>
            <a:r>
              <a:rPr lang="en-US" b="1" dirty="0" err="1"/>
              <a:t>Tyrolka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FDC0F3-4A6C-42E5-98D9-5373F2EB12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111" y="3728896"/>
            <a:ext cx="7945581" cy="307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252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149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Towards Hyperscale HPC &amp; RDMA</vt:lpstr>
      <vt:lpstr>Current HPC/RDMA networks</vt:lpstr>
      <vt:lpstr>PowerPoint Presentation</vt:lpstr>
      <vt:lpstr>What does it mean to be Hyperscale</vt:lpstr>
      <vt:lpstr>What if scenarios for Hyperscale HPC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Hyperscale HPC &amp; RDMA</dc:title>
  <dc:creator>Paul Congdon</dc:creator>
  <cp:lastModifiedBy>Paul Congdon</cp:lastModifiedBy>
  <cp:revision>27</cp:revision>
  <dcterms:created xsi:type="dcterms:W3CDTF">2019-03-23T20:54:27Z</dcterms:created>
  <dcterms:modified xsi:type="dcterms:W3CDTF">2019-03-24T17:56:15Z</dcterms:modified>
</cp:coreProperties>
</file>