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93" r:id="rId4"/>
    <p:sldId id="295" r:id="rId5"/>
    <p:sldId id="302" r:id="rId6"/>
    <p:sldId id="303" r:id="rId7"/>
    <p:sldId id="297" r:id="rId8"/>
    <p:sldId id="298" r:id="rId9"/>
    <p:sldId id="296" r:id="rId10"/>
    <p:sldId id="300" r:id="rId11"/>
    <p:sldId id="301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44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0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3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22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29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03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6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3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9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8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4EF2A-1E9C-394F-8EF0-7EA3EC8B38A0}" type="datetimeFigureOut">
              <a:rPr lang="fr-FR" smtClean="0"/>
              <a:t>26/03/19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EECC0-1F38-2F4C-9596-7592E2807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7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2147435"/>
          </a:xfrm>
        </p:spPr>
        <p:txBody>
          <a:bodyPr>
            <a:normAutofit/>
          </a:bodyPr>
          <a:lstStyle/>
          <a:p>
            <a:r>
              <a:rPr lang="en-GB" dirty="0" smtClean="0"/>
              <a:t>Deploying Hybrid Access Networks with MPTCP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smtClean="0"/>
              <a:t>IETF104, March 2019</a:t>
            </a:r>
            <a:endParaRPr lang="en-GB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O. Bonaventure (</a:t>
            </a:r>
            <a:r>
              <a:rPr lang="en-GB" dirty="0" err="1" smtClean="0"/>
              <a:t>Tessares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433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8564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0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38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Multipath TCP enables Hybrid Access </a:t>
            </a:r>
            <a:r>
              <a:rPr lang="en-GB" dirty="0" smtClean="0"/>
              <a:t>Networks that boost Internet access</a:t>
            </a:r>
          </a:p>
          <a:p>
            <a:r>
              <a:rPr lang="en-GB" dirty="0" smtClean="0"/>
              <a:t>Several deployment models for CPEs</a:t>
            </a:r>
          </a:p>
          <a:p>
            <a:pPr lvl="1"/>
            <a:r>
              <a:rPr lang="en-GB" dirty="0" smtClean="0"/>
              <a:t>Hybrid CPE and </a:t>
            </a:r>
            <a:r>
              <a:rPr lang="en-GB" dirty="0"/>
              <a:t>t</a:t>
            </a:r>
            <a:r>
              <a:rPr lang="en-GB" dirty="0" smtClean="0"/>
              <a:t>wo boxes solutions</a:t>
            </a:r>
          </a:p>
          <a:p>
            <a:r>
              <a:rPr lang="en-GB" dirty="0" smtClean="0"/>
              <a:t>Several deployment models for HAGs</a:t>
            </a:r>
          </a:p>
          <a:p>
            <a:pPr lvl="1"/>
            <a:r>
              <a:rPr lang="en-GB" dirty="0" smtClean="0"/>
              <a:t>Centralised HAG and</a:t>
            </a:r>
            <a:r>
              <a:rPr lang="en-GB" dirty="0"/>
              <a:t> </a:t>
            </a:r>
            <a:r>
              <a:rPr lang="en-GB" dirty="0" smtClean="0"/>
              <a:t>Distributed HAG</a:t>
            </a:r>
          </a:p>
          <a:p>
            <a:r>
              <a:rPr lang="en-GB" dirty="0" smtClean="0"/>
              <a:t>3GPP has </a:t>
            </a:r>
            <a:r>
              <a:rPr lang="en-GB" dirty="0" smtClean="0"/>
              <a:t>recently selected </a:t>
            </a:r>
            <a:r>
              <a:rPr lang="en-GB" dirty="0" smtClean="0"/>
              <a:t>Multipath TCP with the 0-rtt convert protocol for Access Traffic Steering Switch and Splitting (ATSSS) in 5G</a:t>
            </a:r>
          </a:p>
          <a:p>
            <a:pPr lvl="1"/>
            <a:r>
              <a:rPr lang="en-GB" dirty="0" smtClean="0"/>
              <a:t>See discussion on draft-</a:t>
            </a:r>
            <a:r>
              <a:rPr lang="en-GB" dirty="0" err="1" smtClean="0"/>
              <a:t>ietf</a:t>
            </a:r>
            <a:r>
              <a:rPr lang="en-GB" dirty="0" smtClean="0"/>
              <a:t>-</a:t>
            </a:r>
            <a:r>
              <a:rPr lang="en-GB" dirty="0" err="1" smtClean="0"/>
              <a:t>tcpm</a:t>
            </a:r>
            <a:r>
              <a:rPr lang="en-GB" dirty="0" smtClean="0"/>
              <a:t>-converters in </a:t>
            </a:r>
            <a:r>
              <a:rPr lang="en-GB" dirty="0" err="1" smtClean="0"/>
              <a:t>tcpm</a:t>
            </a: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72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2" y="1417638"/>
            <a:ext cx="7605059" cy="5548345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36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rme libre 44"/>
          <p:cNvSpPr/>
          <p:nvPr/>
        </p:nvSpPr>
        <p:spPr>
          <a:xfrm>
            <a:off x="1834533" y="2481303"/>
            <a:ext cx="3314811" cy="2162428"/>
          </a:xfrm>
          <a:custGeom>
            <a:avLst/>
            <a:gdLst>
              <a:gd name="connsiteX0" fmla="*/ 0 w 2922601"/>
              <a:gd name="connsiteY0" fmla="*/ 760745 h 1160831"/>
              <a:gd name="connsiteX1" fmla="*/ 678461 w 2922601"/>
              <a:gd name="connsiteY1" fmla="*/ 117128 h 1160831"/>
              <a:gd name="connsiteX2" fmla="*/ 1757040 w 2922601"/>
              <a:gd name="connsiteY2" fmla="*/ 47548 h 1160831"/>
              <a:gd name="connsiteX3" fmla="*/ 2505087 w 2922601"/>
              <a:gd name="connsiteY3" fmla="*/ 638980 h 1160831"/>
              <a:gd name="connsiteX4" fmla="*/ 2922601 w 2922601"/>
              <a:gd name="connsiteY4" fmla="*/ 1160831 h 116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601" h="1160831">
                <a:moveTo>
                  <a:pt x="0" y="760745"/>
                </a:moveTo>
                <a:cubicBezTo>
                  <a:pt x="192810" y="498369"/>
                  <a:pt x="385621" y="235994"/>
                  <a:pt x="678461" y="117128"/>
                </a:cubicBezTo>
                <a:cubicBezTo>
                  <a:pt x="971301" y="-1738"/>
                  <a:pt x="1452602" y="-39427"/>
                  <a:pt x="1757040" y="47548"/>
                </a:cubicBezTo>
                <a:cubicBezTo>
                  <a:pt x="2061478" y="134523"/>
                  <a:pt x="2310827" y="453433"/>
                  <a:pt x="2505087" y="638980"/>
                </a:cubicBezTo>
                <a:cubicBezTo>
                  <a:pt x="2699347" y="824527"/>
                  <a:pt x="2838519" y="1053562"/>
                  <a:pt x="2922601" y="1160831"/>
                </a:cubicBezTo>
              </a:path>
            </a:pathLst>
          </a:custGeom>
          <a:ln w="57150" cmpd="sng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4" y="2415173"/>
            <a:ext cx="662022" cy="92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Pensées 54"/>
          <p:cNvSpPr/>
          <p:nvPr/>
        </p:nvSpPr>
        <p:spPr>
          <a:xfrm>
            <a:off x="2570237" y="2286669"/>
            <a:ext cx="2081791" cy="683525"/>
          </a:xfrm>
          <a:prstGeom prst="cloud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5814" y="246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Multipath TCP to build</a:t>
            </a:r>
            <a:br>
              <a:rPr lang="en-GB" dirty="0" smtClean="0"/>
            </a:br>
            <a:r>
              <a:rPr lang="en-GB" dirty="0" smtClean="0"/>
              <a:t>Hybrid </a:t>
            </a:r>
            <a:r>
              <a:rPr lang="en-GB" dirty="0"/>
              <a:t>A</a:t>
            </a:r>
            <a:r>
              <a:rPr lang="en-GB" dirty="0" smtClean="0"/>
              <a:t>ccess </a:t>
            </a:r>
            <a:r>
              <a:rPr lang="en-GB" dirty="0"/>
              <a:t>N</a:t>
            </a:r>
            <a:r>
              <a:rPr lang="en-GB" dirty="0" smtClean="0"/>
              <a:t>etworks</a:t>
            </a:r>
            <a:endParaRPr lang="en-GB" dirty="0"/>
          </a:p>
        </p:txBody>
      </p:sp>
      <p:pic>
        <p:nvPicPr>
          <p:cNvPr id="60" name="Espace réservé du contenu 59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556465" y="3235392"/>
            <a:ext cx="2560795" cy="1408339"/>
          </a:xfrm>
        </p:spPr>
      </p:pic>
      <p:sp>
        <p:nvSpPr>
          <p:cNvPr id="10" name="Rectangle 15"/>
          <p:cNvSpPr>
            <a:spLocks/>
          </p:cNvSpPr>
          <p:nvPr/>
        </p:nvSpPr>
        <p:spPr bwMode="auto">
          <a:xfrm>
            <a:off x="3067660" y="2831694"/>
            <a:ext cx="464144" cy="27699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 type="none" w="med" len="med"/>
            <a:tailEnd type="none" w="med" len="med"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DSL</a:t>
            </a:r>
            <a:endParaRPr lang="en-US" dirty="0">
              <a:solidFill>
                <a:srgbClr val="0000FF"/>
              </a:solidFill>
              <a:latin typeface="Verdana" charset="0"/>
              <a:ea typeface="ＭＳ Ｐゴシック" charset="0"/>
              <a:cs typeface="Verdana" charset="0"/>
              <a:sym typeface="Verdana" charset="0"/>
            </a:endParaRPr>
          </a:p>
        </p:txBody>
      </p:sp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2869132" y="4919427"/>
            <a:ext cx="827948" cy="1167333"/>
            <a:chOff x="0" y="0"/>
            <a:chExt cx="971" cy="1861"/>
          </a:xfrm>
        </p:grpSpPr>
        <p:grpSp>
          <p:nvGrpSpPr>
            <p:cNvPr id="21" name="Group 37"/>
            <p:cNvGrpSpPr>
              <a:grpSpLocks/>
            </p:cNvGrpSpPr>
            <p:nvPr/>
          </p:nvGrpSpPr>
          <p:grpSpPr bwMode="auto">
            <a:xfrm>
              <a:off x="144" y="0"/>
              <a:ext cx="501" cy="1398"/>
              <a:chOff x="0" y="0"/>
              <a:chExt cx="501" cy="1398"/>
            </a:xfrm>
          </p:grpSpPr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 flipH="1">
                <a:off x="0" y="313"/>
                <a:ext cx="250" cy="108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>
                <a:off x="250" y="313"/>
                <a:ext cx="251" cy="108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68" y="1148"/>
                <a:ext cx="369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135" y="814"/>
                <a:ext cx="235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>
                <a:off x="147" y="813"/>
                <a:ext cx="308" cy="367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 flipH="1">
                <a:off x="57" y="821"/>
                <a:ext cx="304" cy="335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 flipH="1">
                <a:off x="0" y="1150"/>
                <a:ext cx="433" cy="248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>
                <a:off x="201" y="563"/>
                <a:ext cx="109" cy="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1" name="Line 25"/>
              <p:cNvSpPr>
                <a:spLocks noChangeShapeType="1"/>
              </p:cNvSpPr>
              <p:nvPr/>
            </p:nvSpPr>
            <p:spPr bwMode="auto">
              <a:xfrm>
                <a:off x="68" y="1158"/>
                <a:ext cx="431" cy="239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2" name="Line 26"/>
              <p:cNvSpPr>
                <a:spLocks noChangeShapeType="1"/>
              </p:cNvSpPr>
              <p:nvPr/>
            </p:nvSpPr>
            <p:spPr bwMode="auto">
              <a:xfrm>
                <a:off x="201" y="555"/>
                <a:ext cx="171" cy="280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sp>
            <p:nvSpPr>
              <p:cNvPr id="33" name="Line 27"/>
              <p:cNvSpPr>
                <a:spLocks noChangeShapeType="1"/>
              </p:cNvSpPr>
              <p:nvPr/>
            </p:nvSpPr>
            <p:spPr bwMode="auto">
              <a:xfrm flipH="1">
                <a:off x="123" y="560"/>
                <a:ext cx="171" cy="279"/>
              </a:xfrm>
              <a:prstGeom prst="line">
                <a:avLst/>
              </a:prstGeom>
              <a:noFill/>
              <a:ln w="25400" cap="flat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fr-FR"/>
              </a:p>
            </p:txBody>
          </p:sp>
          <p:grpSp>
            <p:nvGrpSpPr>
              <p:cNvPr id="34" name="Group 36"/>
              <p:cNvGrpSpPr>
                <a:grpSpLocks/>
              </p:cNvGrpSpPr>
              <p:nvPr/>
            </p:nvGrpSpPr>
            <p:grpSpPr bwMode="auto">
              <a:xfrm>
                <a:off x="99" y="0"/>
                <a:ext cx="304" cy="312"/>
                <a:chOff x="0" y="0"/>
                <a:chExt cx="304" cy="312"/>
              </a:xfrm>
            </p:grpSpPr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52" y="150"/>
                  <a:ext cx="2" cy="162"/>
                </a:xfrm>
                <a:prstGeom prst="line">
                  <a:avLst/>
                </a:prstGeom>
                <a:noFill/>
                <a:ln w="25400" cap="flat">
                  <a:solidFill>
                    <a:srgbClr val="008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sp>
              <p:nvSpPr>
                <p:cNvPr id="36" name="Oval 29"/>
                <p:cNvSpPr>
                  <a:spLocks/>
                </p:cNvSpPr>
                <p:nvPr/>
              </p:nvSpPr>
              <p:spPr bwMode="auto">
                <a:xfrm>
                  <a:off x="126" y="116"/>
                  <a:ext cx="48" cy="40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>
                  <a:solidFill>
                    <a:srgbClr val="008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fr-FR"/>
                </a:p>
              </p:txBody>
            </p:sp>
            <p:grpSp>
              <p:nvGrpSpPr>
                <p:cNvPr id="37" name="Group 3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22" cy="266"/>
                  <a:chOff x="0" y="0"/>
                  <a:chExt cx="122" cy="266"/>
                </a:xfrm>
              </p:grpSpPr>
              <p:sp>
                <p:nvSpPr>
                  <p:cNvPr id="41" name="Freeform 30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42" name="Freeform 3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8" name="Group 35"/>
                <p:cNvGrpSpPr>
                  <a:grpSpLocks/>
                </p:cNvGrpSpPr>
                <p:nvPr/>
              </p:nvGrpSpPr>
              <p:grpSpPr bwMode="auto">
                <a:xfrm flipH="1">
                  <a:off x="181" y="0"/>
                  <a:ext cx="123" cy="266"/>
                  <a:chOff x="0" y="0"/>
                  <a:chExt cx="122" cy="266"/>
                </a:xfrm>
              </p:grpSpPr>
              <p:sp>
                <p:nvSpPr>
                  <p:cNvPr id="39" name="Freeform 33"/>
                  <p:cNvSpPr>
                    <a:spLocks/>
                  </p:cNvSpPr>
                  <p:nvPr/>
                </p:nvSpPr>
                <p:spPr bwMode="auto">
                  <a:xfrm>
                    <a:off x="65" y="65"/>
                    <a:ext cx="57" cy="141"/>
                  </a:xfrm>
                  <a:custGeom>
                    <a:avLst/>
                    <a:gdLst>
                      <a:gd name="T0" fmla="+- 0 21600 6061"/>
                      <a:gd name="T1" fmla="*/ T0 w 15539"/>
                      <a:gd name="T2" fmla="*/ 0 h 21600"/>
                      <a:gd name="T3" fmla="+- 0 20987 6061"/>
                      <a:gd name="T4" fmla="*/ T3 w 15539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539" h="21600">
                        <a:moveTo>
                          <a:pt x="15539" y="0"/>
                        </a:moveTo>
                        <a:cubicBezTo>
                          <a:pt x="-6061" y="1764"/>
                          <a:pt x="-4082" y="20041"/>
                          <a:pt x="1492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  <p:sp>
                <p:nvSpPr>
                  <p:cNvPr id="40" name="Freeform 3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4" cy="266"/>
                  </a:xfrm>
                  <a:custGeom>
                    <a:avLst/>
                    <a:gdLst>
                      <a:gd name="T0" fmla="+- 0 21600 6324"/>
                      <a:gd name="T1" fmla="*/ T0 w 15276"/>
                      <a:gd name="T2" fmla="*/ 0 h 21600"/>
                      <a:gd name="T3" fmla="+- 0 21600 6324"/>
                      <a:gd name="T4" fmla="*/ T3 w 15276"/>
                      <a:gd name="T5" fmla="*/ 21600 h 21600"/>
                    </a:gdLst>
                    <a:ahLst/>
                    <a:cxnLst>
                      <a:cxn ang="0">
                        <a:pos x="T1" y="T2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276" h="21600">
                        <a:moveTo>
                          <a:pt x="15276" y="0"/>
                        </a:moveTo>
                        <a:cubicBezTo>
                          <a:pt x="-6324" y="1949"/>
                          <a:pt x="-3821" y="20205"/>
                          <a:pt x="15276" y="2160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8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fr-FR"/>
                  </a:p>
                </p:txBody>
              </p:sp>
            </p:grpSp>
          </p:grpSp>
        </p:grpSp>
        <p:sp>
          <p:nvSpPr>
            <p:cNvPr id="22" name="Rectangle 38"/>
            <p:cNvSpPr>
              <a:spLocks/>
            </p:cNvSpPr>
            <p:nvPr/>
          </p:nvSpPr>
          <p:spPr bwMode="auto">
            <a:xfrm>
              <a:off x="0" y="1419"/>
              <a:ext cx="971" cy="4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4G/</a:t>
              </a:r>
              <a:r>
                <a:rPr lang="en-US" dirty="0">
                  <a:solidFill>
                    <a:srgbClr val="008000"/>
                  </a:solidFill>
                  <a:latin typeface="Verdana" charset="0"/>
                  <a:ea typeface="ＭＳ Ｐゴシック" charset="0"/>
                  <a:cs typeface="Verdana" charset="0"/>
                  <a:sym typeface="Verdana" charset="0"/>
                </a:rPr>
                <a:t>LTE</a:t>
              </a:r>
            </a:p>
          </p:txBody>
        </p:sp>
      </p:grpSp>
      <p:sp>
        <p:nvSpPr>
          <p:cNvPr id="46" name="Forme libre 45"/>
          <p:cNvSpPr/>
          <p:nvPr/>
        </p:nvSpPr>
        <p:spPr>
          <a:xfrm>
            <a:off x="1834533" y="4170373"/>
            <a:ext cx="3175153" cy="1556695"/>
          </a:xfrm>
          <a:custGeom>
            <a:avLst/>
            <a:gdLst>
              <a:gd name="connsiteX0" fmla="*/ 0 w 2804719"/>
              <a:gd name="connsiteY0" fmla="*/ 246977 h 886331"/>
              <a:gd name="connsiteX1" fmla="*/ 687950 w 2804719"/>
              <a:gd name="connsiteY1" fmla="*/ 723288 h 886331"/>
              <a:gd name="connsiteX2" fmla="*/ 1640496 w 2804719"/>
              <a:gd name="connsiteY2" fmla="*/ 882058 h 886331"/>
              <a:gd name="connsiteX3" fmla="*/ 2346086 w 2804719"/>
              <a:gd name="connsiteY3" fmla="*/ 582159 h 886331"/>
              <a:gd name="connsiteX4" fmla="*/ 2804719 w 2804719"/>
              <a:gd name="connsiteY4" fmla="*/ 0 h 88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4719" h="886331">
                <a:moveTo>
                  <a:pt x="0" y="246977"/>
                </a:moveTo>
                <a:cubicBezTo>
                  <a:pt x="207267" y="432209"/>
                  <a:pt x="414534" y="617441"/>
                  <a:pt x="687950" y="723288"/>
                </a:cubicBezTo>
                <a:cubicBezTo>
                  <a:pt x="961366" y="829135"/>
                  <a:pt x="1364140" y="905580"/>
                  <a:pt x="1640496" y="882058"/>
                </a:cubicBezTo>
                <a:cubicBezTo>
                  <a:pt x="1916852" y="858536"/>
                  <a:pt x="2152049" y="729169"/>
                  <a:pt x="2346086" y="582159"/>
                </a:cubicBezTo>
                <a:cubicBezTo>
                  <a:pt x="2540123" y="435149"/>
                  <a:pt x="2804719" y="0"/>
                  <a:pt x="2804719" y="0"/>
                </a:cubicBezTo>
              </a:path>
            </a:pathLst>
          </a:custGeom>
          <a:ln w="57150" cmpd="sng"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593263" y="3566978"/>
            <a:ext cx="1736135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4000"/>
              </a:lnSpc>
              <a:tabLst>
                <a:tab pos="723900" algn="l"/>
                <a:tab pos="1447800" algn="l"/>
                <a:tab pos="2171700" algn="l"/>
                <a:tab pos="28829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Multipath TCP</a:t>
            </a:r>
            <a:endParaRPr lang="en-US" b="1" dirty="0">
              <a:solidFill>
                <a:srgbClr val="FF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5690640" y="4000002"/>
            <a:ext cx="2230477" cy="1160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927305" y="3632167"/>
            <a:ext cx="1569886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4000"/>
              </a:lnSpc>
              <a:tabLst>
                <a:tab pos="723900" algn="l"/>
                <a:tab pos="1447800" algn="l"/>
                <a:tab pos="2171700" algn="l"/>
                <a:tab pos="28829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Regular TCP</a:t>
            </a:r>
            <a:endParaRPr lang="en-US" b="1" dirty="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77967" y="5048643"/>
            <a:ext cx="1779980" cy="5650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4000"/>
              </a:lnSpc>
              <a:tabLst>
                <a:tab pos="723900" algn="l"/>
                <a:tab pos="1447800" algn="l"/>
                <a:tab pos="2171700" algn="l"/>
                <a:tab pos="28829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Hybrid Access</a:t>
            </a:r>
          </a:p>
          <a:p>
            <a:pPr algn="ctr">
              <a:lnSpc>
                <a:spcPct val="84000"/>
              </a:lnSpc>
              <a:tabLst>
                <a:tab pos="723900" algn="l"/>
                <a:tab pos="1447800" algn="l"/>
                <a:tab pos="2171700" algn="l"/>
                <a:tab pos="28829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Gateway</a:t>
            </a:r>
            <a:endParaRPr lang="en-US" b="1" dirty="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740869" y="3108693"/>
            <a:ext cx="618810" cy="94048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70" y="3629024"/>
            <a:ext cx="1384102" cy="138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50" name="Connecteur droit avec flèche 49"/>
          <p:cNvCxnSpPr/>
          <p:nvPr/>
        </p:nvCxnSpPr>
        <p:spPr>
          <a:xfrm>
            <a:off x="2226743" y="4011603"/>
            <a:ext cx="262418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740869" y="4470243"/>
            <a:ext cx="618810" cy="6609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920229" y="3033728"/>
            <a:ext cx="646331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4000"/>
              </a:lnSpc>
              <a:tabLst>
                <a:tab pos="723900" algn="l"/>
                <a:tab pos="1447800" algn="l"/>
                <a:tab pos="2171700" algn="l"/>
                <a:tab pos="28829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TCP</a:t>
            </a:r>
            <a:endParaRPr lang="en-US" b="1" dirty="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36513" y="4793999"/>
            <a:ext cx="646331" cy="332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4000"/>
              </a:lnSpc>
              <a:tabLst>
                <a:tab pos="723900" algn="l"/>
                <a:tab pos="1447800" algn="l"/>
                <a:tab pos="2171700" algn="l"/>
                <a:tab pos="28829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TCP</a:t>
            </a:r>
            <a:endParaRPr lang="en-US" b="1" dirty="0">
              <a:solidFill>
                <a:srgbClr val="000000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544" y="5099760"/>
            <a:ext cx="1190018" cy="1110418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159706" y="6488668"/>
            <a:ext cx="869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BBF's</a:t>
            </a:r>
            <a:r>
              <a:rPr lang="fr-FR" dirty="0" smtClean="0"/>
              <a:t> WT-378 and </a:t>
            </a:r>
            <a:r>
              <a:rPr lang="fr-FR" dirty="0" err="1" smtClean="0"/>
              <a:t>draft-ietf-tcpm-converters</a:t>
            </a:r>
            <a:r>
              <a:rPr lang="fr-FR" dirty="0" smtClean="0"/>
              <a:t> </a:t>
            </a:r>
            <a:r>
              <a:rPr lang="fr-FR" dirty="0" err="1" smtClean="0"/>
              <a:t>discussed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</a:t>
            </a:r>
            <a:r>
              <a:rPr lang="fr-FR" dirty="0" err="1" smtClean="0"/>
              <a:t>tcpm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group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117" y="3629024"/>
            <a:ext cx="1200656" cy="63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Deploying Hybrid CPEs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462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Includes a transparent TCP&lt;-&gt;MPTCP proxy</a:t>
            </a:r>
          </a:p>
          <a:p>
            <a:r>
              <a:rPr lang="en-GB" dirty="0" smtClean="0"/>
              <a:t>Three main </a:t>
            </a:r>
            <a:r>
              <a:rPr lang="en-GB" dirty="0" smtClean="0"/>
              <a:t>types of deployments 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Proxy </a:t>
            </a:r>
            <a:r>
              <a:rPr lang="en-GB" dirty="0" smtClean="0"/>
              <a:t>added to an</a:t>
            </a:r>
            <a:r>
              <a:rPr lang="en-GB" dirty="0" smtClean="0"/>
              <a:t> </a:t>
            </a:r>
            <a:r>
              <a:rPr lang="en-GB" dirty="0" smtClean="0"/>
              <a:t>existing </a:t>
            </a:r>
            <a:r>
              <a:rPr lang="en-GB" dirty="0" err="1" smtClean="0"/>
              <a:t>xDSL</a:t>
            </a:r>
            <a:r>
              <a:rPr lang="en-GB" dirty="0" smtClean="0"/>
              <a:t> CPE that is attached </a:t>
            </a:r>
            <a:r>
              <a:rPr lang="en-GB" dirty="0" smtClean="0"/>
              <a:t>to </a:t>
            </a:r>
            <a:r>
              <a:rPr lang="en-GB" dirty="0" smtClean="0"/>
              <a:t>an LTE CPE</a:t>
            </a:r>
          </a:p>
          <a:p>
            <a:pPr lvl="2"/>
            <a:r>
              <a:rPr lang="en-GB" dirty="0" smtClean="0"/>
              <a:t>Allows to reuse existing CPEs, but performance issues</a:t>
            </a:r>
            <a:br>
              <a:rPr lang="en-GB" dirty="0" smtClean="0"/>
            </a:br>
            <a:endParaRPr lang="en-GB" dirty="0"/>
          </a:p>
          <a:p>
            <a:pPr lvl="1"/>
            <a:r>
              <a:rPr lang="en-GB" dirty="0" smtClean="0"/>
              <a:t>Proxy in </a:t>
            </a:r>
            <a:r>
              <a:rPr lang="en-GB" dirty="0" smtClean="0"/>
              <a:t>hybrid CPE that </a:t>
            </a:r>
            <a:r>
              <a:rPr lang="en-GB" dirty="0" smtClean="0"/>
              <a:t>combines </a:t>
            </a:r>
            <a:r>
              <a:rPr lang="en-GB" dirty="0" err="1" smtClean="0"/>
              <a:t>xDSL</a:t>
            </a:r>
            <a:r>
              <a:rPr lang="en-GB" dirty="0" smtClean="0"/>
              <a:t> and LTE</a:t>
            </a:r>
          </a:p>
          <a:p>
            <a:pPr lvl="2"/>
            <a:r>
              <a:rPr lang="en-GB" dirty="0" smtClean="0"/>
              <a:t>Requires replacing existing CPEs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err="1" smtClean="0"/>
              <a:t>xDSL</a:t>
            </a:r>
            <a:r>
              <a:rPr lang="en-GB" dirty="0" smtClean="0"/>
              <a:t> CPE modified to </a:t>
            </a:r>
            <a:r>
              <a:rPr lang="en-GB" dirty="0" smtClean="0"/>
              <a:t>redirect </a:t>
            </a:r>
            <a:r>
              <a:rPr lang="en-GB" dirty="0" smtClean="0"/>
              <a:t>IP packets to LTE CPE that includes Proxy</a:t>
            </a:r>
          </a:p>
          <a:p>
            <a:pPr lvl="2"/>
            <a:r>
              <a:rPr lang="en-GB" dirty="0" smtClean="0"/>
              <a:t>Reuses existing CPEs and leverages performance of LTE CPE</a:t>
            </a:r>
          </a:p>
          <a:p>
            <a:pPr lvl="2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90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Running the proxy on an hybrid CPE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766" y="3634756"/>
            <a:ext cx="1200656" cy="638921"/>
          </a:xfrm>
          <a:prstGeom prst="rect">
            <a:avLst/>
          </a:prstGeom>
        </p:spPr>
      </p:pic>
      <p:grpSp>
        <p:nvGrpSpPr>
          <p:cNvPr id="9" name="Group 13"/>
          <p:cNvGrpSpPr/>
          <p:nvPr/>
        </p:nvGrpSpPr>
        <p:grpSpPr>
          <a:xfrm>
            <a:off x="2174064" y="3011583"/>
            <a:ext cx="1216198" cy="1881500"/>
            <a:chOff x="2886670" y="3717032"/>
            <a:chExt cx="1216198" cy="1881500"/>
          </a:xfrm>
        </p:grpSpPr>
        <p:sp>
          <p:nvSpPr>
            <p:cNvPr id="10" name="TextBox 7"/>
            <p:cNvSpPr txBox="1"/>
            <p:nvPr/>
          </p:nvSpPr>
          <p:spPr>
            <a:xfrm>
              <a:off x="2886670" y="5229200"/>
              <a:ext cx="1216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Hybrid CPE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pic>
          <p:nvPicPr>
            <p:cNvPr id="11" name="Picture 8" descr="dsl mode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02"/>
            <a:stretch/>
          </p:blipFill>
          <p:spPr>
            <a:xfrm>
              <a:off x="3004369" y="3717032"/>
              <a:ext cx="980797" cy="1678036"/>
            </a:xfrm>
            <a:prstGeom prst="rect">
              <a:avLst/>
            </a:prstGeom>
          </p:spPr>
        </p:pic>
      </p:grpSp>
      <p:pic>
        <p:nvPicPr>
          <p:cNvPr id="13" name="Picture 38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24" y="3445235"/>
            <a:ext cx="935998" cy="1078516"/>
          </a:xfrm>
          <a:prstGeom prst="rect">
            <a:avLst/>
          </a:prstGeom>
        </p:spPr>
      </p:pic>
      <p:pic>
        <p:nvPicPr>
          <p:cNvPr id="14" name="Picture 30" descr="tessares_icon_-0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t="34060" r="53774" b="40098"/>
          <a:stretch/>
        </p:blipFill>
        <p:spPr>
          <a:xfrm>
            <a:off x="77477" y="3768095"/>
            <a:ext cx="759445" cy="694202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 flipV="1">
            <a:off x="2943412" y="2734235"/>
            <a:ext cx="163332" cy="396561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 flipV="1">
            <a:off x="2406218" y="2749176"/>
            <a:ext cx="196536" cy="426444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7"/>
          <p:cNvSpPr txBox="1"/>
          <p:nvPr/>
        </p:nvSpPr>
        <p:spPr>
          <a:xfrm>
            <a:off x="5484493" y="4534058"/>
            <a:ext cx="60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HAG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986118" y="4108824"/>
            <a:ext cx="13056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ensées 27"/>
          <p:cNvSpPr/>
          <p:nvPr/>
        </p:nvSpPr>
        <p:spPr>
          <a:xfrm>
            <a:off x="3646002" y="4006094"/>
            <a:ext cx="1389175" cy="683525"/>
          </a:xfrm>
          <a:prstGeom prst="cloudCallou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7"/>
          <p:cNvSpPr txBox="1"/>
          <p:nvPr/>
        </p:nvSpPr>
        <p:spPr>
          <a:xfrm>
            <a:off x="4103461" y="4189974"/>
            <a:ext cx="53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DSL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0" name="Pensées 29"/>
          <p:cNvSpPr/>
          <p:nvPr/>
        </p:nvSpPr>
        <p:spPr>
          <a:xfrm>
            <a:off x="3621717" y="2669820"/>
            <a:ext cx="1389175" cy="683525"/>
          </a:xfrm>
          <a:prstGeom prst="cloudCallou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7"/>
          <p:cNvSpPr txBox="1"/>
          <p:nvPr/>
        </p:nvSpPr>
        <p:spPr>
          <a:xfrm>
            <a:off x="4005393" y="2781641"/>
            <a:ext cx="50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LTE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1242032" y="4153502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264620" y="5825850"/>
            <a:ext cx="20290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"/>
          <p:cNvSpPr txBox="1"/>
          <p:nvPr/>
        </p:nvSpPr>
        <p:spPr>
          <a:xfrm>
            <a:off x="3340084" y="5825850"/>
            <a:ext cx="189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SYN+MP-CAPABLE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6452121" y="4462297"/>
            <a:ext cx="13056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7"/>
          <p:cNvSpPr txBox="1"/>
          <p:nvPr/>
        </p:nvSpPr>
        <p:spPr>
          <a:xfrm>
            <a:off x="6708035" y="4462297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6452121" y="3795851"/>
            <a:ext cx="13056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7"/>
          <p:cNvSpPr txBox="1"/>
          <p:nvPr/>
        </p:nvSpPr>
        <p:spPr>
          <a:xfrm>
            <a:off x="6614606" y="34538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SYN+ACK</a:t>
            </a:r>
            <a:endParaRPr lang="en-US" dirty="0"/>
          </a:p>
        </p:txBody>
      </p:sp>
      <p:sp>
        <p:nvSpPr>
          <p:cNvPr id="41" name="TextBox 7"/>
          <p:cNvSpPr txBox="1"/>
          <p:nvPr/>
        </p:nvSpPr>
        <p:spPr>
          <a:xfrm>
            <a:off x="3114615" y="5276015"/>
            <a:ext cx="239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SYN+ACK+MP-CAPABLE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3264620" y="5645347"/>
            <a:ext cx="1950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H="1">
            <a:off x="967703" y="3757357"/>
            <a:ext cx="13056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7"/>
          <p:cNvSpPr txBox="1"/>
          <p:nvPr/>
        </p:nvSpPr>
        <p:spPr>
          <a:xfrm>
            <a:off x="1130188" y="341535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SYN+ACK</a:t>
            </a:r>
            <a:endParaRPr lang="en-US" dirty="0"/>
          </a:p>
        </p:txBody>
      </p:sp>
      <p:sp>
        <p:nvSpPr>
          <p:cNvPr id="46" name="TextBox 7"/>
          <p:cNvSpPr txBox="1"/>
          <p:nvPr/>
        </p:nvSpPr>
        <p:spPr>
          <a:xfrm>
            <a:off x="5520899" y="3084520"/>
            <a:ext cx="53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@H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7" name="TextBox 7"/>
          <p:cNvSpPr txBox="1"/>
          <p:nvPr/>
        </p:nvSpPr>
        <p:spPr>
          <a:xfrm>
            <a:off x="3475317" y="4858400"/>
            <a:ext cx="175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ADD_ADDR(@H)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3305108" y="5227732"/>
            <a:ext cx="1950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7"/>
          <p:cNvSpPr txBox="1"/>
          <p:nvPr/>
        </p:nvSpPr>
        <p:spPr>
          <a:xfrm>
            <a:off x="3470206" y="1974015"/>
            <a:ext cx="14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SYN+MP-JOIN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3222785" y="2375009"/>
            <a:ext cx="20290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V="1">
            <a:off x="836922" y="6544235"/>
            <a:ext cx="1912254" cy="1494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V="1">
            <a:off x="2901576" y="6529294"/>
            <a:ext cx="3154182" cy="14942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V="1">
            <a:off x="6229622" y="6514353"/>
            <a:ext cx="1912254" cy="14941"/>
          </a:xfrm>
          <a:prstGeom prst="straightConnector1">
            <a:avLst/>
          </a:prstGeom>
          <a:ln w="762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7"/>
          <p:cNvSpPr txBox="1"/>
          <p:nvPr/>
        </p:nvSpPr>
        <p:spPr>
          <a:xfrm>
            <a:off x="1524508" y="6145021"/>
            <a:ext cx="53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58" name="TextBox 7"/>
          <p:cNvSpPr txBox="1"/>
          <p:nvPr/>
        </p:nvSpPr>
        <p:spPr>
          <a:xfrm>
            <a:off x="6861497" y="6162950"/>
            <a:ext cx="53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59" name="TextBox 7"/>
          <p:cNvSpPr txBox="1"/>
          <p:nvPr/>
        </p:nvSpPr>
        <p:spPr>
          <a:xfrm>
            <a:off x="4084257" y="6210761"/>
            <a:ext cx="8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MPTCP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2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7" grpId="0"/>
      <p:bldP spid="40" grpId="0"/>
      <p:bldP spid="41" grpId="0"/>
      <p:bldP spid="45" grpId="0"/>
      <p:bldP spid="47" grpId="0"/>
      <p:bldP spid="49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Running the proxy on an LTE CPE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766" y="4273677"/>
            <a:ext cx="1200656" cy="638921"/>
          </a:xfrm>
          <a:prstGeom prst="rect">
            <a:avLst/>
          </a:prstGeom>
        </p:spPr>
      </p:pic>
      <p:grpSp>
        <p:nvGrpSpPr>
          <p:cNvPr id="9" name="Group 13"/>
          <p:cNvGrpSpPr/>
          <p:nvPr/>
        </p:nvGrpSpPr>
        <p:grpSpPr>
          <a:xfrm>
            <a:off x="2291763" y="3650504"/>
            <a:ext cx="980797" cy="1881500"/>
            <a:chOff x="3004369" y="3717032"/>
            <a:chExt cx="980797" cy="1881500"/>
          </a:xfrm>
        </p:grpSpPr>
        <p:sp>
          <p:nvSpPr>
            <p:cNvPr id="10" name="TextBox 7"/>
            <p:cNvSpPr txBox="1"/>
            <p:nvPr/>
          </p:nvSpPr>
          <p:spPr>
            <a:xfrm>
              <a:off x="3026262" y="5229200"/>
              <a:ext cx="9370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DSL CPE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pic>
          <p:nvPicPr>
            <p:cNvPr id="11" name="Picture 8" descr="dsl mode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02"/>
            <a:stretch/>
          </p:blipFill>
          <p:spPr>
            <a:xfrm>
              <a:off x="3004369" y="3717032"/>
              <a:ext cx="980797" cy="1678036"/>
            </a:xfrm>
            <a:prstGeom prst="rect">
              <a:avLst/>
            </a:prstGeom>
          </p:spPr>
        </p:pic>
      </p:grpSp>
      <p:pic>
        <p:nvPicPr>
          <p:cNvPr id="13" name="Picture 38" descr="serv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24" y="4084156"/>
            <a:ext cx="935998" cy="1078516"/>
          </a:xfrm>
          <a:prstGeom prst="rect">
            <a:avLst/>
          </a:prstGeom>
        </p:spPr>
      </p:pic>
      <p:pic>
        <p:nvPicPr>
          <p:cNvPr id="14" name="Picture 30" descr="tessares_icon_-0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t="34060" r="53774" b="40098"/>
          <a:stretch/>
        </p:blipFill>
        <p:spPr>
          <a:xfrm>
            <a:off x="77477" y="4115004"/>
            <a:ext cx="759445" cy="694202"/>
          </a:xfrm>
          <a:prstGeom prst="rect">
            <a:avLst/>
          </a:prstGeom>
        </p:spPr>
      </p:pic>
      <p:sp>
        <p:nvSpPr>
          <p:cNvPr id="25" name="TextBox 7"/>
          <p:cNvSpPr txBox="1"/>
          <p:nvPr/>
        </p:nvSpPr>
        <p:spPr>
          <a:xfrm>
            <a:off x="5484493" y="5172979"/>
            <a:ext cx="60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HAG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986118" y="4747745"/>
            <a:ext cx="13056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ensées 27"/>
          <p:cNvSpPr/>
          <p:nvPr/>
        </p:nvSpPr>
        <p:spPr>
          <a:xfrm>
            <a:off x="3646002" y="4645015"/>
            <a:ext cx="1389175" cy="683525"/>
          </a:xfrm>
          <a:prstGeom prst="cloudCallou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7"/>
          <p:cNvSpPr txBox="1"/>
          <p:nvPr/>
        </p:nvSpPr>
        <p:spPr>
          <a:xfrm>
            <a:off x="4103461" y="4828895"/>
            <a:ext cx="53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DSL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0" name="Pensées 29"/>
          <p:cNvSpPr/>
          <p:nvPr/>
        </p:nvSpPr>
        <p:spPr>
          <a:xfrm>
            <a:off x="3621717" y="3308741"/>
            <a:ext cx="1389175" cy="683525"/>
          </a:xfrm>
          <a:prstGeom prst="cloudCallou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7"/>
          <p:cNvSpPr txBox="1"/>
          <p:nvPr/>
        </p:nvSpPr>
        <p:spPr>
          <a:xfrm>
            <a:off x="4005393" y="3420562"/>
            <a:ext cx="50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LTE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1242032" y="4792423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3318932" y="5747595"/>
            <a:ext cx="20290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7"/>
          <p:cNvSpPr txBox="1"/>
          <p:nvPr/>
        </p:nvSpPr>
        <p:spPr>
          <a:xfrm>
            <a:off x="3394396" y="5747595"/>
            <a:ext cx="189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SYN+MP-CAPABLE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6452121" y="5101218"/>
            <a:ext cx="13056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7"/>
          <p:cNvSpPr txBox="1"/>
          <p:nvPr/>
        </p:nvSpPr>
        <p:spPr>
          <a:xfrm>
            <a:off x="6708035" y="5101218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6452121" y="4434772"/>
            <a:ext cx="13056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7"/>
          <p:cNvSpPr txBox="1"/>
          <p:nvPr/>
        </p:nvSpPr>
        <p:spPr>
          <a:xfrm>
            <a:off x="6614606" y="409277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SYN+ACK</a:t>
            </a:r>
            <a:endParaRPr lang="en-US" dirty="0"/>
          </a:p>
        </p:txBody>
      </p:sp>
      <p:sp>
        <p:nvSpPr>
          <p:cNvPr id="46" name="TextBox 7"/>
          <p:cNvSpPr txBox="1"/>
          <p:nvPr/>
        </p:nvSpPr>
        <p:spPr>
          <a:xfrm>
            <a:off x="5520899" y="3723441"/>
            <a:ext cx="53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@H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25060" y="3650505"/>
            <a:ext cx="514850" cy="518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er 3"/>
          <p:cNvGrpSpPr/>
          <p:nvPr/>
        </p:nvGrpSpPr>
        <p:grpSpPr>
          <a:xfrm>
            <a:off x="1325372" y="2029168"/>
            <a:ext cx="1988488" cy="1906199"/>
            <a:chOff x="-170769" y="1167219"/>
            <a:chExt cx="1988488" cy="1906199"/>
          </a:xfrm>
        </p:grpSpPr>
        <p:cxnSp>
          <p:nvCxnSpPr>
            <p:cNvPr id="19" name="Connecteur droit 18"/>
            <p:cNvCxnSpPr/>
            <p:nvPr/>
          </p:nvCxnSpPr>
          <p:spPr>
            <a:xfrm flipV="1">
              <a:off x="1470846" y="1167219"/>
              <a:ext cx="163332" cy="396561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 flipV="1">
              <a:off x="933652" y="1182160"/>
              <a:ext cx="196536" cy="426444"/>
            </a:xfrm>
            <a:prstGeom prst="line">
              <a:avLst/>
            </a:pr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8" descr="dsl mode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02"/>
            <a:stretch/>
          </p:blipFill>
          <p:spPr>
            <a:xfrm>
              <a:off x="836922" y="1395382"/>
              <a:ext cx="980797" cy="167803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36922" y="1974015"/>
              <a:ext cx="980797" cy="10375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7"/>
            <p:cNvSpPr txBox="1"/>
            <p:nvPr/>
          </p:nvSpPr>
          <p:spPr>
            <a:xfrm>
              <a:off x="-170769" y="1395382"/>
              <a:ext cx="914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LTE CPE</a:t>
              </a:r>
              <a:r>
                <a:rPr lang="en-US" dirty="0" smtClean="0">
                  <a:solidFill>
                    <a:schemeClr val="accent2"/>
                  </a:solidFill>
                </a:rPr>
                <a:t>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6" name="Connecteur droit 5"/>
          <p:cNvCxnSpPr>
            <a:endCxn id="3" idx="0"/>
          </p:cNvCxnSpPr>
          <p:nvPr/>
        </p:nvCxnSpPr>
        <p:spPr>
          <a:xfrm flipV="1">
            <a:off x="2823462" y="2835964"/>
            <a:ext cx="0" cy="1333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2631017" y="2938091"/>
            <a:ext cx="0" cy="9972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7"/>
          <p:cNvSpPr txBox="1"/>
          <p:nvPr/>
        </p:nvSpPr>
        <p:spPr>
          <a:xfrm>
            <a:off x="1972843" y="3235896"/>
            <a:ext cx="552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</a:t>
            </a:r>
            <a:endParaRPr lang="en-US" dirty="0"/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2966987" y="3124075"/>
            <a:ext cx="0" cy="868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7"/>
          <p:cNvSpPr txBox="1"/>
          <p:nvPr/>
        </p:nvSpPr>
        <p:spPr>
          <a:xfrm>
            <a:off x="2992914" y="2866568"/>
            <a:ext cx="189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SYN+MP-CAPABLE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5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7" grpId="0"/>
      <p:bldP spid="40" grpId="0"/>
      <p:bldP spid="55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of Hybrid CPEs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Mainly </a:t>
            </a:r>
            <a:r>
              <a:rPr lang="en-GB" dirty="0" smtClean="0"/>
              <a:t>depends on their </a:t>
            </a:r>
            <a:r>
              <a:rPr lang="en-GB" dirty="0" smtClean="0"/>
              <a:t>CPU</a:t>
            </a:r>
          </a:p>
          <a:p>
            <a:pPr lvl="1"/>
            <a:r>
              <a:rPr lang="en-GB" dirty="0" smtClean="0"/>
              <a:t>Example with Linksys WRT1200 AC using an Armada 385 @1.33 </a:t>
            </a:r>
            <a:r>
              <a:rPr lang="en-GB" dirty="0" err="1" smtClean="0"/>
              <a:t>Ghz</a:t>
            </a:r>
            <a:endParaRPr lang="en-GB" dirty="0"/>
          </a:p>
          <a:p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81" y="4217895"/>
            <a:ext cx="1969092" cy="1310341"/>
          </a:xfrm>
          <a:prstGeom prst="rect">
            <a:avLst/>
          </a:prstGeom>
        </p:spPr>
      </p:pic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31" y="4372063"/>
            <a:ext cx="1384102" cy="138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99" y="4646137"/>
            <a:ext cx="1190018" cy="1110418"/>
          </a:xfrm>
          <a:prstGeom prst="rect">
            <a:avLst/>
          </a:prstGeom>
        </p:spPr>
      </p:pic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31" y="4372063"/>
            <a:ext cx="1384102" cy="138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 flipH="1" flipV="1">
            <a:off x="1192075" y="5154706"/>
            <a:ext cx="1150471" cy="14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rme libre 13"/>
          <p:cNvSpPr/>
          <p:nvPr/>
        </p:nvSpPr>
        <p:spPr>
          <a:xfrm>
            <a:off x="3167069" y="3868573"/>
            <a:ext cx="2744497" cy="882721"/>
          </a:xfrm>
          <a:custGeom>
            <a:avLst/>
            <a:gdLst>
              <a:gd name="connsiteX0" fmla="*/ 12183 w 2744497"/>
              <a:gd name="connsiteY0" fmla="*/ 882721 h 882721"/>
              <a:gd name="connsiteX1" fmla="*/ 131712 w 2744497"/>
              <a:gd name="connsiteY1" fmla="*/ 240251 h 882721"/>
              <a:gd name="connsiteX2" fmla="*/ 953477 w 2744497"/>
              <a:gd name="connsiteY2" fmla="*/ 1192 h 882721"/>
              <a:gd name="connsiteX3" fmla="*/ 2059124 w 2744497"/>
              <a:gd name="connsiteY3" fmla="*/ 165545 h 882721"/>
              <a:gd name="connsiteX4" fmla="*/ 2701595 w 2744497"/>
              <a:gd name="connsiteY4" fmla="*/ 539074 h 882721"/>
              <a:gd name="connsiteX5" fmla="*/ 2686654 w 2744497"/>
              <a:gd name="connsiteY5" fmla="*/ 539074 h 88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4497" h="882721">
                <a:moveTo>
                  <a:pt x="12183" y="882721"/>
                </a:moveTo>
                <a:cubicBezTo>
                  <a:pt x="-6494" y="634946"/>
                  <a:pt x="-25170" y="387172"/>
                  <a:pt x="131712" y="240251"/>
                </a:cubicBezTo>
                <a:cubicBezTo>
                  <a:pt x="288594" y="93330"/>
                  <a:pt x="632242" y="13643"/>
                  <a:pt x="953477" y="1192"/>
                </a:cubicBezTo>
                <a:cubicBezTo>
                  <a:pt x="1274712" y="-11259"/>
                  <a:pt x="1767771" y="75898"/>
                  <a:pt x="2059124" y="165545"/>
                </a:cubicBezTo>
                <a:cubicBezTo>
                  <a:pt x="2350477" y="255192"/>
                  <a:pt x="2597007" y="476819"/>
                  <a:pt x="2701595" y="539074"/>
                </a:cubicBezTo>
                <a:cubicBezTo>
                  <a:pt x="2806183" y="601329"/>
                  <a:pt x="2686654" y="539074"/>
                  <a:pt x="2686654" y="539074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orme libre 14"/>
          <p:cNvSpPr/>
          <p:nvPr/>
        </p:nvSpPr>
        <p:spPr>
          <a:xfrm>
            <a:off x="3253958" y="5423647"/>
            <a:ext cx="2723979" cy="734515"/>
          </a:xfrm>
          <a:custGeom>
            <a:avLst/>
            <a:gdLst>
              <a:gd name="connsiteX0" fmla="*/ 0 w 2723979"/>
              <a:gd name="connsiteY0" fmla="*/ 0 h 734515"/>
              <a:gd name="connsiteX1" fmla="*/ 239059 w 2723979"/>
              <a:gd name="connsiteY1" fmla="*/ 537882 h 734515"/>
              <a:gd name="connsiteX2" fmla="*/ 672353 w 2723979"/>
              <a:gd name="connsiteY2" fmla="*/ 702235 h 734515"/>
              <a:gd name="connsiteX3" fmla="*/ 1942353 w 2723979"/>
              <a:gd name="connsiteY3" fmla="*/ 687294 h 734515"/>
              <a:gd name="connsiteX4" fmla="*/ 2674470 w 2723979"/>
              <a:gd name="connsiteY4" fmla="*/ 224118 h 734515"/>
              <a:gd name="connsiteX5" fmla="*/ 2659529 w 2723979"/>
              <a:gd name="connsiteY5" fmla="*/ 194235 h 7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3979" h="734515">
                <a:moveTo>
                  <a:pt x="0" y="0"/>
                </a:moveTo>
                <a:cubicBezTo>
                  <a:pt x="63500" y="210421"/>
                  <a:pt x="127000" y="420843"/>
                  <a:pt x="239059" y="537882"/>
                </a:cubicBezTo>
                <a:cubicBezTo>
                  <a:pt x="351118" y="654921"/>
                  <a:pt x="388471" y="677333"/>
                  <a:pt x="672353" y="702235"/>
                </a:cubicBezTo>
                <a:cubicBezTo>
                  <a:pt x="956235" y="727137"/>
                  <a:pt x="1608667" y="766980"/>
                  <a:pt x="1942353" y="687294"/>
                </a:cubicBezTo>
                <a:cubicBezTo>
                  <a:pt x="2276039" y="607608"/>
                  <a:pt x="2554941" y="306294"/>
                  <a:pt x="2674470" y="224118"/>
                </a:cubicBezTo>
                <a:cubicBezTo>
                  <a:pt x="2793999" y="141942"/>
                  <a:pt x="2659529" y="194235"/>
                  <a:pt x="2659529" y="194235"/>
                </a:cubicBezTo>
              </a:path>
            </a:pathLst>
          </a:cu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3382966" y="3499241"/>
            <a:ext cx="228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DSL </a:t>
            </a:r>
            <a:r>
              <a:rPr lang="en-GB" dirty="0" smtClean="0"/>
              <a:t>: X Mbps, 20 </a:t>
            </a:r>
            <a:r>
              <a:rPr lang="en-GB" dirty="0" err="1" smtClean="0"/>
              <a:t>msec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3301504" y="6182677"/>
            <a:ext cx="314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LTE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: X Mbps, 20, 50 or 80 </a:t>
            </a:r>
            <a:r>
              <a:rPr lang="en-GB" dirty="0" err="1" smtClean="0"/>
              <a:t>msec</a:t>
            </a:r>
            <a:endParaRPr lang="en-GB" dirty="0"/>
          </a:p>
        </p:txBody>
      </p:sp>
      <p:cxnSp>
        <p:nvCxnSpPr>
          <p:cNvPr id="18" name="Connecteur droit 17"/>
          <p:cNvCxnSpPr/>
          <p:nvPr/>
        </p:nvCxnSpPr>
        <p:spPr>
          <a:xfrm flipH="1" flipV="1">
            <a:off x="6444161" y="5127813"/>
            <a:ext cx="1441562" cy="14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5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8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Hybrid Access Gateway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Deployment models depend on how the </a:t>
            </a:r>
            <a:r>
              <a:rPr lang="en-GB" dirty="0" err="1" smtClean="0"/>
              <a:t>xDSL</a:t>
            </a:r>
            <a:r>
              <a:rPr lang="en-GB" dirty="0" smtClean="0"/>
              <a:t> and LTE networks are organised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Centralised HAG if they only converge in backbone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Distributed HAGs located where both networks interconnect</a:t>
            </a:r>
          </a:p>
          <a:p>
            <a:pPr lvl="2"/>
            <a:r>
              <a:rPr lang="en-GB" dirty="0" smtClean="0"/>
              <a:t>HAG can run on physical </a:t>
            </a:r>
            <a:r>
              <a:rPr lang="en-GB" dirty="0" smtClean="0"/>
              <a:t>servers </a:t>
            </a:r>
            <a:r>
              <a:rPr lang="en-GB" dirty="0" smtClean="0"/>
              <a:t>or </a:t>
            </a:r>
            <a:r>
              <a:rPr lang="en-GB" dirty="0" smtClean="0"/>
              <a:t>inside virtual machines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46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270</Words>
  <Application>Microsoft Macintosh PowerPoint</Application>
  <PresentationFormat>Présentation à l'écran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Deploying Hybrid Access Networks with MPTCP IETF104, March 2019</vt:lpstr>
      <vt:lpstr>Motivation</vt:lpstr>
      <vt:lpstr>Using Multipath TCP to build Hybrid Access Networks</vt:lpstr>
      <vt:lpstr>Deploying Hybrid CPEs</vt:lpstr>
      <vt:lpstr>Running the proxy on an hybrid CPE</vt:lpstr>
      <vt:lpstr>Running the proxy on an LTE CPE</vt:lpstr>
      <vt:lpstr>Performance of Hybrid CPEs</vt:lpstr>
      <vt:lpstr>Présentation PowerPoint</vt:lpstr>
      <vt:lpstr>The Hybrid Access Gateway</vt:lpstr>
      <vt:lpstr>Présentation PowerPoint</vt:lpstr>
      <vt:lpstr>Conclusion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0-RTT TCP Converters</dc:title>
  <dc:creator>Olivier Bonaventure</dc:creator>
  <cp:lastModifiedBy>Olivier Bonaventure</cp:lastModifiedBy>
  <cp:revision>101</cp:revision>
  <dcterms:created xsi:type="dcterms:W3CDTF">2017-07-17T07:09:38Z</dcterms:created>
  <dcterms:modified xsi:type="dcterms:W3CDTF">2019-03-26T16:09:19Z</dcterms:modified>
</cp:coreProperties>
</file>