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8"/>
  </p:notesMasterIdLst>
  <p:handoutMasterIdLst>
    <p:handoutMasterId r:id="rId9"/>
  </p:handoutMasterIdLst>
  <p:sldIdLst>
    <p:sldId id="275" r:id="rId2"/>
    <p:sldId id="274" r:id="rId3"/>
    <p:sldId id="276" r:id="rId4"/>
    <p:sldId id="278" r:id="rId5"/>
    <p:sldId id="277" r:id="rId6"/>
    <p:sldId id="279" r:id="rId7"/>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248" y="7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extLst>
      <p:ext uri="{BB962C8B-B14F-4D97-AF65-F5344CB8AC3E}">
        <p14:creationId xmlns:p14="http://schemas.microsoft.com/office/powerpoint/2010/main" val="2414093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val="12633472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9344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3/26/2019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3/26/2019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3/26/2019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3/26/2019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3/26/2019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E0768-FABD-4B3C-8541-E5A8BDB375F3}" type="datetimeFigureOut">
              <a:rPr lang="en-US" smtClean="0"/>
              <a:t>3/26/2019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E0768-FABD-4B3C-8541-E5A8BDB375F3}" type="datetimeFigureOut">
              <a:rPr lang="en-US" smtClean="0"/>
              <a:t>3/26/2019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E0768-FABD-4B3C-8541-E5A8BDB375F3}" type="datetimeFigureOut">
              <a:rPr lang="en-US" smtClean="0"/>
              <a:t>3/26/2019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3/26/2019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3/26/2019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3/26/2019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3/26/2019</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23912-C541-458F-9F14-A01CBDE46D24}"/>
              </a:ext>
            </a:extLst>
          </p:cNvPr>
          <p:cNvSpPr>
            <a:spLocks noGrp="1"/>
          </p:cNvSpPr>
          <p:nvPr>
            <p:ph type="ctrTitle"/>
          </p:nvPr>
        </p:nvSpPr>
        <p:spPr/>
        <p:txBody>
          <a:bodyPr/>
          <a:lstStyle/>
          <a:p>
            <a:r>
              <a:rPr lang="en-US" dirty="0"/>
              <a:t>Software Updates for Internet of Things</a:t>
            </a:r>
            <a:br>
              <a:rPr lang="en-US" dirty="0"/>
            </a:br>
            <a:r>
              <a:rPr lang="en-US" dirty="0"/>
              <a:t>(SUIT) WG</a:t>
            </a:r>
          </a:p>
        </p:txBody>
      </p:sp>
      <p:sp>
        <p:nvSpPr>
          <p:cNvPr id="3" name="Subtitle 2">
            <a:extLst>
              <a:ext uri="{FF2B5EF4-FFF2-40B4-BE49-F238E27FC236}">
                <a16:creationId xmlns:a16="http://schemas.microsoft.com/office/drawing/2014/main" id="{FB14C13E-9600-4613-A3A6-E70EAFE0410B}"/>
              </a:ext>
            </a:extLst>
          </p:cNvPr>
          <p:cNvSpPr>
            <a:spLocks noGrp="1"/>
          </p:cNvSpPr>
          <p:nvPr>
            <p:ph type="subTitle" idx="1"/>
          </p:nvPr>
        </p:nvSpPr>
        <p:spPr>
          <a:xfrm>
            <a:off x="1238250" y="3602038"/>
            <a:ext cx="7429500" cy="2646362"/>
          </a:xfrm>
        </p:spPr>
        <p:txBody>
          <a:bodyPr>
            <a:normAutofit/>
          </a:bodyPr>
          <a:lstStyle/>
          <a:p>
            <a:r>
              <a:rPr lang="en-US" dirty="0" smtClean="0"/>
              <a:t>IETF 104</a:t>
            </a:r>
          </a:p>
          <a:p>
            <a:r>
              <a:rPr lang="en-US" dirty="0" smtClean="0"/>
              <a:t>Wednesday, </a:t>
            </a:r>
            <a:r>
              <a:rPr lang="en-US" dirty="0"/>
              <a:t>27 March 2019 at 0900 </a:t>
            </a:r>
          </a:p>
          <a:p>
            <a:r>
              <a:rPr lang="en-US" dirty="0" smtClean="0"/>
              <a:t>Chairs:</a:t>
            </a:r>
          </a:p>
          <a:p>
            <a:r>
              <a:rPr lang="en-US" dirty="0" smtClean="0"/>
              <a:t>Dave </a:t>
            </a:r>
            <a:r>
              <a:rPr lang="en-US" dirty="0"/>
              <a:t>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id="{20F1C2D0-A240-434F-8D76-86C460632813}"/>
              </a:ext>
            </a:extLst>
          </p:cNvPr>
          <p:cNvSpPr>
            <a:spLocks noGrp="1" noChangeArrowheads="1"/>
          </p:cNvSpPr>
          <p:nvPr>
            <p:ph type="title"/>
          </p:nvPr>
        </p:nvSpPr>
        <p:spPr>
          <a:noFill/>
        </p:spPr>
        <p:txBody>
          <a:bodyPr>
            <a:normAutofit/>
          </a:bodyPr>
          <a:lstStyle/>
          <a:p>
            <a:r>
              <a:rPr lang="en-US" altLang="en-US"/>
              <a:t>Note Well</a:t>
            </a:r>
          </a:p>
        </p:txBody>
      </p:sp>
      <p:sp>
        <p:nvSpPr>
          <p:cNvPr id="15363" name="Rectangle 6">
            <a:extLst>
              <a:ext uri="{FF2B5EF4-FFF2-40B4-BE49-F238E27FC236}">
                <a16:creationId xmlns:a16="http://schemas.microsoft.com/office/drawing/2014/main"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smtClean="0"/>
              <a:t>As </a:t>
            </a:r>
            <a:r>
              <a:rPr lang="en-US" altLang="en-US" sz="1200" b="0" dirty="0"/>
              <a:t>a reminder:</a:t>
            </a:r>
          </a:p>
          <a:p>
            <a:pPr marL="0" indent="0">
              <a:buFontTx/>
              <a:buChar char="•"/>
            </a:pPr>
            <a:r>
              <a:rPr lang="en-US" altLang="en-US" sz="1200" b="0" dirty="0" smtClean="0"/>
              <a:t> By </a:t>
            </a:r>
            <a:r>
              <a:rPr lang="en-US" altLang="en-US" sz="1200" b="0" dirty="0"/>
              <a:t>participating in the IETF, you agree to follow IETF processes and policies.</a:t>
            </a:r>
          </a:p>
          <a:p>
            <a:pPr marL="0" indent="0">
              <a:buFontTx/>
              <a:buChar char="•"/>
            </a:pPr>
            <a:r>
              <a:rPr lang="en-US" altLang="en-US" sz="1200" b="0" dirty="0" smtClean="0"/>
              <a:t> If </a:t>
            </a:r>
            <a:r>
              <a:rPr lang="en-US" altLang="en-US" sz="1200" b="0" dirty="0"/>
              <a:t>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smtClean="0"/>
              <a:t> As </a:t>
            </a:r>
            <a:r>
              <a:rPr lang="en-US" altLang="en-US" sz="1200" b="0" dirty="0"/>
              <a:t>a participant in or attendee to any IETF activity you acknowledge that written, audio, video, and photographic records of meetings may be made public.</a:t>
            </a:r>
          </a:p>
          <a:p>
            <a:pPr marL="0" indent="0">
              <a:buFontTx/>
              <a:buChar char="•"/>
            </a:pPr>
            <a:r>
              <a:rPr lang="en-US" altLang="en-US" sz="1200" b="0" dirty="0" smtClean="0"/>
              <a:t> Personal </a:t>
            </a:r>
            <a:r>
              <a:rPr lang="en-US" altLang="en-US" sz="1200" b="0" dirty="0"/>
              <a:t>information that you provide to IETF will be handled in accordance with the IETF Privacy Statement.</a:t>
            </a:r>
          </a:p>
          <a:p>
            <a:pPr marL="0" indent="0">
              <a:buFontTx/>
              <a:buChar char="•"/>
            </a:pPr>
            <a:r>
              <a:rPr lang="en-US" altLang="en-US" sz="1200" b="0" dirty="0" smtClean="0"/>
              <a:t> As </a:t>
            </a:r>
            <a:r>
              <a:rPr lang="en-US" altLang="en-US" sz="1200" b="0" dirty="0"/>
              <a:t>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smtClean="0"/>
              <a:t>Definitive </a:t>
            </a:r>
            <a:r>
              <a:rPr lang="en-US" altLang="en-US" sz="1200" b="0" dirty="0"/>
              <a:t>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smtClean="0"/>
              <a:t>BCP </a:t>
            </a:r>
            <a:r>
              <a:rPr lang="en-US" altLang="en-US" sz="1200" b="0" dirty="0"/>
              <a:t>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a16="http://schemas.microsoft.com/office/drawing/2014/main"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27FF8-C21F-4030-A021-F7DF3FE71ED1}"/>
              </a:ext>
            </a:extLst>
          </p:cNvPr>
          <p:cNvSpPr>
            <a:spLocks noGrp="1"/>
          </p:cNvSpPr>
          <p:nvPr>
            <p:ph type="title"/>
          </p:nvPr>
        </p:nvSpPr>
        <p:spPr/>
        <p:txBody>
          <a:bodyPr/>
          <a:lstStyle/>
          <a:p>
            <a:r>
              <a:rPr lang="en-US" dirty="0"/>
              <a:t>Administrative Tasks</a:t>
            </a:r>
          </a:p>
        </p:txBody>
      </p:sp>
      <p:sp>
        <p:nvSpPr>
          <p:cNvPr id="3" name="Content Placeholder 2">
            <a:extLst>
              <a:ext uri="{FF2B5EF4-FFF2-40B4-BE49-F238E27FC236}">
                <a16:creationId xmlns:a16="http://schemas.microsoft.com/office/drawing/2014/main" id="{7A323F03-4E5B-4AC5-9A37-E11D1B1FB278}"/>
              </a:ext>
            </a:extLst>
          </p:cNvPr>
          <p:cNvSpPr>
            <a:spLocks noGrp="1"/>
          </p:cNvSpPr>
          <p:nvPr>
            <p:ph idx="1"/>
          </p:nvPr>
        </p:nvSpPr>
        <p:spPr/>
        <p:txBody>
          <a:bodyPr/>
          <a:lstStyle/>
          <a:p>
            <a:pPr marL="0" indent="0">
              <a:buNone/>
            </a:pPr>
            <a:r>
              <a:rPr lang="en-US" dirty="0" err="1" smtClean="0"/>
              <a:t>Bluesheets</a:t>
            </a:r>
            <a:endParaRPr lang="en-US" dirty="0" smtClean="0"/>
          </a:p>
          <a:p>
            <a:pPr marL="0" indent="0">
              <a:buNone/>
            </a:pPr>
            <a:r>
              <a:rPr lang="en-US" dirty="0" smtClean="0"/>
              <a:t>We </a:t>
            </a:r>
            <a:r>
              <a:rPr lang="en-US" dirty="0"/>
              <a:t>need </a:t>
            </a:r>
            <a:r>
              <a:rPr lang="en-US" dirty="0" smtClean="0"/>
              <a:t>volunteers:</a:t>
            </a:r>
            <a:endParaRPr lang="en-US" dirty="0"/>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a:t>Jabber: </a:t>
            </a:r>
            <a:r>
              <a:rPr lang="en-US" dirty="0" err="1"/>
              <a:t>xmpp:suit@jabber.ietf.org?join</a:t>
            </a:r>
            <a:endParaRPr lang="en-US" dirty="0"/>
          </a:p>
          <a:p>
            <a:pPr marL="0" indent="0">
              <a:buNone/>
            </a:pPr>
            <a:r>
              <a:rPr lang="en-US" dirty="0" err="1"/>
              <a:t>MeetEcho</a:t>
            </a:r>
            <a:r>
              <a:rPr lang="en-US" dirty="0"/>
              <a:t>: https://</a:t>
            </a:r>
            <a:r>
              <a:rPr lang="en-US" dirty="0" smtClean="0"/>
              <a:t>www.meetecho.com/ietf104/suit</a:t>
            </a:r>
            <a:endParaRPr lang="en-US" dirty="0"/>
          </a:p>
          <a:p>
            <a:pPr marL="0" indent="0">
              <a:buNone/>
            </a:pPr>
            <a:r>
              <a:rPr lang="en-US" dirty="0" err="1"/>
              <a:t>Etherpad</a:t>
            </a:r>
            <a:r>
              <a:rPr lang="en-US" dirty="0"/>
              <a:t>: https://</a:t>
            </a:r>
            <a:r>
              <a:rPr lang="en-US" dirty="0" smtClean="0"/>
              <a:t>etherpad.tools.ietf.org/p/notes-ietf-104-suit</a:t>
            </a:r>
            <a:endParaRPr lang="en-US" dirty="0"/>
          </a:p>
        </p:txBody>
      </p:sp>
      <p:sp>
        <p:nvSpPr>
          <p:cNvPr id="4" name="Slide Number Placeholder 3">
            <a:extLst>
              <a:ext uri="{FF2B5EF4-FFF2-40B4-BE49-F238E27FC236}">
                <a16:creationId xmlns:a16="http://schemas.microsoft.com/office/drawing/2014/main"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681038" y="1524000"/>
            <a:ext cx="8543925" cy="4876800"/>
          </a:xfrm>
        </p:spPr>
        <p:txBody>
          <a:bodyPr>
            <a:noAutofit/>
          </a:bodyPr>
          <a:lstStyle/>
          <a:p>
            <a:pPr marL="457200" indent="-457200">
              <a:buFont typeface="+mj-lt"/>
              <a:buAutoNum type="arabicPeriod"/>
            </a:pPr>
            <a:r>
              <a:rPr lang="en-US" sz="1800" b="1" dirty="0"/>
              <a:t>Agenda bashing, Logistics </a:t>
            </a:r>
            <a:r>
              <a:rPr lang="mr-IN" sz="1800" dirty="0"/>
              <a:t>–</a:t>
            </a:r>
            <a:r>
              <a:rPr lang="en-US" sz="1800" dirty="0" smtClean="0"/>
              <a:t> </a:t>
            </a:r>
            <a:r>
              <a:rPr lang="en-US" sz="1800" dirty="0"/>
              <a:t>Chairs </a:t>
            </a:r>
            <a:endParaRPr lang="en-US" sz="1800" dirty="0" smtClean="0"/>
          </a:p>
          <a:p>
            <a:pPr marL="457200" indent="-457200">
              <a:buFont typeface="+mj-lt"/>
              <a:buAutoNum type="arabicPeriod"/>
            </a:pPr>
            <a:r>
              <a:rPr lang="fr-FR" sz="1800" b="1" dirty="0"/>
              <a:t>Liaison </a:t>
            </a:r>
            <a:r>
              <a:rPr lang="fr-FR" sz="1800" b="1" dirty="0" err="1"/>
              <a:t>Statement</a:t>
            </a:r>
            <a:r>
              <a:rPr lang="fr-FR" sz="1800" b="1" dirty="0"/>
              <a:t> </a:t>
            </a:r>
            <a:r>
              <a:rPr lang="fr-FR" sz="1800" b="1" dirty="0" err="1"/>
              <a:t>from</a:t>
            </a:r>
            <a:r>
              <a:rPr lang="fr-FR" sz="1800" b="1" dirty="0"/>
              <a:t> ITU-T </a:t>
            </a:r>
            <a:r>
              <a:rPr lang="fr-FR" sz="1800" b="1" dirty="0" smtClean="0"/>
              <a:t>SG17</a:t>
            </a:r>
          </a:p>
          <a:p>
            <a:pPr marL="371475" lvl="1" indent="0">
              <a:buNone/>
            </a:pPr>
            <a:r>
              <a:rPr lang="fr-FR" sz="1475" dirty="0"/>
              <a:t> </a:t>
            </a:r>
            <a:r>
              <a:rPr lang="fr-FR" sz="1475" dirty="0" smtClean="0"/>
              <a:t>  - </a:t>
            </a:r>
            <a:r>
              <a:rPr lang="fr-FR" sz="1475" dirty="0"/>
              <a:t>https://datatracker.ietf.org/liaison/1626/</a:t>
            </a:r>
            <a:endParaRPr lang="en-US" sz="1475" b="1" dirty="0" smtClean="0"/>
          </a:p>
          <a:p>
            <a:pPr marL="457200" indent="-457200">
              <a:buFont typeface="+mj-lt"/>
              <a:buAutoNum type="arabicPeriod"/>
            </a:pPr>
            <a:r>
              <a:rPr lang="en-US" sz="1800" b="1" dirty="0" smtClean="0"/>
              <a:t>Hackathon </a:t>
            </a:r>
            <a:r>
              <a:rPr lang="en-US" sz="1800" b="1" dirty="0"/>
              <a:t>Report </a:t>
            </a:r>
            <a:r>
              <a:rPr lang="mr-IN" sz="1800" dirty="0" smtClean="0"/>
              <a:t>–</a:t>
            </a:r>
            <a:r>
              <a:rPr lang="en-US" sz="1800" dirty="0" smtClean="0"/>
              <a:t> Emmanuel</a:t>
            </a:r>
            <a:endParaRPr lang="en-US" sz="1800" dirty="0"/>
          </a:p>
          <a:p>
            <a:pPr marL="457200" indent="-457200">
              <a:buFont typeface="+mj-lt"/>
              <a:buAutoNum type="arabicPeriod"/>
            </a:pPr>
            <a:r>
              <a:rPr lang="en-US" sz="1800" b="1" dirty="0" smtClean="0"/>
              <a:t>Suit </a:t>
            </a:r>
            <a:r>
              <a:rPr lang="en-US" sz="1800" b="1" dirty="0"/>
              <a:t>Architecture </a:t>
            </a:r>
            <a:r>
              <a:rPr lang="mr-IN" sz="1800" dirty="0" smtClean="0"/>
              <a:t>–</a:t>
            </a:r>
            <a:r>
              <a:rPr lang="en-US" sz="1800" dirty="0" smtClean="0"/>
              <a:t> Authors</a:t>
            </a:r>
            <a:endParaRPr lang="en-US" sz="1800" dirty="0"/>
          </a:p>
          <a:p>
            <a:pPr marL="371475" lvl="1" indent="0">
              <a:buNone/>
            </a:pPr>
            <a:r>
              <a:rPr lang="en-US" sz="1475" dirty="0"/>
              <a:t>   - draft-</a:t>
            </a:r>
            <a:r>
              <a:rPr lang="en-US" sz="1475" dirty="0" err="1"/>
              <a:t>ietf</a:t>
            </a:r>
            <a:r>
              <a:rPr lang="en-US" sz="1475" dirty="0"/>
              <a:t>-suit-architecture</a:t>
            </a:r>
          </a:p>
          <a:p>
            <a:pPr marL="457200" indent="-457200">
              <a:buFont typeface="+mj-lt"/>
              <a:buAutoNum type="arabicPeriod"/>
            </a:pPr>
            <a:r>
              <a:rPr lang="en-US" sz="1800" b="1" dirty="0" smtClean="0"/>
              <a:t>Suit </a:t>
            </a:r>
            <a:r>
              <a:rPr lang="en-US" sz="1800" b="1" dirty="0"/>
              <a:t>Information Model </a:t>
            </a:r>
            <a:r>
              <a:rPr lang="mr-IN" sz="1800" dirty="0" smtClean="0"/>
              <a:t>–</a:t>
            </a:r>
            <a:r>
              <a:rPr lang="en-US" sz="1800" dirty="0" smtClean="0"/>
              <a:t> Authors</a:t>
            </a:r>
            <a:endParaRPr lang="en-US" sz="1800" dirty="0"/>
          </a:p>
          <a:p>
            <a:pPr marL="371475" lvl="1" indent="0">
              <a:buNone/>
            </a:pPr>
            <a:r>
              <a:rPr lang="en-US" sz="1475" dirty="0"/>
              <a:t>   - draft-</a:t>
            </a:r>
            <a:r>
              <a:rPr lang="en-US" sz="1475" dirty="0" err="1"/>
              <a:t>ietf</a:t>
            </a:r>
            <a:r>
              <a:rPr lang="en-US" sz="1475" dirty="0"/>
              <a:t>-suit-information-model</a:t>
            </a:r>
          </a:p>
          <a:p>
            <a:pPr marL="457200" indent="-457200">
              <a:buFont typeface="+mj-lt"/>
              <a:buAutoNum type="arabicPeriod"/>
            </a:pPr>
            <a:r>
              <a:rPr lang="en-US" sz="1800" b="1" dirty="0" smtClean="0"/>
              <a:t>Suit </a:t>
            </a:r>
            <a:r>
              <a:rPr lang="en-US" sz="1800" b="1" dirty="0"/>
              <a:t>Manifest Format </a:t>
            </a:r>
            <a:r>
              <a:rPr lang="mr-IN" sz="1800" dirty="0" smtClean="0"/>
              <a:t>–</a:t>
            </a:r>
            <a:r>
              <a:rPr lang="en-US" sz="1800" dirty="0" smtClean="0"/>
              <a:t> </a:t>
            </a:r>
            <a:r>
              <a:rPr lang="en-US" sz="1800" dirty="0" smtClean="0"/>
              <a:t>Brendan</a:t>
            </a:r>
            <a:endParaRPr lang="en-US" sz="1800" dirty="0"/>
          </a:p>
          <a:p>
            <a:pPr marL="371475" lvl="1" indent="0">
              <a:buNone/>
            </a:pPr>
            <a:r>
              <a:rPr lang="en-US" sz="1475" dirty="0"/>
              <a:t>   - draft-</a:t>
            </a:r>
            <a:r>
              <a:rPr lang="en-US" sz="1475" dirty="0" err="1"/>
              <a:t>moran</a:t>
            </a:r>
            <a:r>
              <a:rPr lang="en-US" sz="1475" dirty="0"/>
              <a:t>-suit-manifest</a:t>
            </a:r>
          </a:p>
          <a:p>
            <a:pPr marL="457200" indent="-457200">
              <a:buFont typeface="+mj-lt"/>
              <a:buAutoNum type="arabicPeriod"/>
            </a:pPr>
            <a:r>
              <a:rPr lang="en-US" sz="1800" b="1" dirty="0" smtClean="0"/>
              <a:t>Next </a:t>
            </a:r>
            <a:r>
              <a:rPr lang="en-US" sz="1800" b="1" dirty="0"/>
              <a:t>Steps </a:t>
            </a:r>
            <a:r>
              <a:rPr lang="mr-IN" sz="1800" dirty="0" smtClean="0"/>
              <a:t>–</a:t>
            </a:r>
            <a:r>
              <a:rPr lang="en-US" sz="1800" dirty="0" smtClean="0"/>
              <a:t> Chairs</a:t>
            </a:r>
            <a:endParaRPr lang="en-US" sz="1800" dirty="0"/>
          </a:p>
        </p:txBody>
      </p:sp>
      <p:sp>
        <p:nvSpPr>
          <p:cNvPr id="5" name="Slide Number Placeholder 4">
            <a:extLst>
              <a:ext uri="{FF2B5EF4-FFF2-40B4-BE49-F238E27FC236}">
                <a16:creationId xmlns:a16="http://schemas.microsoft.com/office/drawing/2014/main"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E0B6D-71B2-4079-A438-8BB2A2ED690F}"/>
              </a:ext>
            </a:extLst>
          </p:cNvPr>
          <p:cNvSpPr>
            <a:spLocks noGrp="1"/>
          </p:cNvSpPr>
          <p:nvPr>
            <p:ph type="title"/>
          </p:nvPr>
        </p:nvSpPr>
        <p:spPr/>
        <p:txBody>
          <a:bodyPr/>
          <a:lstStyle/>
          <a:p>
            <a:r>
              <a:rPr lang="en-US" dirty="0"/>
              <a:t>WG Status Report</a:t>
            </a:r>
          </a:p>
        </p:txBody>
      </p:sp>
      <p:sp>
        <p:nvSpPr>
          <p:cNvPr id="3" name="Content Placeholder 2">
            <a:extLst>
              <a:ext uri="{FF2B5EF4-FFF2-40B4-BE49-F238E27FC236}">
                <a16:creationId xmlns:a16="http://schemas.microsoft.com/office/drawing/2014/main" id="{23B010FA-F6EB-46DF-85EB-62518A9178C8}"/>
              </a:ext>
            </a:extLst>
          </p:cNvPr>
          <p:cNvSpPr>
            <a:spLocks noGrp="1"/>
          </p:cNvSpPr>
          <p:nvPr>
            <p:ph idx="1"/>
          </p:nvPr>
        </p:nvSpPr>
        <p:spPr/>
        <p:txBody>
          <a:bodyPr>
            <a:normAutofit/>
          </a:bodyPr>
          <a:lstStyle/>
          <a:p>
            <a:pPr marL="0" indent="0">
              <a:buNone/>
            </a:pPr>
            <a:r>
              <a:rPr lang="en-US" sz="2400" dirty="0" smtClean="0"/>
              <a:t>Adopted architecture and information-model as WG I-Ds</a:t>
            </a:r>
          </a:p>
          <a:p>
            <a:pPr marL="0" indent="0">
              <a:buNone/>
            </a:pPr>
            <a:endParaRPr lang="en-US" sz="2400" dirty="0" smtClean="0"/>
          </a:p>
          <a:p>
            <a:pPr marL="0" indent="0">
              <a:buNone/>
            </a:pPr>
            <a:r>
              <a:rPr lang="en-US" sz="2400" dirty="0" smtClean="0"/>
              <a:t>Liaison Statement from ITU</a:t>
            </a:r>
            <a:r>
              <a:rPr lang="en-US" sz="2400" dirty="0"/>
              <a:t>-T SG17 </a:t>
            </a:r>
            <a:r>
              <a:rPr lang="en-US" sz="2400" dirty="0" smtClean="0"/>
              <a:t>on </a:t>
            </a:r>
            <a:r>
              <a:rPr lang="en-US" sz="2400" dirty="0" err="1" smtClean="0"/>
              <a:t>X.secup</a:t>
            </a:r>
            <a:r>
              <a:rPr lang="en-US" sz="2400" dirty="0" err="1"/>
              <a:t>-iot</a:t>
            </a:r>
            <a:r>
              <a:rPr lang="en-US" sz="2400" dirty="0" smtClean="0"/>
              <a:t>:</a:t>
            </a:r>
            <a:br>
              <a:rPr lang="en-US" sz="2400" dirty="0" smtClean="0"/>
            </a:br>
            <a:r>
              <a:rPr lang="en-US" sz="2400" dirty="0" smtClean="0"/>
              <a:t>Secure Software </a:t>
            </a:r>
            <a:r>
              <a:rPr lang="en-US" sz="2400" dirty="0"/>
              <a:t>Update Procedure for </a:t>
            </a:r>
            <a:r>
              <a:rPr lang="en-US" sz="2400" dirty="0" err="1"/>
              <a:t>IoT</a:t>
            </a:r>
            <a:r>
              <a:rPr lang="en-US" sz="2400" dirty="0"/>
              <a:t> </a:t>
            </a:r>
            <a:r>
              <a:rPr lang="en-US" sz="2400" dirty="0" smtClean="0"/>
              <a:t>Devices</a:t>
            </a:r>
          </a:p>
          <a:p>
            <a:pPr lvl="1"/>
            <a:r>
              <a:rPr lang="en-US" sz="2400" dirty="0" smtClean="0"/>
              <a:t>Shared draft document</a:t>
            </a:r>
          </a:p>
          <a:p>
            <a:pPr lvl="1"/>
            <a:r>
              <a:rPr lang="en-US" sz="2400" dirty="0" smtClean="0"/>
              <a:t>Seeking comments before August 2019</a:t>
            </a:r>
          </a:p>
          <a:p>
            <a:pPr marL="0" indent="0">
              <a:buNone/>
            </a:pPr>
            <a:endParaRPr lang="en-US" sz="2400" dirty="0"/>
          </a:p>
          <a:p>
            <a:pPr marL="0" indent="0">
              <a:buNone/>
            </a:pPr>
            <a:r>
              <a:rPr lang="en-US" sz="2400" dirty="0" smtClean="0"/>
              <a:t>Hackathon project at the IETF 104 on Saturday and Sunday</a:t>
            </a:r>
            <a:endParaRPr lang="en-US" sz="2400" dirty="0"/>
          </a:p>
        </p:txBody>
      </p:sp>
      <p:sp>
        <p:nvSpPr>
          <p:cNvPr id="4" name="Slide Number Placeholder 3">
            <a:extLst>
              <a:ext uri="{FF2B5EF4-FFF2-40B4-BE49-F238E27FC236}">
                <a16:creationId xmlns:a16="http://schemas.microsoft.com/office/drawing/2014/main" id="{56BE74F6-8F83-49EF-8C43-0972633ACC01}"/>
              </a:ext>
            </a:extLst>
          </p:cNvPr>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2766802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Status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3789281"/>
              </p:ext>
            </p:extLst>
          </p:nvPr>
        </p:nvGraphicFramePr>
        <p:xfrm>
          <a:off x="681036" y="1825625"/>
          <a:ext cx="8543926" cy="3133217"/>
        </p:xfrm>
        <a:graphic>
          <a:graphicData uri="http://schemas.openxmlformats.org/drawingml/2006/table">
            <a:tbl>
              <a:tblPr firstRow="1" bandRow="1">
                <a:tableStyleId>{073A0DAA-6AF3-43AB-8588-CEC1D06C72B9}</a:tableStyleId>
              </a:tblPr>
              <a:tblGrid>
                <a:gridCol w="1452564">
                  <a:extLst>
                    <a:ext uri="{9D8B030D-6E8A-4147-A177-3AD203B41FA5}">
                      <a16:colId xmlns:a16="http://schemas.microsoft.com/office/drawing/2014/main" val="2307896326"/>
                    </a:ext>
                  </a:extLst>
                </a:gridCol>
                <a:gridCol w="7091362">
                  <a:extLst>
                    <a:ext uri="{9D8B030D-6E8A-4147-A177-3AD203B41FA5}">
                      <a16:colId xmlns:a16="http://schemas.microsoft.com/office/drawing/2014/main" val="3194790839"/>
                    </a:ext>
                  </a:extLst>
                </a:gridCol>
              </a:tblGrid>
              <a:tr h="370840">
                <a:tc>
                  <a:txBody>
                    <a:bodyPr/>
                    <a:lstStyle/>
                    <a:p>
                      <a:r>
                        <a:rPr lang="en-US" dirty="0" smtClean="0"/>
                        <a:t>Date</a:t>
                      </a:r>
                      <a:endParaRPr lang="en-US" dirty="0"/>
                    </a:p>
                  </a:txBody>
                  <a:tcPr/>
                </a:tc>
                <a:tc>
                  <a:txBody>
                    <a:bodyPr/>
                    <a:lstStyle/>
                    <a:p>
                      <a:r>
                        <a:rPr lang="en-US" dirty="0" smtClean="0"/>
                        <a:t>Milestone</a:t>
                      </a:r>
                      <a:endParaRPr lang="en-US" dirty="0"/>
                    </a:p>
                  </a:txBody>
                  <a:tcPr/>
                </a:tc>
                <a:extLst>
                  <a:ext uri="{0D108BD9-81ED-4DB2-BD59-A6C34878D82A}">
                    <a16:rowId xmlns:a16="http://schemas.microsoft.com/office/drawing/2014/main" val="2883428753"/>
                  </a:ext>
                </a:extLst>
              </a:tr>
              <a:tr h="370840">
                <a:tc>
                  <a:txBody>
                    <a:bodyPr/>
                    <a:lstStyle/>
                    <a:p>
                      <a:r>
                        <a:rPr lang="en-US" b="1" dirty="0">
                          <a:solidFill>
                            <a:srgbClr val="FF0000"/>
                          </a:solidFill>
                        </a:rPr>
                        <a:t>Nov 2018 </a:t>
                      </a:r>
                    </a:p>
                  </a:txBody>
                  <a:tcPr anchor="ctr"/>
                </a:tc>
                <a:tc>
                  <a:txBody>
                    <a:bodyPr/>
                    <a:lstStyle/>
                    <a:p>
                      <a:r>
                        <a:rPr lang="en-US" b="1"/>
                        <a:t>Submit an initial manifest serialization format to the IESG for publication as a Proposed Standard. </a:t>
                      </a:r>
                    </a:p>
                  </a:txBody>
                  <a:tcPr anchor="ctr"/>
                </a:tc>
                <a:extLst>
                  <a:ext uri="{0D108BD9-81ED-4DB2-BD59-A6C34878D82A}">
                    <a16:rowId xmlns:a16="http://schemas.microsoft.com/office/drawing/2014/main" val="2559030467"/>
                  </a:ext>
                </a:extLst>
              </a:tr>
              <a:tr h="370840">
                <a:tc>
                  <a:txBody>
                    <a:bodyPr/>
                    <a:lstStyle/>
                    <a:p>
                      <a:r>
                        <a:rPr lang="en-US" b="1" dirty="0">
                          <a:solidFill>
                            <a:srgbClr val="FF0000"/>
                          </a:solidFill>
                        </a:rPr>
                        <a:t>Jul 2018 </a:t>
                      </a:r>
                    </a:p>
                  </a:txBody>
                  <a:tcPr anchor="ctr"/>
                </a:tc>
                <a:tc>
                  <a:txBody>
                    <a:bodyPr/>
                    <a:lstStyle/>
                    <a:p>
                      <a:r>
                        <a:rPr lang="en-US" b="1" dirty="0"/>
                        <a:t>Submit manifest information model to the IESG for publication as Informational. </a:t>
                      </a:r>
                    </a:p>
                  </a:txBody>
                  <a:tcPr anchor="ctr"/>
                </a:tc>
                <a:extLst>
                  <a:ext uri="{0D108BD9-81ED-4DB2-BD59-A6C34878D82A}">
                    <a16:rowId xmlns:a16="http://schemas.microsoft.com/office/drawing/2014/main" val="813786211"/>
                  </a:ext>
                </a:extLst>
              </a:tr>
              <a:tr h="370840">
                <a:tc>
                  <a:txBody>
                    <a:bodyPr/>
                    <a:lstStyle/>
                    <a:p>
                      <a:r>
                        <a:rPr lang="en-US"/>
                        <a:t>Done </a:t>
                      </a:r>
                    </a:p>
                  </a:txBody>
                  <a:tcPr anchor="ctr"/>
                </a:tc>
                <a:tc>
                  <a:txBody>
                    <a:bodyPr/>
                    <a:lstStyle/>
                    <a:p>
                      <a:r>
                        <a:rPr lang="en-US"/>
                        <a:t>Calendar item: Second interoperability event at IETF 102. </a:t>
                      </a:r>
                    </a:p>
                  </a:txBody>
                  <a:tcPr anchor="ctr"/>
                </a:tc>
                <a:extLst>
                  <a:ext uri="{0D108BD9-81ED-4DB2-BD59-A6C34878D82A}">
                    <a16:rowId xmlns:a16="http://schemas.microsoft.com/office/drawing/2014/main" val="2782943232"/>
                  </a:ext>
                </a:extLst>
              </a:tr>
              <a:tr h="370840">
                <a:tc>
                  <a:txBody>
                    <a:bodyPr/>
                    <a:lstStyle/>
                    <a:p>
                      <a:r>
                        <a:rPr lang="en-US" b="1" dirty="0">
                          <a:solidFill>
                            <a:srgbClr val="FF0000"/>
                          </a:solidFill>
                        </a:rPr>
                        <a:t>Mar 2018 </a:t>
                      </a:r>
                    </a:p>
                  </a:txBody>
                  <a:tcPr anchor="ctr"/>
                </a:tc>
                <a:tc>
                  <a:txBody>
                    <a:bodyPr/>
                    <a:lstStyle/>
                    <a:p>
                      <a:r>
                        <a:rPr lang="en-US" b="1" dirty="0"/>
                        <a:t>Adopt initial manifest serialization format(s) as WG item(s). </a:t>
                      </a:r>
                    </a:p>
                  </a:txBody>
                  <a:tcPr anchor="ctr"/>
                </a:tc>
                <a:extLst>
                  <a:ext uri="{0D108BD9-81ED-4DB2-BD59-A6C34878D82A}">
                    <a16:rowId xmlns:a16="http://schemas.microsoft.com/office/drawing/2014/main" val="3720349768"/>
                  </a:ext>
                </a:extLst>
              </a:tr>
              <a:tr h="370840">
                <a:tc>
                  <a:txBody>
                    <a:bodyPr/>
                    <a:lstStyle/>
                    <a:p>
                      <a:r>
                        <a:rPr lang="en-US"/>
                        <a:t>Done </a:t>
                      </a:r>
                    </a:p>
                  </a:txBody>
                  <a:tcPr anchor="ctr"/>
                </a:tc>
                <a:tc>
                  <a:txBody>
                    <a:bodyPr/>
                    <a:lstStyle/>
                    <a:p>
                      <a:r>
                        <a:rPr lang="en-US"/>
                        <a:t>Calendar item: First interoperability event at IETF 101. </a:t>
                      </a:r>
                    </a:p>
                  </a:txBody>
                  <a:tcPr anchor="ctr"/>
                </a:tc>
                <a:extLst>
                  <a:ext uri="{0D108BD9-81ED-4DB2-BD59-A6C34878D82A}">
                    <a16:rowId xmlns:a16="http://schemas.microsoft.com/office/drawing/2014/main" val="2619905293"/>
                  </a:ext>
                </a:extLst>
              </a:tr>
              <a:tr h="370840">
                <a:tc>
                  <a:txBody>
                    <a:bodyPr/>
                    <a:lstStyle/>
                    <a:p>
                      <a:r>
                        <a:rPr lang="en-US"/>
                        <a:t>Done </a:t>
                      </a:r>
                    </a:p>
                  </a:txBody>
                  <a:tcPr anchor="ctr"/>
                </a:tc>
                <a:tc>
                  <a:txBody>
                    <a:bodyPr/>
                    <a:lstStyle/>
                    <a:p>
                      <a:r>
                        <a:rPr lang="en-US"/>
                        <a:t>Adopt a manifest information model as a WG item. </a:t>
                      </a:r>
                    </a:p>
                  </a:txBody>
                  <a:tcPr anchor="ctr"/>
                </a:tc>
                <a:extLst>
                  <a:ext uri="{0D108BD9-81ED-4DB2-BD59-A6C34878D82A}">
                    <a16:rowId xmlns:a16="http://schemas.microsoft.com/office/drawing/2014/main" val="3396085045"/>
                  </a:ext>
                </a:extLst>
              </a:tr>
              <a:tr h="370840">
                <a:tc>
                  <a:txBody>
                    <a:bodyPr/>
                    <a:lstStyle/>
                    <a:p>
                      <a:r>
                        <a:rPr lang="en-US"/>
                        <a:t>Done </a:t>
                      </a:r>
                    </a:p>
                  </a:txBody>
                  <a:tcPr anchor="ctr"/>
                </a:tc>
                <a:tc>
                  <a:txBody>
                    <a:bodyPr/>
                    <a:lstStyle/>
                    <a:p>
                      <a:r>
                        <a:rPr lang="en-US" dirty="0"/>
                        <a:t>Adopt "Architecture" document as WG item. </a:t>
                      </a:r>
                    </a:p>
                  </a:txBody>
                  <a:tcPr anchor="ctr"/>
                </a:tc>
                <a:extLst>
                  <a:ext uri="{0D108BD9-81ED-4DB2-BD59-A6C34878D82A}">
                    <a16:rowId xmlns:a16="http://schemas.microsoft.com/office/drawing/2014/main" val="1769053954"/>
                  </a:ext>
                </a:extLst>
              </a:tr>
            </a:tbl>
          </a:graphicData>
        </a:graphic>
      </p:graphicFrame>
      <p:sp>
        <p:nvSpPr>
          <p:cNvPr id="4" name="Slide Number Placeholder 3"/>
          <p:cNvSpPr>
            <a:spLocks noGrp="1"/>
          </p:cNvSpPr>
          <p:nvPr>
            <p:ph type="sldNum" sz="quarter" idx="12"/>
          </p:nvPr>
        </p:nvSpPr>
        <p:spPr/>
        <p:txBody>
          <a:bodyPr/>
          <a:lstStyle/>
          <a:p>
            <a:fld id="{579D509F-6662-414A-A061-34B111F64EEE}" type="slidenum">
              <a:rPr lang="en-US" smtClean="0"/>
              <a:pPr/>
              <a:t>6</a:t>
            </a:fld>
            <a:endParaRPr lang="en-US" dirty="0"/>
          </a:p>
        </p:txBody>
      </p:sp>
    </p:spTree>
    <p:extLst>
      <p:ext uri="{BB962C8B-B14F-4D97-AF65-F5344CB8AC3E}">
        <p14:creationId xmlns:p14="http://schemas.microsoft.com/office/powerpoint/2010/main" val="4028694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5028</TotalTime>
  <Pages>30</Pages>
  <Words>409</Words>
  <Application>Microsoft Office PowerPoint</Application>
  <PresentationFormat>A4 Paper (210x297 mm)</PresentationFormat>
  <Paragraphs>76</Paragraphs>
  <Slides>6</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MS PGothic</vt:lpstr>
      <vt:lpstr>MS PGothic</vt:lpstr>
      <vt:lpstr>Arial</vt:lpstr>
      <vt:lpstr>Calibri</vt:lpstr>
      <vt:lpstr>Calibri Light</vt:lpstr>
      <vt:lpstr>Mangal</vt:lpstr>
      <vt:lpstr>Office Theme</vt:lpstr>
      <vt:lpstr>Software Updates for Internet of Things (SUIT) WG</vt:lpstr>
      <vt:lpstr>Note Well</vt:lpstr>
      <vt:lpstr>Administrative Tasks</vt:lpstr>
      <vt:lpstr>Agenda</vt:lpstr>
      <vt:lpstr>WG Status Report</vt:lpstr>
      <vt:lpstr>Milestones Status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davidwal</cp:lastModifiedBy>
  <cp:revision>152</cp:revision>
  <cp:lastPrinted>2000-03-17T18:21:46Z</cp:lastPrinted>
  <dcterms:created xsi:type="dcterms:W3CDTF">2011-04-21T19:07:52Z</dcterms:created>
  <dcterms:modified xsi:type="dcterms:W3CDTF">2019-03-27T04:58:23Z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