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83" r:id="rId3"/>
    <p:sldId id="257" r:id="rId4"/>
    <p:sldId id="258" r:id="rId5"/>
    <p:sldId id="265" r:id="rId6"/>
    <p:sldId id="260" r:id="rId7"/>
    <p:sldId id="259" r:id="rId8"/>
    <p:sldId id="264" r:id="rId9"/>
    <p:sldId id="266" r:id="rId10"/>
    <p:sldId id="261" r:id="rId11"/>
    <p:sldId id="263" r:id="rId12"/>
    <p:sldId id="276" r:id="rId13"/>
    <p:sldId id="274" r:id="rId14"/>
    <p:sldId id="275" r:id="rId15"/>
    <p:sldId id="277" r:id="rId16"/>
    <p:sldId id="282" r:id="rId17"/>
    <p:sldId id="279" r:id="rId18"/>
    <p:sldId id="280" r:id="rId19"/>
    <p:sldId id="268" r:id="rId20"/>
    <p:sldId id="267" r:id="rId21"/>
    <p:sldId id="269" r:id="rId22"/>
    <p:sldId id="271" r:id="rId23"/>
    <p:sldId id="270" r:id="rId24"/>
    <p:sldId id="272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34"/>
    <p:restoredTop sz="94705"/>
  </p:normalViewPr>
  <p:slideViewPr>
    <p:cSldViewPr snapToGrid="0" snapToObjects="1">
      <p:cViewPr varScale="1">
        <p:scale>
          <a:sx n="108" d="100"/>
          <a:sy n="108" d="100"/>
        </p:scale>
        <p:origin x="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D378F-28D0-BF49-8B50-542182E2A388}" type="datetimeFigureOut">
              <a:rPr lang="en-US" smtClean="0"/>
              <a:t>3/26/19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E4BBC-53D6-8945-B2E8-C01F40A7EA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14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6762-1168-F045-92F0-08D972A65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C1133-89D6-5145-A61E-930CBB4B53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5D8AD-9C28-214B-A403-09E6AE8AA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91C3-EB9A-0448-B252-D89E650EF598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FD4EE-3CBA-9247-8658-E0E99EA7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B7700-1507-174B-9D81-C928D4004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8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D0CC0-7351-3D4C-8C7D-1FDF0BC36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B714EE-E7A7-4A4B-AC1A-03FFEFE77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6C2B7-4842-6E4B-A8D1-D9139299C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1C88-E4A3-3D4E-9D0F-4320C47884FC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346FA-E6D6-124D-A315-3A0886016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F5023-FFC6-A849-8A95-18A7FBD3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66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20F92A-6E2E-814E-BD19-8AC62DE8E6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7139F6-77BA-1244-A2DE-80D18D7F34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F3DB1-29A3-5F48-949A-58999853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51683-9D72-2D4C-A41E-022D9F0472A6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A5BB7-4BFC-404B-9338-225DFB27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F6842-35A9-6744-9374-F334BF423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8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0043F-DC06-724C-A2B4-13D2703D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BE3A3-800D-AE4D-82AC-76ED0C33F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BD97D-D6B2-6C43-AF28-6A25D75F4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A907-9A39-C24A-8A9E-770E24779C62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BDF28-C919-E74E-97E1-69BB7D879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3D7E4-58DC-3D4B-8EE5-4A81BE28B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7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05836-F523-934F-A2A5-223FD52AB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204B5-CA90-6F4E-9E04-A4289E54C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32B03-6B22-2245-BF9D-5C9A64C0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EAAE3-C414-3144-A45F-A379697EB737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C21BE-DE00-6742-AEDD-DD4E99036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D43BE-E498-FA4C-A5AB-F27D219EF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35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ED338-A0F8-3045-B41D-9D356BD44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6D809-F42A-8944-9EF1-9FCE5C362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9A9F6-15B5-C94D-BB5A-21A4F3A60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788EC-19B6-DB42-B52D-82ECC7E1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B212B-E4C9-E746-9644-442BFE888D0B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C05F4-C58A-6E47-85A3-276138DCF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6E22F-23BB-4643-9D6F-16C5008E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1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A373A-D84C-964B-A246-80D1EE20A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D26BF-D348-7741-8634-391292B12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CF08D-B670-F345-A649-5C98A16FE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236D06-45BD-664D-8A20-A8C0616EFD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32B901-74C9-2E49-B5DC-65104886B0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10202-F1B6-E14D-8CB0-0FA5FF75F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47A-386A-F74E-B20F-4DBEAC43B9A8}" type="datetime1">
              <a:rPr lang="en-GB" smtClean="0"/>
              <a:t>26/03/2019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4AD4A4-DBCF-D545-B615-AA28A6AA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510C14-85BA-EA48-82B3-A82081A07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0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769A3-AF89-944C-86F3-C0514FDDC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FE651F-685D-984A-BD81-299E1006A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89791-AC67-8443-AE94-82488785E571}" type="datetime1">
              <a:rPr lang="en-GB" smtClean="0"/>
              <a:t>26/03/2019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574BD-E520-FF40-9B70-FFAD6556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B8DBE-0312-214B-AEB9-E17B164EC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8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B9CB30-29FD-9A4F-86B5-9CDFBE17F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C0C3E-8F1B-D14B-89B0-E2C1658C93AD}" type="datetime1">
              <a:rPr lang="en-GB" smtClean="0"/>
              <a:t>26/03/2019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E35CAB-0BB1-E842-99FF-2C62A4C7F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0D4C04-FA53-D349-9F59-CE89DEC82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9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3AF28-42B7-864C-8E3A-EF9CD96DE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2E217-4306-804E-BCF9-D2063FC55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F55AE6-6642-7243-9BD1-E02E6E14B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1A1D22-F3BD-1141-A910-9757E990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96F7D-EB37-FF47-BED3-40EC24CF6E75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3832D-CC04-D54B-9AD9-3E4F1EA59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C942E-1ED6-D94B-A9CE-04C1D3E56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3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7C05D-F1AC-0A41-9240-57A8B9201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9FA5C9-5ED1-8A40-97A5-7038A5AB82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D5898-B8E9-B64B-B280-4E6B800FD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CBFBE-3B6F-594D-943F-CCB92685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C10AC-8A0D-AE49-A996-338FA753E1DC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33D12-9F7D-4248-8BA6-D8DE85575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1EF939-88AE-FD47-9B8D-582FF3249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71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4702CB-1D82-7F44-90BC-B68B4D5F8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CC9B8-5E8D-F743-907D-DDE7F1737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28839-860E-134F-A645-E1FF947CB4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25E95-F6D3-3440-89E9-9CAAECB32ADE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08589-3B32-0B46-BAED-14EEE3BD1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F23C5-0ADC-DF4B-B433-3A2FD6673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C6CC5-9A0C-8244-B647-8D043CE08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94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file.bi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file.bin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file.bin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xample.com/file.bin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5DD53-35F4-3941-A5A6-87AD4A49F3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draft-moran-suit-manifest-04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907C23-2022-F149-8043-0BFA0D638E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Brendan Moran</a:t>
            </a:r>
          </a:p>
          <a:p>
            <a:r>
              <a:rPr lang="en-US" dirty="0"/>
              <a:t>IETF 104, Prague</a:t>
            </a:r>
          </a:p>
          <a:p>
            <a:r>
              <a:rPr lang="en-US" dirty="0"/>
              <a:t>March 27,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9D3745-5E23-F74F-85C2-1408DDB06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95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4BDD-6032-1144-83FF-AB8C10D5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Commands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CF0F42-B811-2D49-B9CA-5A42CA4B8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Behaviour</a:t>
            </a:r>
            <a:r>
              <a:rPr lang="en-US" dirty="0"/>
              <a:t> definition is composed of two kinds of command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B705-5D75-DC41-A082-7C85C8A5E76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Conditions</a:t>
            </a:r>
          </a:p>
          <a:p>
            <a:pPr lvl="1"/>
            <a:r>
              <a:rPr lang="en-GB" dirty="0"/>
              <a:t>Check device identity</a:t>
            </a:r>
          </a:p>
          <a:p>
            <a:pPr lvl="1"/>
            <a:r>
              <a:rPr lang="en-GB" dirty="0"/>
              <a:t>Verify image presence </a:t>
            </a:r>
          </a:p>
          <a:p>
            <a:pPr lvl="1"/>
            <a:r>
              <a:rPr lang="en-GB" dirty="0"/>
              <a:t>Check component properties</a:t>
            </a:r>
          </a:p>
          <a:p>
            <a:pPr lvl="1"/>
            <a:r>
              <a:rPr lang="en-GB" dirty="0"/>
              <a:t>Check system properties</a:t>
            </a:r>
          </a:p>
          <a:p>
            <a:pPr lvl="1"/>
            <a:r>
              <a:rPr lang="en-GB" dirty="0"/>
              <a:t>Check 3rd-party authorisation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AA18DC-2101-0541-8B7E-239034FA4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29D007F-E2F2-1A43-ADD2-D8E57FBF436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Directives</a:t>
            </a:r>
          </a:p>
          <a:p>
            <a:pPr lvl="1"/>
            <a:r>
              <a:rPr lang="en-GB" dirty="0"/>
              <a:t>Process sub-behaviours</a:t>
            </a:r>
          </a:p>
          <a:p>
            <a:pPr lvl="1"/>
            <a:r>
              <a:rPr lang="en-GB" dirty="0"/>
              <a:t>Process dependencies</a:t>
            </a:r>
          </a:p>
          <a:p>
            <a:pPr lvl="1"/>
            <a:r>
              <a:rPr lang="en-GB" dirty="0"/>
              <a:t>Set parameters</a:t>
            </a:r>
          </a:p>
          <a:p>
            <a:pPr lvl="1"/>
            <a:r>
              <a:rPr lang="en-GB" dirty="0"/>
              <a:t>Move an Image or Document</a:t>
            </a:r>
          </a:p>
          <a:p>
            <a:pPr lvl="1"/>
            <a:r>
              <a:rPr lang="en-GB" dirty="0"/>
              <a:t>Invoke an Image</a:t>
            </a:r>
          </a:p>
          <a:p>
            <a:pPr lvl="1"/>
            <a:r>
              <a:rPr lang="en-GB" dirty="0"/>
              <a:t>Wait for an event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6A55BF-A31A-594D-B6D6-42ADF010C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313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4BDD-6032-1144-83FF-AB8C10D5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B705-5D75-DC41-A082-7C85C8A5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Parameters encode information needed by commands</a:t>
            </a:r>
          </a:p>
          <a:p>
            <a:r>
              <a:rPr lang="en-GB" dirty="0"/>
              <a:t>Strict Order</a:t>
            </a:r>
          </a:p>
          <a:p>
            <a:r>
              <a:rPr lang="en-GB" dirty="0"/>
              <a:t>Soft-Failure</a:t>
            </a:r>
          </a:p>
          <a:p>
            <a:r>
              <a:rPr lang="en-GB" dirty="0"/>
              <a:t>Source List</a:t>
            </a:r>
          </a:p>
          <a:p>
            <a:r>
              <a:rPr lang="en-GB" dirty="0"/>
              <a:t>Processing Step Configuration</a:t>
            </a:r>
          </a:p>
          <a:p>
            <a:r>
              <a:rPr lang="en-GB" dirty="0"/>
              <a:t>Image Identifier</a:t>
            </a:r>
          </a:p>
          <a:p>
            <a:r>
              <a:rPr lang="en-GB" dirty="0"/>
              <a:t>Device Identity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8F8751-4DED-4144-86F7-3ECC9F38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9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584E7-3F55-0343-89FF-A7D84428E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(1/7)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DCA758-1C8D-E149-872F-E2914DA78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Unsigned manifest, 1 raw binary payload, boot information</a:t>
            </a:r>
          </a:p>
          <a:p>
            <a:r>
              <a:rPr lang="en-US" dirty="0"/>
              <a:t>Information to encode (96 bytes):</a:t>
            </a:r>
          </a:p>
          <a:p>
            <a:pPr lvl="1"/>
            <a:r>
              <a:rPr lang="en-US" dirty="0"/>
              <a:t>Sequence Number : 1 (1 byte)</a:t>
            </a:r>
          </a:p>
          <a:p>
            <a:pPr lvl="1"/>
            <a:r>
              <a:rPr lang="en-US" dirty="0"/>
              <a:t>Payload component : [h’30’] (2 bytes)</a:t>
            </a:r>
          </a:p>
          <a:p>
            <a:pPr lvl="1"/>
            <a:r>
              <a:rPr lang="en-US" dirty="0"/>
              <a:t>Payload size : </a:t>
            </a:r>
            <a:r>
              <a:rPr lang="en-GB" dirty="0"/>
              <a:t>94430 (2 bytes)</a:t>
            </a:r>
          </a:p>
          <a:p>
            <a:pPr lvl="1"/>
            <a:r>
              <a:rPr lang="en-US" dirty="0"/>
              <a:t>Payload digest : (32 bytes)</a:t>
            </a:r>
          </a:p>
          <a:p>
            <a:pPr lvl="1"/>
            <a:r>
              <a:rPr lang="en-US" dirty="0"/>
              <a:t>URI: </a:t>
            </a:r>
            <a:r>
              <a:rPr lang="en-US" dirty="0">
                <a:hlinkClick r:id="rId2"/>
              </a:rPr>
              <a:t>http://example.com/file.bin</a:t>
            </a:r>
            <a:r>
              <a:rPr lang="en-US" dirty="0"/>
              <a:t> (27 bytes)</a:t>
            </a:r>
          </a:p>
          <a:p>
            <a:pPr lvl="1"/>
            <a:r>
              <a:rPr lang="en-US" dirty="0"/>
              <a:t>Device Class: 1492af14-2569-5e48-bf42-9b2d51f2ab45 (16 bytes)</a:t>
            </a:r>
          </a:p>
          <a:p>
            <a:pPr lvl="1"/>
            <a:r>
              <a:rPr lang="en-US" dirty="0"/>
              <a:t>Vendor ID: fa6b4a53-d5ad-5fdf-be9d-e663e4d41ffe (16 bytes)</a:t>
            </a:r>
          </a:p>
          <a:p>
            <a:pPr lvl="1"/>
            <a:endParaRPr lang="en-US" dirty="0"/>
          </a:p>
          <a:p>
            <a:r>
              <a:rPr lang="en-US" dirty="0"/>
              <a:t>Encoded size: 169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54C66-347B-BD43-A1C8-C99586F2C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170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(2/7)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1: null,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2: manifest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No authentication object provided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3CBBE-529D-A744-BC77-5FB4F0C2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72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(3/7)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9010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null,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2: manifest (</a:t>
            </a:r>
            <a:r>
              <a:rPr lang="en-GB" sz="18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8406" y="1825625"/>
            <a:ext cx="413539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(1) Version 1</a:t>
            </a:r>
          </a:p>
          <a:p>
            <a:pPr marL="0" indent="0">
              <a:buNone/>
            </a:pPr>
            <a:r>
              <a:rPr lang="en-US" dirty="0"/>
              <a:t>(2) Sequence Number 1</a:t>
            </a:r>
          </a:p>
          <a:p>
            <a:pPr marL="0" indent="0">
              <a:buNone/>
            </a:pPr>
            <a:r>
              <a:rPr lang="en-US" dirty="0"/>
              <a:t>(4) 1 payload:</a:t>
            </a:r>
          </a:p>
          <a:p>
            <a:pPr marL="914400" lvl="1" indent="-457200">
              <a:buAutoNum type="arabicParenBoth"/>
            </a:pPr>
            <a:r>
              <a:rPr lang="en-US" dirty="0"/>
              <a:t>Component: [‘0’]</a:t>
            </a:r>
          </a:p>
          <a:p>
            <a:pPr marL="0" indent="0">
              <a:buNone/>
            </a:pPr>
            <a:r>
              <a:rPr lang="en-US" dirty="0"/>
              <a:t>(6) Common</a:t>
            </a:r>
          </a:p>
          <a:p>
            <a:pPr marL="0" indent="0">
              <a:buNone/>
            </a:pPr>
            <a:r>
              <a:rPr lang="en-US" dirty="0"/>
              <a:t>(10) Validate	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558935-72B1-F24A-8AD3-268FA56FDA9D}"/>
              </a:ext>
            </a:extLst>
          </p:cNvPr>
          <p:cNvSpPr txBox="1">
            <a:spLocks/>
          </p:cNvSpPr>
          <p:nvPr/>
        </p:nvSpPr>
        <p:spPr>
          <a:xfrm>
            <a:off x="4028303" y="1690688"/>
            <a:ext cx="319010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2: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4: [{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[h'30’]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}],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6: Common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9: Apply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10: Validate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12: Run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8B37C-DA5C-D540-826F-AB18548D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8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(4/7)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9010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2: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4: [{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[h'30’]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}],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6: Common (</a:t>
            </a:r>
            <a:r>
              <a:rPr lang="en-GB" sz="18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9: Apply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10: Validate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12: Run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8406" y="1825625"/>
            <a:ext cx="413539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(11)Set component index 0</a:t>
            </a:r>
          </a:p>
          <a:p>
            <a:pPr marL="514350" indent="-514350">
              <a:buAutoNum type="arabicParenBoth"/>
            </a:pPr>
            <a:r>
              <a:rPr lang="en-US" dirty="0"/>
              <a:t>Check Vendor ID</a:t>
            </a:r>
          </a:p>
          <a:p>
            <a:pPr marL="514350" indent="-514350">
              <a:buAutoNum type="arabicParenBoth"/>
            </a:pPr>
            <a:r>
              <a:rPr lang="en-US" dirty="0"/>
              <a:t>Check Class ID</a:t>
            </a:r>
          </a:p>
          <a:p>
            <a:pPr marL="0" indent="0">
              <a:buNone/>
            </a:pPr>
            <a:r>
              <a:rPr lang="en-US" dirty="0"/>
              <a:t>(16)Set Parameters</a:t>
            </a:r>
          </a:p>
          <a:p>
            <a:pPr marL="457200" lvl="1" indent="0">
              <a:buNone/>
            </a:pPr>
            <a:r>
              <a:rPr lang="en-US" dirty="0"/>
              <a:t>(11)SUIT Digest:</a:t>
            </a:r>
          </a:p>
          <a:p>
            <a:pPr marL="457200" lvl="1" indent="0">
              <a:buNone/>
            </a:pPr>
            <a:r>
              <a:rPr lang="en-US" dirty="0"/>
              <a:t>	Algorithm: SHA-256</a:t>
            </a:r>
          </a:p>
          <a:p>
            <a:pPr marL="457200" lvl="1" indent="0">
              <a:buNone/>
            </a:pPr>
            <a:r>
              <a:rPr lang="en-US" dirty="0"/>
              <a:t>	digest</a:t>
            </a:r>
          </a:p>
          <a:p>
            <a:pPr marL="457200" lvl="1" indent="0">
              <a:buNone/>
            </a:pPr>
            <a:r>
              <a:rPr lang="en-US" dirty="0"/>
              <a:t>(12)Size: 94430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558935-72B1-F24A-8AD3-268FA56FDA9D}"/>
              </a:ext>
            </a:extLst>
          </p:cNvPr>
          <p:cNvSpPr txBox="1">
            <a:spLocks/>
          </p:cNvSpPr>
          <p:nvPr/>
        </p:nvSpPr>
        <p:spPr>
          <a:xfrm>
            <a:off x="4028303" y="1825624"/>
            <a:ext cx="3190103" cy="421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{11:0},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{1: &lt;UUID&gt;},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{2: &lt;UUID&gt;},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{16:{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11:[1,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XXXX (digest)],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12: 94430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844C2-5677-D645-83F0-56C35E1FB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812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(4/7)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9010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2: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4: [{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[h'30’]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}],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6: Common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9: Apply (</a:t>
            </a:r>
            <a:r>
              <a:rPr lang="en-GB" sz="18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10: Validate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12: Run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8406" y="1825625"/>
            <a:ext cx="413539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(11)Set component index 0</a:t>
            </a:r>
          </a:p>
          <a:p>
            <a:pPr marL="0" indent="0">
              <a:buNone/>
            </a:pPr>
            <a:r>
              <a:rPr lang="en-US" dirty="0"/>
              <a:t>(16) Set Parameters</a:t>
            </a:r>
          </a:p>
          <a:p>
            <a:pPr marL="457200" lvl="1" indent="0">
              <a:buNone/>
            </a:pPr>
            <a:r>
              <a:rPr lang="en-US" dirty="0"/>
              <a:t>(6)SUIT Digest:</a:t>
            </a:r>
          </a:p>
          <a:p>
            <a:pPr marL="914400" lvl="2" indent="0">
              <a:buNone/>
            </a:pPr>
            <a:r>
              <a:rPr lang="en-US" dirty="0" err="1"/>
              <a:t>bstr</a:t>
            </a:r>
            <a:r>
              <a:rPr lang="en-US" dirty="0"/>
              <a:t>-wrapped URI-List:</a:t>
            </a:r>
          </a:p>
          <a:p>
            <a:pPr marL="914400" lvl="2" indent="0">
              <a:buNone/>
            </a:pPr>
            <a:r>
              <a:rPr lang="en-US" dirty="0"/>
              <a:t>[[0, ‘http://</a:t>
            </a:r>
            <a:r>
              <a:rPr lang="en-US" dirty="0" err="1"/>
              <a:t>example.com</a:t>
            </a:r>
            <a:r>
              <a:rPr lang="en-US" dirty="0"/>
              <a:t>/</a:t>
            </a:r>
            <a:r>
              <a:rPr lang="en-US" dirty="0" err="1"/>
              <a:t>file.bin</a:t>
            </a:r>
            <a:r>
              <a:rPr lang="en-US" dirty="0"/>
              <a:t>’]]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558935-72B1-F24A-8AD3-268FA56FDA9D}"/>
              </a:ext>
            </a:extLst>
          </p:cNvPr>
          <p:cNvSpPr txBox="1">
            <a:spLocks/>
          </p:cNvSpPr>
          <p:nvPr/>
        </p:nvSpPr>
        <p:spPr>
          <a:xfrm>
            <a:off x="4028303" y="1825624"/>
            <a:ext cx="3190103" cy="421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{11: 0},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{16:{6: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(32)}},</a:t>
            </a:r>
          </a:p>
          <a:p>
            <a:pPr marL="457200" lvl="1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{20: null}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9140B-1660-AC49-98BE-FD4C95FD7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4949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(5/7)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9010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2: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4: [{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[h'30’]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}],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6: Common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9: Apply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10: Validate (</a:t>
            </a:r>
            <a:r>
              <a:rPr lang="en-GB" sz="18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12: Run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8406" y="1825625"/>
            <a:ext cx="413539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(11)Set component index 0</a:t>
            </a:r>
          </a:p>
          <a:p>
            <a:pPr marL="0" indent="0">
              <a:buNone/>
            </a:pPr>
            <a:r>
              <a:rPr lang="en-US" dirty="0"/>
              <a:t>(4) Validate component image against parameter	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558935-72B1-F24A-8AD3-268FA56FDA9D}"/>
              </a:ext>
            </a:extLst>
          </p:cNvPr>
          <p:cNvSpPr txBox="1">
            <a:spLocks/>
          </p:cNvSpPr>
          <p:nvPr/>
        </p:nvSpPr>
        <p:spPr>
          <a:xfrm>
            <a:off x="4028303" y="1825624"/>
            <a:ext cx="3190103" cy="421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{11:0},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{4:null}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3EE28-47BF-EE43-BEEB-800B8E7E9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44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07D75-08C2-124A-A062-FC896AA6B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draft-moran-suit-manifest-04 example 1 (6/7)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A905A-19B9-1144-B0AA-20113150BC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19010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2: 1,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4: [{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1: [h'30’]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}],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6: Common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9: Apply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10: Validate (</a:t>
            </a:r>
            <a:r>
              <a:rPr lang="en-GB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12: Run (</a:t>
            </a:r>
            <a:r>
              <a:rPr lang="en-GB" sz="18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GB" sz="18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 marL="0" indent="0"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189BD-3A2F-CB4B-A768-BB1996F3BB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18406" y="1825625"/>
            <a:ext cx="4135394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(11)Set component index 0</a:t>
            </a:r>
          </a:p>
          <a:p>
            <a:pPr marL="0" indent="0">
              <a:buNone/>
            </a:pPr>
            <a:r>
              <a:rPr lang="en-US" dirty="0"/>
              <a:t>(16)Run selected component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558935-72B1-F24A-8AD3-268FA56FDA9D}"/>
              </a:ext>
            </a:extLst>
          </p:cNvPr>
          <p:cNvSpPr txBox="1">
            <a:spLocks/>
          </p:cNvSpPr>
          <p:nvPr/>
        </p:nvSpPr>
        <p:spPr>
          <a:xfrm>
            <a:off x="4028303" y="1825624"/>
            <a:ext cx="3190103" cy="421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{11:0},</a:t>
            </a:r>
          </a:p>
          <a:p>
            <a:pPr marL="457200" lvl="1" indent="0">
              <a:buNone/>
            </a:pP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{22:null}</a:t>
            </a:r>
          </a:p>
          <a:p>
            <a:pPr marL="0" indent="0">
              <a:buNone/>
            </a:pPr>
            <a:r>
              <a:rPr lang="en-GB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68517-5F6B-7547-AFF1-8DDA4580C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69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A113F-6010-B84D-B3B5-48C6E6BAC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 Sizes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1D2BA-1D72-A54C-9F6D-3C71A667C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manifest sizes given without COSE authentication structure</a:t>
            </a:r>
          </a:p>
          <a:p>
            <a:r>
              <a:rPr lang="en-US" dirty="0"/>
              <a:t>COSE Authentication is typically (figures approximate):</a:t>
            </a:r>
          </a:p>
          <a:p>
            <a:pPr lvl="1"/>
            <a:r>
              <a:rPr lang="en-US" dirty="0"/>
              <a:t>80 bytes for </a:t>
            </a:r>
            <a:r>
              <a:rPr lang="en-GB" dirty="0"/>
              <a:t>COSE_Sign1_Tagged</a:t>
            </a:r>
            <a:r>
              <a:rPr lang="en-US" dirty="0"/>
              <a:t> </a:t>
            </a:r>
            <a:r>
              <a:rPr lang="en-GB" dirty="0"/>
              <a:t>ECDSA w/ SHA-256, Curve P-256</a:t>
            </a:r>
          </a:p>
          <a:p>
            <a:pPr lvl="1"/>
            <a:r>
              <a:rPr lang="en-GB" dirty="0"/>
              <a:t>85 bytes for </a:t>
            </a:r>
            <a:r>
              <a:rPr lang="en-GB" dirty="0" err="1"/>
              <a:t>COSE_Sign_Tagged</a:t>
            </a:r>
            <a:r>
              <a:rPr lang="en-GB" dirty="0"/>
              <a:t> ECDSA w/ SHA-256, Curve P-256</a:t>
            </a:r>
          </a:p>
          <a:p>
            <a:pPr lvl="1"/>
            <a:r>
              <a:rPr lang="en-US" dirty="0"/>
              <a:t>45 bytes </a:t>
            </a:r>
            <a:r>
              <a:rPr lang="en-GB" dirty="0"/>
              <a:t>COSE_Mac0_Tagged HMAC w/ SHA-256</a:t>
            </a:r>
            <a:endParaRPr lang="en-US" dirty="0"/>
          </a:p>
          <a:p>
            <a:pPr lvl="1"/>
            <a:r>
              <a:rPr lang="en-US" dirty="0"/>
              <a:t>55 bytes </a:t>
            </a:r>
            <a:r>
              <a:rPr lang="en-GB" dirty="0" err="1"/>
              <a:t>COSE_Mac_Tagged</a:t>
            </a:r>
            <a:r>
              <a:rPr lang="en-GB" dirty="0"/>
              <a:t> HMAC w/ SHA-256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1D5B9F-4589-BB46-82D2-856498940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44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43C54-B2EE-0349-A388-57B563A46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807B0-3A5C-AD4F-BA83-0FC5CC051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all the feedback from SUIT meetings &amp; mailing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209A3-4903-BD4B-A8A1-7B005EE0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51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F6085-CE0C-CE42-B572-68EDF81D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 sizes – minimal boot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8243E-4815-294F-855A-B962BF8B0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Secure boot only</a:t>
            </a:r>
          </a:p>
          <a:p>
            <a:r>
              <a:rPr lang="en-US" dirty="0"/>
              <a:t>Information (47 bytes):</a:t>
            </a:r>
          </a:p>
          <a:p>
            <a:pPr lvl="1"/>
            <a:r>
              <a:rPr lang="en-US" dirty="0"/>
              <a:t>Structure version: 1</a:t>
            </a:r>
          </a:p>
          <a:p>
            <a:pPr lvl="1"/>
            <a:r>
              <a:rPr lang="en-US" dirty="0"/>
              <a:t>Sequence Number: 1</a:t>
            </a:r>
          </a:p>
          <a:p>
            <a:pPr lvl="1"/>
            <a:r>
              <a:rPr lang="en-US" dirty="0"/>
              <a:t>Component ID: [h‘</a:t>
            </a:r>
            <a:r>
              <a:rPr lang="en-GB" dirty="0"/>
              <a:t>466c617368</a:t>
            </a:r>
            <a:r>
              <a:rPr lang="en-US" dirty="0"/>
              <a:t>’, h‘</a:t>
            </a:r>
            <a:r>
              <a:rPr lang="en-GB" dirty="0"/>
              <a:t>013400’]</a:t>
            </a:r>
          </a:p>
          <a:p>
            <a:pPr lvl="2"/>
            <a:r>
              <a:rPr lang="en-GB" dirty="0"/>
              <a:t>Translates to address 0x013400 in Flash.</a:t>
            </a:r>
          </a:p>
          <a:p>
            <a:pPr lvl="2"/>
            <a:r>
              <a:rPr lang="en-GB" dirty="0"/>
              <a:t>11 bytes</a:t>
            </a:r>
          </a:p>
          <a:p>
            <a:pPr lvl="1"/>
            <a:r>
              <a:rPr lang="en-US" dirty="0"/>
              <a:t>Size: 34768</a:t>
            </a:r>
          </a:p>
          <a:p>
            <a:pPr lvl="1"/>
            <a:r>
              <a:rPr lang="en-US" dirty="0"/>
              <a:t>Digest: SHA-256 (32 bytes)</a:t>
            </a:r>
          </a:p>
          <a:p>
            <a:r>
              <a:rPr lang="en-US" dirty="0"/>
              <a:t>Encoded Size: 91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78A59-6380-9243-ABAB-F99E958E3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5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F6085-CE0C-CE42-B572-68EDF81D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 sizes – minimal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8243E-4815-294F-855A-B962BF8B0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Download/install only</a:t>
            </a:r>
          </a:p>
          <a:p>
            <a:r>
              <a:rPr lang="en-US" dirty="0"/>
              <a:t>Information (74 bytes):</a:t>
            </a:r>
          </a:p>
          <a:p>
            <a:pPr lvl="1"/>
            <a:r>
              <a:rPr lang="en-US" dirty="0"/>
              <a:t>Structure version: 1</a:t>
            </a:r>
          </a:p>
          <a:p>
            <a:pPr lvl="1"/>
            <a:r>
              <a:rPr lang="en-US" dirty="0"/>
              <a:t>Sequence Number: 2</a:t>
            </a:r>
          </a:p>
          <a:p>
            <a:pPr lvl="1"/>
            <a:r>
              <a:rPr lang="en-US" dirty="0"/>
              <a:t>Component ID: [h‘</a:t>
            </a:r>
            <a:r>
              <a:rPr lang="en-GB" dirty="0"/>
              <a:t>466c617368</a:t>
            </a:r>
            <a:r>
              <a:rPr lang="en-US" dirty="0"/>
              <a:t>’, h‘</a:t>
            </a:r>
            <a:r>
              <a:rPr lang="en-GB" dirty="0"/>
              <a:t>013400’] </a:t>
            </a:r>
          </a:p>
          <a:p>
            <a:pPr lvl="2"/>
            <a:r>
              <a:rPr lang="en-GB" dirty="0"/>
              <a:t>Translates to address 0x013400 in Flash.</a:t>
            </a:r>
          </a:p>
          <a:p>
            <a:pPr lvl="2"/>
            <a:r>
              <a:rPr lang="en-GB" dirty="0"/>
              <a:t>11 bytes</a:t>
            </a:r>
          </a:p>
          <a:p>
            <a:pPr lvl="1"/>
            <a:r>
              <a:rPr lang="en-US" dirty="0"/>
              <a:t>Size: 34768</a:t>
            </a:r>
          </a:p>
          <a:p>
            <a:pPr lvl="1"/>
            <a:r>
              <a:rPr lang="en-US" dirty="0"/>
              <a:t>Digest: SHA-256 (32 bytes)</a:t>
            </a:r>
          </a:p>
          <a:p>
            <a:pPr lvl="1"/>
            <a:r>
              <a:rPr lang="en-US" dirty="0"/>
              <a:t>URI: </a:t>
            </a:r>
            <a:r>
              <a:rPr lang="en-US" dirty="0">
                <a:hlinkClick r:id="rId2"/>
              </a:rPr>
              <a:t>http://example.com/file.bin</a:t>
            </a:r>
            <a:r>
              <a:rPr lang="en-US" dirty="0"/>
              <a:t> (27 bytes)</a:t>
            </a:r>
          </a:p>
          <a:p>
            <a:r>
              <a:rPr lang="en-US" dirty="0"/>
              <a:t>Encoded Size: 130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CB610-2ECC-ED4D-B6A4-27A788612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00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F6085-CE0C-CE42-B572-68EDF81D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 sizes – minimal update &amp; boot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8243E-4815-294F-855A-B962BF8B0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Download/install &amp; boot</a:t>
            </a:r>
          </a:p>
          <a:p>
            <a:r>
              <a:rPr lang="en-US" dirty="0"/>
              <a:t>Information (74 bytes):</a:t>
            </a:r>
          </a:p>
          <a:p>
            <a:pPr lvl="1"/>
            <a:r>
              <a:rPr lang="en-US" dirty="0"/>
              <a:t>Structure version: 1</a:t>
            </a:r>
          </a:p>
          <a:p>
            <a:pPr lvl="1"/>
            <a:r>
              <a:rPr lang="en-US" dirty="0"/>
              <a:t>Sequence Number: 2</a:t>
            </a:r>
          </a:p>
          <a:p>
            <a:pPr lvl="1"/>
            <a:r>
              <a:rPr lang="en-US" dirty="0"/>
              <a:t>Component ID: [h‘</a:t>
            </a:r>
            <a:r>
              <a:rPr lang="en-GB" dirty="0"/>
              <a:t>466c617368</a:t>
            </a:r>
            <a:r>
              <a:rPr lang="en-US" dirty="0"/>
              <a:t>’, h‘</a:t>
            </a:r>
            <a:r>
              <a:rPr lang="en-GB" dirty="0"/>
              <a:t>013400’]</a:t>
            </a:r>
          </a:p>
          <a:p>
            <a:pPr lvl="2"/>
            <a:r>
              <a:rPr lang="en-GB" dirty="0"/>
              <a:t>Translates to address 0x013400 in Flash.</a:t>
            </a:r>
          </a:p>
          <a:p>
            <a:pPr lvl="2"/>
            <a:r>
              <a:rPr lang="en-GB" dirty="0"/>
              <a:t>11 bytes</a:t>
            </a:r>
          </a:p>
          <a:p>
            <a:pPr lvl="1"/>
            <a:r>
              <a:rPr lang="en-US" dirty="0"/>
              <a:t>Size: 34768</a:t>
            </a:r>
          </a:p>
          <a:p>
            <a:pPr lvl="1"/>
            <a:r>
              <a:rPr lang="en-US" dirty="0"/>
              <a:t>Digest: SHA-256 (32 bytes)</a:t>
            </a:r>
          </a:p>
          <a:p>
            <a:pPr lvl="1"/>
            <a:r>
              <a:rPr lang="en-US" dirty="0"/>
              <a:t>URI: </a:t>
            </a:r>
            <a:r>
              <a:rPr lang="en-US" dirty="0">
                <a:hlinkClick r:id="rId2"/>
              </a:rPr>
              <a:t>http://example.com/file.bin</a:t>
            </a:r>
            <a:r>
              <a:rPr lang="en-US" dirty="0"/>
              <a:t> (27 bytes)</a:t>
            </a:r>
          </a:p>
          <a:p>
            <a:r>
              <a:rPr lang="en-US" dirty="0"/>
              <a:t>Encoded Size: </a:t>
            </a:r>
            <a:r>
              <a:rPr lang="en-GB" dirty="0"/>
              <a:t>139</a:t>
            </a:r>
            <a:r>
              <a:rPr lang="en-US" dirty="0"/>
              <a:t>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516109-D889-0444-A4D5-54D6B3683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73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F6085-CE0C-CE42-B572-68EDF81D6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Manifest sizes – update &amp; boot, check device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8243E-4815-294F-855A-B962BF8B0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Download/install, verify compatibility, secure boot</a:t>
            </a:r>
          </a:p>
          <a:p>
            <a:r>
              <a:rPr lang="en-US" dirty="0"/>
              <a:t>Information (106 bytes):</a:t>
            </a:r>
          </a:p>
          <a:p>
            <a:pPr lvl="1"/>
            <a:r>
              <a:rPr lang="en-US" dirty="0"/>
              <a:t>Structure version: 1</a:t>
            </a:r>
          </a:p>
          <a:p>
            <a:pPr lvl="1"/>
            <a:r>
              <a:rPr lang="en-US" dirty="0"/>
              <a:t>Sequence Number: 2</a:t>
            </a:r>
          </a:p>
          <a:p>
            <a:pPr lvl="1"/>
            <a:r>
              <a:rPr lang="en-US" dirty="0"/>
              <a:t>Component ID: [h‘</a:t>
            </a:r>
            <a:r>
              <a:rPr lang="en-GB" dirty="0"/>
              <a:t>466c617368</a:t>
            </a:r>
            <a:r>
              <a:rPr lang="en-US" dirty="0"/>
              <a:t>’, h‘</a:t>
            </a:r>
            <a:r>
              <a:rPr lang="en-GB" dirty="0"/>
              <a:t>013400’]</a:t>
            </a:r>
          </a:p>
          <a:p>
            <a:pPr lvl="2"/>
            <a:r>
              <a:rPr lang="en-GB" dirty="0"/>
              <a:t>Translates to address 0x013400 in Flash.</a:t>
            </a:r>
          </a:p>
          <a:p>
            <a:pPr lvl="2"/>
            <a:r>
              <a:rPr lang="en-GB" dirty="0"/>
              <a:t>11 bytes</a:t>
            </a:r>
          </a:p>
          <a:p>
            <a:pPr lvl="1"/>
            <a:r>
              <a:rPr lang="en-US" dirty="0"/>
              <a:t>Size: 34768</a:t>
            </a:r>
          </a:p>
          <a:p>
            <a:pPr lvl="1"/>
            <a:r>
              <a:rPr lang="en-US" dirty="0"/>
              <a:t>Digest: SHA-256 (32 bytes)</a:t>
            </a:r>
          </a:p>
          <a:p>
            <a:pPr lvl="1"/>
            <a:r>
              <a:rPr lang="en-US" dirty="0"/>
              <a:t>URI: </a:t>
            </a:r>
            <a:r>
              <a:rPr lang="en-US" dirty="0">
                <a:hlinkClick r:id="rId2"/>
              </a:rPr>
              <a:t>http://example.com/file.bin</a:t>
            </a:r>
            <a:r>
              <a:rPr lang="en-US" dirty="0"/>
              <a:t> (27 bytes)</a:t>
            </a:r>
          </a:p>
          <a:p>
            <a:pPr lvl="1"/>
            <a:r>
              <a:rPr lang="en-US" dirty="0"/>
              <a:t>Device Class: 1492af14-2569-5e48-bf42-9b2d51f2ab45 (16 bytes)</a:t>
            </a:r>
          </a:p>
          <a:p>
            <a:pPr lvl="1"/>
            <a:r>
              <a:rPr lang="en-US" dirty="0"/>
              <a:t>Vendor ID: fa6b4a53-d5ad-5fdf-be9d-e663e4d41ffe (16 bytes)</a:t>
            </a:r>
          </a:p>
          <a:p>
            <a:r>
              <a:rPr lang="en-US" dirty="0"/>
              <a:t>Encoded Size: 177 bytes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93A2A-4EA2-FE45-BF67-20721930E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556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FEE45-2F7E-2346-A277-0E52A493E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Parser Complexity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F7E50-90D1-0D4F-A768-200FC2D47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Simple example parser/executor (not feature complete) is: </a:t>
            </a:r>
          </a:p>
          <a:p>
            <a:pPr lvl="1"/>
            <a:r>
              <a:rPr lang="en-US" dirty="0"/>
              <a:t>600 lines of C for executor</a:t>
            </a:r>
          </a:p>
          <a:p>
            <a:pPr lvl="1"/>
            <a:r>
              <a:rPr lang="en-US" dirty="0"/>
              <a:t>200 lines of C for simple CBOR information extraction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7DBFC-0D99-DD45-89B3-04EC6085F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630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5D5AF-DE68-374E-8568-4BA628A21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56F0E-BE2C-614C-895A-D233DFE23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413"/>
            <a:ext cx="10515600" cy="47875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More than one way to do things</a:t>
            </a:r>
          </a:p>
          <a:p>
            <a:pPr lvl="1"/>
            <a:r>
              <a:rPr lang="en-US" dirty="0"/>
              <a:t>Digest/size set as command, set in component list</a:t>
            </a:r>
          </a:p>
          <a:p>
            <a:pPr lvl="2"/>
            <a:r>
              <a:rPr lang="en-US" dirty="0"/>
              <a:t>Command version is needed for selectable images</a:t>
            </a:r>
          </a:p>
          <a:p>
            <a:pPr lvl="2"/>
            <a:r>
              <a:rPr lang="en-US" dirty="0"/>
              <a:t>Component list is smaller, but more complex</a:t>
            </a:r>
          </a:p>
          <a:p>
            <a:r>
              <a:rPr lang="en-US" dirty="0"/>
              <a:t>URI List is complex. Limited use-cases. Alternate options:</a:t>
            </a:r>
          </a:p>
          <a:p>
            <a:pPr lvl="1"/>
            <a:r>
              <a:rPr lang="en-US" dirty="0"/>
              <a:t>List of URIs</a:t>
            </a:r>
          </a:p>
          <a:p>
            <a:pPr lvl="1"/>
            <a:r>
              <a:rPr lang="en-US" dirty="0"/>
              <a:t>Map of URIs, keyed by priority</a:t>
            </a:r>
          </a:p>
          <a:p>
            <a:pPr lvl="1"/>
            <a:r>
              <a:rPr lang="en-US" dirty="0"/>
              <a:t>These options do not enable</a:t>
            </a:r>
          </a:p>
          <a:p>
            <a:r>
              <a:rPr lang="en-US" dirty="0"/>
              <a:t>Command encoding</a:t>
            </a:r>
          </a:p>
          <a:p>
            <a:pPr lvl="1"/>
            <a:r>
              <a:rPr lang="en-US" dirty="0"/>
              <a:t>Array of Maps </a:t>
            </a:r>
          </a:p>
          <a:p>
            <a:pPr lvl="1"/>
            <a:r>
              <a:rPr lang="en-US" dirty="0"/>
              <a:t>Multimap</a:t>
            </a:r>
          </a:p>
          <a:p>
            <a:pPr lvl="1"/>
            <a:r>
              <a:rPr lang="en-US" dirty="0"/>
              <a:t>pseudo-multimap</a:t>
            </a:r>
          </a:p>
          <a:p>
            <a:r>
              <a:rPr lang="en-US" dirty="0"/>
              <a:t>Default component/dependency index</a:t>
            </a:r>
          </a:p>
          <a:p>
            <a:r>
              <a:rPr lang="en-US" dirty="0"/>
              <a:t>Script-less operation</a:t>
            </a:r>
          </a:p>
          <a:p>
            <a:pPr lvl="1"/>
            <a:r>
              <a:rPr lang="en-US" dirty="0"/>
              <a:t>May not be compatible with above command-set digests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5022D-5356-ED44-8152-B0528DB23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56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B5425-1089-3149-B05B-B3C8B24F9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089CD-48C3-A84A-8C23-01F92C4E46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Reasoning behind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Terminology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Overview of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Example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Manifest sizes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Parser/executor complexity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Issues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5699-664C-1B43-8EA5-DB669570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5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4BDD-6032-1144-83FF-AB8C10D5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Reasoning behind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B705-5D75-DC41-A082-7C85C8A5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draft-moran-suit-manifest-03 was complex</a:t>
            </a:r>
          </a:p>
          <a:p>
            <a:r>
              <a:rPr lang="en-US" dirty="0"/>
              <a:t>New use cases increased complexity</a:t>
            </a:r>
          </a:p>
          <a:p>
            <a:r>
              <a:rPr lang="en-US" dirty="0"/>
              <a:t>New use cases were variations on existing behavior</a:t>
            </a:r>
          </a:p>
          <a:p>
            <a:r>
              <a:rPr lang="en-US" dirty="0"/>
              <a:t>Irregular structure increased parser complexity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70252D-1451-3247-8186-05FE2041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93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27F9B-B16A-034B-80C2-E301B8D4C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468EF-7CBA-1448-982E-3DC745213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Command</a:t>
            </a:r>
          </a:p>
          <a:p>
            <a:r>
              <a:rPr lang="en-US" dirty="0"/>
              <a:t>Parameter</a:t>
            </a:r>
          </a:p>
          <a:p>
            <a:r>
              <a:rPr lang="en-US" dirty="0"/>
              <a:t>Component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B02DC-3CDA-D44E-9026-CAD9450B0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4BDD-6032-1144-83FF-AB8C10D5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High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B705-5D75-DC41-A082-7C85C8A5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Authentication container</a:t>
            </a:r>
          </a:p>
          <a:p>
            <a:pPr lvl="1"/>
            <a:r>
              <a:rPr lang="en-US" dirty="0"/>
              <a:t>Exclusively </a:t>
            </a:r>
            <a:r>
              <a:rPr lang="en-US" dirty="0" err="1"/>
              <a:t>int</a:t>
            </a:r>
            <a:r>
              <a:rPr lang="en-US" dirty="0"/>
              <a:t> =&gt; </a:t>
            </a:r>
            <a:r>
              <a:rPr lang="en-US" dirty="0" err="1"/>
              <a:t>bstr</a:t>
            </a:r>
            <a:endParaRPr lang="en-US" dirty="0"/>
          </a:p>
          <a:p>
            <a:pPr lvl="1"/>
            <a:r>
              <a:rPr lang="en-US" dirty="0"/>
              <a:t>Multiple authentication methods</a:t>
            </a:r>
          </a:p>
          <a:p>
            <a:r>
              <a:rPr lang="en-US" dirty="0"/>
              <a:t>Manifest</a:t>
            </a:r>
          </a:p>
          <a:p>
            <a:pPr lvl="1"/>
            <a:r>
              <a:rPr lang="en-US" dirty="0"/>
              <a:t>Substantial changes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B0C14-FAFE-254C-87FB-6AE5480F9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83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E4BDD-6032-1144-83FF-AB8C10D58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Manifest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B705-5D75-DC41-A082-7C85C8A5E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49433"/>
            <a:ext cx="5181600" cy="4027529"/>
          </a:xfrm>
        </p:spPr>
        <p:txBody>
          <a:bodyPr>
            <a:normAutofit/>
          </a:bodyPr>
          <a:lstStyle/>
          <a:p>
            <a:r>
              <a:rPr lang="en-US" dirty="0"/>
              <a:t>Common data</a:t>
            </a:r>
          </a:p>
          <a:p>
            <a:pPr lvl="1"/>
            <a:r>
              <a:rPr lang="en-US" dirty="0"/>
              <a:t>Structure version</a:t>
            </a:r>
          </a:p>
          <a:p>
            <a:pPr lvl="1"/>
            <a:r>
              <a:rPr lang="en-US" dirty="0"/>
              <a:t>Sequence number</a:t>
            </a:r>
          </a:p>
          <a:p>
            <a:pPr lvl="1"/>
            <a:r>
              <a:rPr lang="en-US" dirty="0"/>
              <a:t>Dependencies</a:t>
            </a:r>
          </a:p>
          <a:p>
            <a:pPr lvl="1"/>
            <a:r>
              <a:rPr lang="en-US" dirty="0"/>
              <a:t>Affected components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200DBE-F6C3-6A42-ACA5-72CCBE93B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49433"/>
            <a:ext cx="5181600" cy="4027529"/>
          </a:xfrm>
        </p:spPr>
        <p:txBody>
          <a:bodyPr>
            <a:normAutofit/>
          </a:bodyPr>
          <a:lstStyle/>
          <a:p>
            <a:r>
              <a:rPr lang="en-US" dirty="0" err="1"/>
              <a:t>Behaviour</a:t>
            </a:r>
            <a:r>
              <a:rPr lang="en-US" dirty="0"/>
              <a:t> definitions (scripts)</a:t>
            </a:r>
          </a:p>
          <a:p>
            <a:pPr lvl="1"/>
            <a:r>
              <a:rPr lang="en-US" dirty="0"/>
              <a:t>Common</a:t>
            </a:r>
          </a:p>
          <a:p>
            <a:pPr lvl="1"/>
            <a:r>
              <a:rPr lang="en-US" dirty="0"/>
              <a:t>Install</a:t>
            </a:r>
          </a:p>
          <a:p>
            <a:pPr lvl="2"/>
            <a:r>
              <a:rPr lang="en-US" dirty="0"/>
              <a:t>Dependency Resolution</a:t>
            </a:r>
          </a:p>
          <a:p>
            <a:pPr lvl="2"/>
            <a:r>
              <a:rPr lang="en-US" dirty="0"/>
              <a:t>Image fetch</a:t>
            </a:r>
          </a:p>
          <a:p>
            <a:pPr lvl="2"/>
            <a:r>
              <a:rPr lang="en-US" dirty="0"/>
              <a:t>Image installation</a:t>
            </a:r>
          </a:p>
          <a:p>
            <a:pPr lvl="1"/>
            <a:r>
              <a:rPr lang="en-US" dirty="0"/>
              <a:t>Run</a:t>
            </a:r>
          </a:p>
          <a:p>
            <a:pPr lvl="2"/>
            <a:r>
              <a:rPr lang="en-US" dirty="0"/>
              <a:t>System Verification</a:t>
            </a:r>
          </a:p>
          <a:p>
            <a:pPr lvl="2"/>
            <a:r>
              <a:rPr lang="en-US" dirty="0"/>
              <a:t>Image Loading</a:t>
            </a:r>
          </a:p>
          <a:p>
            <a:pPr lvl="2"/>
            <a:r>
              <a:rPr lang="en-US" dirty="0"/>
              <a:t>Image Invocation</a:t>
            </a:r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DBC387C-7E80-CE41-A947-7612977B82E1}"/>
              </a:ext>
            </a:extLst>
          </p:cNvPr>
          <p:cNvSpPr txBox="1">
            <a:spLocks/>
          </p:cNvSpPr>
          <p:nvPr/>
        </p:nvSpPr>
        <p:spPr>
          <a:xfrm>
            <a:off x="838199" y="1690689"/>
            <a:ext cx="10120313" cy="45874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Manifest is divided into two sections: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2694E-7B3C-B94E-979E-FCDC6678D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89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F4EA7DC-32E5-D440-B69B-7FF9B2185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Command Scope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E42E64F-2774-DD46-845E-AABEE074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Commands MUST target a component</a:t>
            </a:r>
          </a:p>
          <a:p>
            <a:r>
              <a:rPr lang="en-US" dirty="0"/>
              <a:t>Some Commands MAY target ALL components</a:t>
            </a:r>
          </a:p>
          <a:p>
            <a:r>
              <a:rPr lang="en-US" dirty="0"/>
              <a:t>Most Parameters are scoped by component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68E903-6EE5-6B47-AB9E-7C57C6EC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89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D10E-41CF-7B42-9101-C152E5EB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changes – Command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E9CED-2F70-7C40-AC65-03E43FFD8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Commands are either conditions or directives</a:t>
            </a:r>
          </a:p>
          <a:p>
            <a:r>
              <a:rPr lang="en-US" dirty="0"/>
              <a:t>Most commands consume Parameters instead of arguments</a:t>
            </a:r>
          </a:p>
          <a:p>
            <a:pPr lvl="1"/>
            <a:r>
              <a:rPr lang="en-US" dirty="0"/>
              <a:t>reduce command size</a:t>
            </a:r>
          </a:p>
          <a:p>
            <a:pPr lvl="1"/>
            <a:r>
              <a:rPr lang="en-US" dirty="0"/>
              <a:t>enable override</a:t>
            </a:r>
          </a:p>
          <a:p>
            <a:pPr lvl="1"/>
            <a:r>
              <a:rPr lang="en-US" dirty="0"/>
              <a:t>simplify encoding</a:t>
            </a:r>
          </a:p>
          <a:p>
            <a:r>
              <a:rPr lang="en-US" dirty="0"/>
              <a:t>Some commands consume arguments where</a:t>
            </a:r>
          </a:p>
          <a:p>
            <a:pPr lvl="1"/>
            <a:r>
              <a:rPr lang="en-US" dirty="0"/>
              <a:t>Single use is expected</a:t>
            </a:r>
          </a:p>
          <a:p>
            <a:pPr lvl="1"/>
            <a:r>
              <a:rPr lang="en-US" dirty="0"/>
              <a:t>override is not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71DBCA-A3CC-7C41-8C84-C896821EF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C6CC5-9A0C-8244-B647-8D043CE084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95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4792</TotalTime>
  <Words>1392</Words>
  <Application>Microsoft Macintosh PowerPoint</Application>
  <PresentationFormat>Widescreen</PresentationFormat>
  <Paragraphs>317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Office Theme</vt:lpstr>
      <vt:lpstr>draft-moran-suit-manifest-04</vt:lpstr>
      <vt:lpstr>Acknowledgements</vt:lpstr>
      <vt:lpstr>Overview</vt:lpstr>
      <vt:lpstr>Reasoning behind changes</vt:lpstr>
      <vt:lpstr>Terminology</vt:lpstr>
      <vt:lpstr>Overview of changes – High level</vt:lpstr>
      <vt:lpstr>Overview of changes – Manifest Sections</vt:lpstr>
      <vt:lpstr>Overview of changes – Command Scope</vt:lpstr>
      <vt:lpstr>Overview of changes – Command structure</vt:lpstr>
      <vt:lpstr>Overview of changes – Commands</vt:lpstr>
      <vt:lpstr>Overview of changes – Parameters</vt:lpstr>
      <vt:lpstr>draft-moran-suit-manifest-04 example 1 (1/7)</vt:lpstr>
      <vt:lpstr>draft-moran-suit-manifest-04 example 1 (2/7)</vt:lpstr>
      <vt:lpstr>draft-moran-suit-manifest-04 example 1 (3/7)</vt:lpstr>
      <vt:lpstr>draft-moran-suit-manifest-04 example 1 (4/7)</vt:lpstr>
      <vt:lpstr>draft-moran-suit-manifest-04 example 1 (4/7)</vt:lpstr>
      <vt:lpstr>draft-moran-suit-manifest-04 example 1 (5/7)</vt:lpstr>
      <vt:lpstr>draft-moran-suit-manifest-04 example 1 (6/7)</vt:lpstr>
      <vt:lpstr>Manifest Sizes</vt:lpstr>
      <vt:lpstr>Manifest sizes – minimal boot</vt:lpstr>
      <vt:lpstr>Manifest sizes – minimal update</vt:lpstr>
      <vt:lpstr>Manifest sizes – minimal update &amp; boot</vt:lpstr>
      <vt:lpstr>Manifest sizes – update &amp; boot, check device</vt:lpstr>
      <vt:lpstr>Parser Complexity</vt:lpstr>
      <vt:lpstr>Open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Draft-moran-</dc:title>
  <dc:creator>Brendan Moran</dc:creator>
  <cp:lastModifiedBy>Brendan Moran</cp:lastModifiedBy>
  <cp:revision>38</cp:revision>
  <dcterms:created xsi:type="dcterms:W3CDTF">2019-03-20T09:51:16Z</dcterms:created>
  <dcterms:modified xsi:type="dcterms:W3CDTF">2019-03-26T15:17:35Z</dcterms:modified>
</cp:coreProperties>
</file>