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4" r:id="rId3"/>
    <p:sldId id="312" r:id="rId4"/>
    <p:sldId id="316" r:id="rId5"/>
    <p:sldId id="304" r:id="rId6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urad, Alain" initials="MA" lastIdx="2" clrIdx="0">
    <p:extLst>
      <p:ext uri="{19B8F6BF-5375-455C-9EA6-DF929625EA0E}">
        <p15:presenceInfo xmlns:p15="http://schemas.microsoft.com/office/powerpoint/2012/main" userId="S-1-5-21-1844237615-1580818891-725345543-272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46" autoAdjust="0"/>
    <p:restoredTop sz="86364" autoAdjust="0"/>
  </p:normalViewPr>
  <p:slideViewPr>
    <p:cSldViewPr snapToGrid="0" snapToObjects="1" showGuides="1">
      <p:cViewPr varScale="1">
        <p:scale>
          <a:sx n="54" d="100"/>
          <a:sy n="54" d="100"/>
        </p:scale>
        <p:origin x="160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4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B0F40-B773-41AA-85BD-AD461586AFF3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64C18-F25F-4994-AFF2-2708C5620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2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521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39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14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64C18-F25F-4994-AFF2-2708C56203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96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5B3CC-D0F5-44D6-9100-C3140CD4CA2D}" type="datetime1">
              <a:rPr lang="es-ES" smtClean="0"/>
              <a:t>15/07/2019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s-ES"/>
              <a:t>draft-irtf-nfvrg-gaps-network-virtualization-03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039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8BB89-59AE-40E7-90D3-DD533B61E1E5}" type="datetime1">
              <a:rPr lang="es-ES" smtClean="0"/>
              <a:t>15/07/2019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624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C18F0-3F82-44E3-BF88-45C17774BF75}" type="datetime1">
              <a:rPr lang="es-ES" smtClean="0"/>
              <a:t>15/07/2019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13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A6EA7E20-63B3-4E0E-AE97-0DF49013717A}" type="datetime1">
              <a:rPr lang="es-ES" kern="0" smtClean="0">
                <a:solidFill>
                  <a:srgbClr val="898989"/>
                </a:solidFill>
              </a:rPr>
              <a:t>15/07/2019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  <a:endParaRPr lang="en-GB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18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91954-9E18-489B-992A-6B81413C50A2}" type="datetime1">
              <a:rPr lang="es-ES" smtClean="0"/>
              <a:t>15/07/2019</a:t>
            </a:fld>
            <a:endParaRPr lang="en-GB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547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FABC9-D785-45F6-9645-100C9EF96CAF}" type="datetime1">
              <a:rPr lang="es-ES" smtClean="0"/>
              <a:t>15/07/2019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77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77ADE-D59F-41FD-B567-DABEB8A7933A}" type="datetime1">
              <a:rPr lang="es-ES" smtClean="0"/>
              <a:t>15/07/2019</a:t>
            </a:fld>
            <a:endParaRPr lang="en-GB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04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3AFB-857D-4464-A148-6D1F4DE795B4}" type="datetime1">
              <a:rPr lang="es-ES" smtClean="0"/>
              <a:t>15/07/2019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9C4E-CE78-4D23-8D6A-75F3F21C1317}" type="datetime1">
              <a:rPr lang="es-ES" smtClean="0"/>
              <a:t>15/07/2019</a:t>
            </a:fld>
            <a:endParaRPr lang="en-GB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draft-ietf-bier-multicast-http-response-01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62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2B90C-E28A-4C41-8E1C-B1DCC7AB365B}" type="datetime1">
              <a:rPr lang="es-ES" smtClean="0"/>
              <a:t>15/07/2019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73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7654-E817-430A-A003-DAFB636B9B27}" type="datetime1">
              <a:rPr lang="es-ES" smtClean="0"/>
              <a:t>15/07/2019</a:t>
            </a:fld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draft-irtf-nfvrg-gaps-network-virtualization-03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8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n-GB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GB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B5D7D-3E4D-4C09-87B9-D4B22F634710}" type="datetime1">
              <a:rPr lang="es-ES" kern="0" smtClean="0">
                <a:solidFill>
                  <a:srgbClr val="898989"/>
                </a:solidFill>
              </a:rPr>
              <a:t>15/07/2019</a:t>
            </a:fld>
            <a:endParaRPr lang="es-ES" kern="0" dirty="0">
              <a:solidFill>
                <a:srgbClr val="898989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draft-irtf-nfvrg-gaps-network-virtualization-03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BDF70-2949-D546-8588-CD92F47BA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82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s://tools.ietf.org/html/draft-ietf-bier-multicast-http-response-0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ietf-bier-use-cases-06#section-3.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308" y="2597352"/>
            <a:ext cx="8559384" cy="147002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Applicability of BIER Multicast Overlay for Adaptive Streaming Services              </a:t>
            </a: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r>
              <a:rPr lang="en-US" sz="2400" dirty="0">
                <a:hlinkClick r:id="rId2"/>
              </a:rPr>
              <a:t>https://tools.ietf.org/html/draft-ietf-bier-multicast-http-response-01</a:t>
            </a:r>
            <a:br>
              <a:rPr lang="en-US" dirty="0"/>
            </a:br>
            <a:br>
              <a:rPr lang="en-US" sz="2200" dirty="0"/>
            </a:br>
            <a:br>
              <a:rPr lang="en-US" sz="2200" dirty="0"/>
            </a:br>
            <a:br>
              <a:rPr lang="en-US" sz="2200" dirty="0"/>
            </a:br>
            <a:endParaRPr lang="en-GB" sz="2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24656" y="3886199"/>
            <a:ext cx="8094688" cy="2589551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28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  <a:p>
            <a:pPr lvl="0"/>
            <a:r>
              <a:rPr lang="es-ES" sz="2400" u="sng" dirty="0" err="1"/>
              <a:t>Dirk</a:t>
            </a:r>
            <a:r>
              <a:rPr lang="es-ES" sz="2400" u="sng" dirty="0"/>
              <a:t> Trossen</a:t>
            </a:r>
            <a:r>
              <a:rPr lang="es-ES" sz="2400" dirty="0"/>
              <a:t>, Akbar Rahman, </a:t>
            </a:r>
            <a:r>
              <a:rPr lang="es-ES" sz="2400" dirty="0" err="1"/>
              <a:t>Chonggang</a:t>
            </a:r>
            <a:r>
              <a:rPr lang="es-ES" sz="2400" dirty="0"/>
              <a:t> Wang, </a:t>
            </a:r>
            <a:r>
              <a:rPr lang="es-ES" sz="2400" dirty="0" err="1"/>
              <a:t>Toerless</a:t>
            </a:r>
            <a:r>
              <a:rPr lang="es-ES" sz="2400" dirty="0"/>
              <a:t> Eckert </a:t>
            </a:r>
            <a:endParaRPr lang="en-US" sz="2400" dirty="0"/>
          </a:p>
          <a:p>
            <a:pPr lvl="0"/>
            <a:endParaRPr lang="en-US" sz="2400" dirty="0"/>
          </a:p>
          <a:p>
            <a:r>
              <a:rPr lang="es-ES_tradnl" sz="2800" kern="0" dirty="0">
                <a:solidFill>
                  <a:srgbClr val="898989"/>
                </a:solidFill>
              </a:rPr>
              <a:t>IETF-105, BIER WG, </a:t>
            </a:r>
            <a:r>
              <a:rPr lang="es-ES_tradnl" sz="2800" kern="0" dirty="0" err="1">
                <a:solidFill>
                  <a:srgbClr val="898989"/>
                </a:solidFill>
              </a:rPr>
              <a:t>July</a:t>
            </a:r>
            <a:r>
              <a:rPr lang="es-ES_tradnl" sz="2800" kern="0" dirty="0">
                <a:solidFill>
                  <a:srgbClr val="898989"/>
                </a:solidFill>
              </a:rPr>
              <a:t> 2019</a:t>
            </a:r>
            <a:endParaRPr lang="es-ES" sz="2800" kern="0" dirty="0">
              <a:solidFill>
                <a:srgbClr val="898989"/>
              </a:solidFill>
            </a:endParaRPr>
          </a:p>
          <a:p>
            <a:pPr lvl="0"/>
            <a:endParaRPr lang="es-ES" sz="2400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150" y="207963"/>
            <a:ext cx="3075700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709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>
            <a:normAutofit fontScale="90000"/>
          </a:bodyPr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Recap : BIER Multicast Overlay for HTTP Response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 fontScale="92500"/>
          </a:bodyPr>
          <a:lstStyle/>
          <a:p>
            <a:r>
              <a:rPr lang="en-US" dirty="0"/>
              <a:t>Presented this WG Document’s v00 in IETF 104</a:t>
            </a:r>
          </a:p>
          <a:p>
            <a:r>
              <a:rPr lang="en-US" dirty="0"/>
              <a:t>Example realization of the use case (</a:t>
            </a:r>
            <a:r>
              <a:rPr lang="en-US" sz="2000" u="sng" dirty="0">
                <a:hlinkClick r:id="rId3"/>
              </a:rPr>
              <a:t>https://tools.ietf.org/html/draft-ietf-bier-use-cases-06#section-3.10</a:t>
            </a:r>
            <a:r>
              <a:rPr lang="en-US" sz="2000" dirty="0"/>
              <a:t> </a:t>
            </a:r>
            <a:r>
              <a:rPr lang="en-US" dirty="0"/>
              <a:t>)</a:t>
            </a:r>
          </a:p>
          <a:p>
            <a:r>
              <a:rPr lang="en-US" dirty="0"/>
              <a:t>Reference Architecture and Realization of the “multicast overlay” over IPMC and BIER was described</a:t>
            </a:r>
          </a:p>
          <a:p>
            <a:r>
              <a:rPr lang="en-US" dirty="0"/>
              <a:t>Pros and Cons for both were considered</a:t>
            </a:r>
          </a:p>
          <a:p>
            <a:r>
              <a:rPr lang="en-US" dirty="0"/>
              <a:t>For realization over BIER, operational details including functional elements such as PCE, Service Handler were described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2</a:t>
            </a:fld>
            <a:endParaRPr lang="en-GB" dirty="0"/>
          </a:p>
        </p:txBody>
      </p:sp>
      <p:sp>
        <p:nvSpPr>
          <p:cNvPr id="8" name="3 Marcador de fecha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105 IETF, Montreal</a:t>
            </a:r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draft-ietf-bier-multicast-http-response-01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021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33CC"/>
                </a:solidFill>
              </a:rPr>
              <a:t>Recap : Reference Architecture over BIER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937760"/>
            <a:ext cx="8229600" cy="144399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r>
              <a:rPr lang="en-US" dirty="0"/>
              <a:t>The multicast overlay is formed by the BFIR and BFER of the BIER layer and the additional SH (Service Handler) and PCE (Path Computation Element) elements</a:t>
            </a:r>
            <a:r>
              <a:rPr lang="en-US" sz="2400" dirty="0"/>
              <a:t> </a:t>
            </a:r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  <a:p>
            <a:pPr>
              <a:lnSpc>
                <a:spcPct val="110000"/>
              </a:lnSpc>
              <a:buFont typeface="Arial" charset="0"/>
              <a:buChar char="•"/>
              <a:defRPr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3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draft-ietf-bier-multicast-http-response-01</a:t>
            </a:r>
            <a:endParaRPr lang="es-ES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691" y="1062112"/>
            <a:ext cx="5862917" cy="38296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43200" y="1021404"/>
            <a:ext cx="1318098" cy="787941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144639" y="2428672"/>
            <a:ext cx="1318098" cy="1063558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743199" y="3482004"/>
            <a:ext cx="1464013" cy="630676"/>
          </a:xfrm>
          <a:prstGeom prst="rect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22769" y="2439994"/>
            <a:ext cx="1108953" cy="787941"/>
          </a:xfrm>
          <a:prstGeom prst="rect">
            <a:avLst/>
          </a:prstGeom>
          <a:solidFill>
            <a:srgbClr val="92D05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F55C078-7E33-4E06-A9F8-08732328AF09}"/>
              </a:ext>
            </a:extLst>
          </p:cNvPr>
          <p:cNvSpPr/>
          <p:nvPr/>
        </p:nvSpPr>
        <p:spPr>
          <a:xfrm>
            <a:off x="1500691" y="3380335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62613A-4E7E-4396-A6E0-C8032690F814}"/>
              </a:ext>
            </a:extLst>
          </p:cNvPr>
          <p:cNvSpPr/>
          <p:nvPr/>
        </p:nvSpPr>
        <p:spPr>
          <a:xfrm>
            <a:off x="1524000" y="1039683"/>
            <a:ext cx="1108953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7E9342-43A4-495C-8718-C950928A1673}"/>
              </a:ext>
            </a:extLst>
          </p:cNvPr>
          <p:cNvSpPr/>
          <p:nvPr/>
        </p:nvSpPr>
        <p:spPr>
          <a:xfrm>
            <a:off x="6144639" y="3650669"/>
            <a:ext cx="1267451" cy="787941"/>
          </a:xfrm>
          <a:prstGeom prst="rect">
            <a:avLst/>
          </a:prstGeom>
          <a:solidFill>
            <a:srgbClr val="FFC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3B933B-F094-4EA7-A261-6D14713B5D85}"/>
              </a:ext>
            </a:extLst>
          </p:cNvPr>
          <p:cNvSpPr txBox="1"/>
          <p:nvPr/>
        </p:nvSpPr>
        <p:spPr>
          <a:xfrm>
            <a:off x="2948284" y="3550807"/>
            <a:ext cx="341760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566E77-1757-4C44-BB2A-A7BA40539CC4}"/>
              </a:ext>
            </a:extLst>
          </p:cNvPr>
          <p:cNvSpPr txBox="1"/>
          <p:nvPr/>
        </p:nvSpPr>
        <p:spPr>
          <a:xfrm>
            <a:off x="2948284" y="1161737"/>
            <a:ext cx="341760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97EA58-E751-498F-99C0-64A28A8E0E65}"/>
              </a:ext>
            </a:extLst>
          </p:cNvPr>
          <p:cNvSpPr txBox="1"/>
          <p:nvPr/>
        </p:nvSpPr>
        <p:spPr>
          <a:xfrm>
            <a:off x="6506347" y="2715307"/>
            <a:ext cx="444352" cy="2616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+ SH</a:t>
            </a:r>
            <a:endParaRPr lang="en-US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BEF72A-1B31-4675-A9E6-7A13B4D8BB6A}"/>
              </a:ext>
            </a:extLst>
          </p:cNvPr>
          <p:cNvSpPr txBox="1"/>
          <p:nvPr/>
        </p:nvSpPr>
        <p:spPr>
          <a:xfrm>
            <a:off x="1713407" y="4336425"/>
            <a:ext cx="341760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/>
              <a:t>SH</a:t>
            </a:r>
            <a:endParaRPr lang="en-US" b="1" dirty="0"/>
          </a:p>
        </p:txBody>
      </p:sp>
      <p:sp>
        <p:nvSpPr>
          <p:cNvPr id="23" name="3 Marcador de fecha">
            <a:extLst>
              <a:ext uri="{FF2B5EF4-FFF2-40B4-BE49-F238E27FC236}">
                <a16:creationId xmlns:a16="http://schemas.microsoft.com/office/drawing/2014/main" id="{4F4DD34E-E041-4DB3-8203-1B79C69BBC98}"/>
              </a:ext>
            </a:extLst>
          </p:cNvPr>
          <p:cNvSpPr txBox="1">
            <a:spLocks noGrp="1"/>
          </p:cNvSpPr>
          <p:nvPr/>
        </p:nvSpPr>
        <p:spPr bwMode="auto">
          <a:xfrm>
            <a:off x="335602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105 IETF, Montreal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D3FFD9-40C8-4085-B5E0-833A827DA481}"/>
              </a:ext>
            </a:extLst>
          </p:cNvPr>
          <p:cNvSpPr txBox="1"/>
          <p:nvPr/>
        </p:nvSpPr>
        <p:spPr>
          <a:xfrm>
            <a:off x="7037962" y="1045299"/>
            <a:ext cx="211996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2">
                    <a:lumMod val="75000"/>
                  </a:schemeClr>
                </a:solidFill>
              </a:rPr>
              <a:t>Red : Network access points at ingress and egress</a:t>
            </a:r>
          </a:p>
          <a:p>
            <a:r>
              <a:rPr lang="en-US" sz="1100" b="1" dirty="0">
                <a:solidFill>
                  <a:srgbClr val="CCCC00"/>
                </a:solidFill>
              </a:rPr>
              <a:t>Yellow : Terminal/Consumer, Server/producer</a:t>
            </a:r>
          </a:p>
          <a:p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Green : TE + PCE node</a:t>
            </a:r>
          </a:p>
        </p:txBody>
      </p:sp>
    </p:spTree>
    <p:extLst>
      <p:ext uri="{BB962C8B-B14F-4D97-AF65-F5344CB8AC3E}">
        <p14:creationId xmlns:p14="http://schemas.microsoft.com/office/powerpoint/2010/main" val="1097139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Details Added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5538"/>
            <a:ext cx="8229600" cy="5256212"/>
          </a:xfrm>
        </p:spPr>
        <p:txBody>
          <a:bodyPr>
            <a:normAutofit/>
          </a:bodyPr>
          <a:lstStyle/>
          <a:p>
            <a:pPr hangingPunct="0"/>
            <a:r>
              <a:rPr lang="en-US" dirty="0"/>
              <a:t>Extended “3. Use Cases” to two categories</a:t>
            </a:r>
          </a:p>
          <a:p>
            <a:pPr lvl="1" hangingPunct="0"/>
            <a:r>
              <a:rPr lang="en-US" dirty="0"/>
              <a:t>3.1. HTTP-based Streaming (from v00)</a:t>
            </a:r>
          </a:p>
          <a:p>
            <a:pPr lvl="2" hangingPunct="0"/>
            <a:r>
              <a:rPr lang="en-US" dirty="0"/>
              <a:t>Included description of DASH.</a:t>
            </a:r>
          </a:p>
          <a:p>
            <a:pPr lvl="1" hangingPunct="0"/>
            <a:r>
              <a:rPr lang="en-US" dirty="0"/>
              <a:t>3.2. HTTP-based Software Updates (newly added in v01)</a:t>
            </a:r>
          </a:p>
          <a:p>
            <a:pPr marL="0" indent="0" hangingPunct="0">
              <a:buNone/>
            </a:pPr>
            <a:endParaRPr lang="en-US" dirty="0"/>
          </a:p>
          <a:p>
            <a:pPr hangingPunct="0"/>
            <a:r>
              <a:rPr lang="en-US" dirty="0"/>
              <a:t>Enhanced “6. Security Considerations”</a:t>
            </a:r>
          </a:p>
          <a:p>
            <a:pPr lvl="1" hangingPunct="0"/>
            <a:r>
              <a:rPr lang="en-US" dirty="0"/>
              <a:t>Added description of HTTPS-based exchanges.</a:t>
            </a:r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4</a:t>
            </a:fld>
            <a:endParaRPr lang="en-GB" dirty="0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draft-ietf-bier-multicast-http-response-01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5A4CFFB-932B-497C-B9BC-0D89AB587138}"/>
              </a:ext>
            </a:extLst>
          </p:cNvPr>
          <p:cNvSpPr txBox="1">
            <a:spLocks noGrp="1"/>
          </p:cNvSpPr>
          <p:nvPr/>
        </p:nvSpPr>
        <p:spPr bwMode="auto">
          <a:xfrm>
            <a:off x="222251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105 IETF, Montreal</a:t>
            </a:r>
          </a:p>
        </p:txBody>
      </p:sp>
    </p:spTree>
    <p:extLst>
      <p:ext uri="{BB962C8B-B14F-4D97-AF65-F5344CB8AC3E}">
        <p14:creationId xmlns:p14="http://schemas.microsoft.com/office/powerpoint/2010/main" val="1159249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51117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0033CC"/>
                </a:solidFill>
              </a:rPr>
              <a:t>Next Steps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85813"/>
            <a:ext cx="8229600" cy="5595937"/>
          </a:xfrm>
        </p:spPr>
        <p:txBody>
          <a:bodyPr>
            <a:normAutofit/>
          </a:bodyPr>
          <a:lstStyle/>
          <a:p>
            <a:r>
              <a:rPr lang="en-US"/>
              <a:t>Request </a:t>
            </a:r>
            <a:r>
              <a:rPr lang="en-US" dirty="0"/>
              <a:t>for a WG Last Call 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100" name="Slide Number Placeholder 4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0AC0E476-8EA9-49BA-AF33-6AB611B41B89}" type="slidenum">
              <a:rPr lang="es-ES" altLang="es-E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s-ES" altLang="es-ES" sz="120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BDF70-2949-D546-8588-CD92F47BAE28}" type="slidenum">
              <a:rPr lang="en-GB" smtClean="0"/>
              <a:t>5</a:t>
            </a:fld>
            <a:endParaRPr lang="en-GB"/>
          </a:p>
        </p:txBody>
      </p:sp>
      <p:sp>
        <p:nvSpPr>
          <p:cNvPr id="9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657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draft-ietf-bier-multicast-http-response-01</a:t>
            </a:r>
            <a:endParaRPr lang="es-ES" dirty="0"/>
          </a:p>
        </p:txBody>
      </p:sp>
      <p:sp>
        <p:nvSpPr>
          <p:cNvPr id="10" name="3 Marcador de fecha">
            <a:extLst>
              <a:ext uri="{FF2B5EF4-FFF2-40B4-BE49-F238E27FC236}">
                <a16:creationId xmlns:a16="http://schemas.microsoft.com/office/drawing/2014/main" id="{A782804B-4C9E-46D9-AF5C-9080EE390499}"/>
              </a:ext>
            </a:extLst>
          </p:cNvPr>
          <p:cNvSpPr txBox="1">
            <a:spLocks noGrp="1"/>
          </p:cNvSpPr>
          <p:nvPr/>
        </p:nvSpPr>
        <p:spPr bwMode="auto">
          <a:xfrm>
            <a:off x="243192" y="6350811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s-ES" altLang="en-US" sz="1200" dirty="0">
                <a:solidFill>
                  <a:srgbClr val="898989"/>
                </a:solidFill>
                <a:cs typeface="Arial" panose="020B0604020202020204" pitchFamily="34" charset="0"/>
              </a:rPr>
              <a:t>105 IETF, Montreal</a:t>
            </a:r>
          </a:p>
        </p:txBody>
      </p:sp>
    </p:spTree>
    <p:extLst>
      <p:ext uri="{BB962C8B-B14F-4D97-AF65-F5344CB8AC3E}">
        <p14:creationId xmlns:p14="http://schemas.microsoft.com/office/powerpoint/2010/main" val="39676305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15988</TotalTime>
  <Words>259</Words>
  <Application>Microsoft Office PowerPoint</Application>
  <PresentationFormat>On-screen Show (4:3)</PresentationFormat>
  <Paragraphs>51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de Office</vt:lpstr>
      <vt:lpstr>Applicability of BIER Multicast Overlay for Adaptive Streaming Services                 https://tools.ietf.org/html/draft-ietf-bier-multicast-http-response-01    </vt:lpstr>
      <vt:lpstr>Recap : BIER Multicast Overlay for HTTP Response</vt:lpstr>
      <vt:lpstr>Recap : Reference Architecture over BIER</vt:lpstr>
      <vt:lpstr>Details Added</vt:lpstr>
      <vt:lpstr>Next Steps</vt:lpstr>
    </vt:vector>
  </TitlesOfParts>
  <Company>InterDigital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slides-IETF99-sfc-use-case-service-indirection-00</dc:title>
  <dc:creator>Debashish.Purkayastha@InterDigital.com</dc:creator>
  <cp:lastModifiedBy>CG Wang</cp:lastModifiedBy>
  <cp:revision>235</cp:revision>
  <dcterms:created xsi:type="dcterms:W3CDTF">2015-07-17T11:09:18Z</dcterms:created>
  <dcterms:modified xsi:type="dcterms:W3CDTF">2019-07-15T17:34:16Z</dcterms:modified>
</cp:coreProperties>
</file>