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08" r:id="rId3"/>
    <p:sldId id="315" r:id="rId4"/>
    <p:sldId id="316" r:id="rId5"/>
    <p:sldId id="317" r:id="rId6"/>
    <p:sldId id="318" r:id="rId7"/>
    <p:sldId id="319" r:id="rId8"/>
    <p:sldId id="31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  <p:cmAuthor id="2" name="Microsoft Office User" initials="Office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9FE"/>
    <a:srgbClr val="00F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93"/>
    <p:restoredTop sz="94662"/>
  </p:normalViewPr>
  <p:slideViewPr>
    <p:cSldViewPr snapToGrid="0" snapToObjects="1">
      <p:cViewPr>
        <p:scale>
          <a:sx n="102" d="100"/>
          <a:sy n="102" d="100"/>
        </p:scale>
        <p:origin x="84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3T15:34:05.065" idx="1">
    <p:pos x="7585" y="-549"/>
    <p:text/>
    <p:extLst>
      <p:ext uri="{C676402C-5697-4E1C-873F-D02D1690AC5C}">
        <p15:threadingInfo xmlns:p15="http://schemas.microsoft.com/office/powerpoint/2012/main" timeZoneBias="420"/>
      </p:ext>
    </p:extLst>
  </p:cm>
  <p:cm authorId="2" dt="2018-03-13T15:35:15.872" idx="1">
    <p:pos x="10" y="10"/>
    <p:text>Proposed title when presenting to TCPM - make it sound not revolutionary, but evolutionary within possible scope of TCPM work.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593C4-F5BC-074D-A7AF-928810FA959F}" type="datetimeFigureOut">
              <a:rPr lang="en-US" smtClean="0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44FE4-42E0-FE48-96AA-BE38A3B36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7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1D57-88C7-3443-A22B-87EA891D9CE8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378044" y="6384636"/>
            <a:ext cx="661555" cy="365125"/>
          </a:xfrm>
        </p:spPr>
        <p:txBody>
          <a:bodyPr/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0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135" y="0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02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5922A-6773-234B-90E6-7D6F11D452BC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2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4336-4635-7243-8AD0-689BADD9D765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DB5AD-C6CE-4B47-A1AE-E5C9882CCD59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0" y="7937"/>
            <a:ext cx="1333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0390" y="6384636"/>
            <a:ext cx="599209" cy="365125"/>
          </a:xfrm>
        </p:spPr>
        <p:txBody>
          <a:bodyPr/>
          <a:lstStyle>
            <a:lvl1pPr algn="r">
              <a:defRPr sz="2400" b="1">
                <a:solidFill>
                  <a:schemeClr val="tx1"/>
                </a:solidFill>
              </a:defRPr>
            </a:lvl1pPr>
          </a:lstStyle>
          <a:p>
            <a:fld id="{5A922B3B-C959-464A-9404-96A8CB760C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69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D8AAA-AF49-2E4B-8ADF-0F2856594083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759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F4276-1112-D14E-8E91-3AB788B84380}" type="datetime1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5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0E16-2884-F543-906B-DFEE95435AFC}" type="datetime1">
              <a:rPr lang="en-US" smtClean="0"/>
              <a:t>7/23/19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3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3195-32E5-614E-A11E-698005A57F01}" type="datetime1">
              <a:rPr lang="en-US" smtClean="0"/>
              <a:t>7/23/19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3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6CDC2-57EB-E74A-A5FA-40E51F42CF10}" type="datetime1">
              <a:rPr lang="en-US" smtClean="0"/>
              <a:t>7/23/19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754E4-34E2-6740-A84F-738D18537B56}" type="datetime1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8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7145A-039E-6B42-ACD6-CD38F1BC55F8}" type="datetime1">
              <a:rPr lang="en-US" smtClean="0"/>
              <a:t>7/23/19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4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854A-A1EF-3549-AA1A-37AED7C2E841}" type="datetime1">
              <a:rPr lang="en-US" smtClean="0"/>
              <a:t>7/23/19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22B3B-C959-464A-9404-96A8CB76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CAUCHIE@bouyguestelecom.fr)" TargetMode="External"/><Relationship Id="rId4" Type="http://schemas.openxmlformats.org/officeDocument/2006/relationships/hyperlink" Target="mailto:menth@uni-tuebingen.de" TargetMode="External"/><Relationship Id="rId5" Type="http://schemas.openxmlformats.org/officeDocument/2006/relationships/comments" Target="../comments/comment1.xm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tte@cs.fau.de)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49425"/>
            <a:ext cx="9144000" cy="2673055"/>
          </a:xfrm>
        </p:spPr>
        <p:txBody>
          <a:bodyPr>
            <a:normAutofit/>
          </a:bodyPr>
          <a:lstStyle/>
          <a:p>
            <a:r>
              <a:rPr lang="en-US" dirty="0" smtClean="0"/>
              <a:t>BIER-TE-ARCH</a:t>
            </a:r>
            <a:br>
              <a:rPr lang="en-US" dirty="0" smtClean="0"/>
            </a:br>
            <a:r>
              <a:rPr lang="en-US" dirty="0" smtClean="0"/>
              <a:t>IETF105 </a:t>
            </a:r>
            <a:r>
              <a:rPr lang="en-US" dirty="0" smtClean="0"/>
              <a:t>Prague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04204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draft-ietf-bier-te-arch-03</a:t>
            </a:r>
            <a:endParaRPr lang="en-US" b="1" dirty="0"/>
          </a:p>
          <a:p>
            <a:r>
              <a:rPr lang="en-US" dirty="0" smtClean="0"/>
              <a:t>Toerless Eckert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tte@cs.fau.de)</a:t>
            </a:r>
            <a:endParaRPr lang="en-US" dirty="0" smtClean="0"/>
          </a:p>
          <a:p>
            <a:r>
              <a:rPr lang="en-US" dirty="0"/>
              <a:t>Gregory </a:t>
            </a:r>
            <a:r>
              <a:rPr lang="en-US" dirty="0" err="1" smtClean="0"/>
              <a:t>Cauchie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smtClean="0">
                <a:hlinkClick r:id="rId3"/>
              </a:rPr>
              <a:t>GCAUCHIE@bouyguestelecom.fr)</a:t>
            </a:r>
            <a:endParaRPr lang="en-US" dirty="0" smtClean="0"/>
          </a:p>
          <a:p>
            <a:r>
              <a:rPr lang="en-US" dirty="0" smtClean="0"/>
              <a:t>Michael </a:t>
            </a:r>
            <a:r>
              <a:rPr lang="en-US" dirty="0"/>
              <a:t>Menth (</a:t>
            </a:r>
            <a:r>
              <a:rPr lang="en-US" dirty="0" smtClean="0">
                <a:hlinkClick r:id="rId4"/>
              </a:rPr>
              <a:t>menth@uni-tuebingen.de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8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1791"/>
          </a:xfrm>
        </p:spPr>
        <p:txBody>
          <a:bodyPr/>
          <a:lstStyle/>
          <a:p>
            <a:r>
              <a:rPr lang="en-US" dirty="0" smtClean="0"/>
              <a:t>Since </a:t>
            </a:r>
            <a:r>
              <a:rPr lang="en-US" dirty="0" smtClean="0"/>
              <a:t>IETF104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6916"/>
            <a:ext cx="10515600" cy="5382228"/>
          </a:xfrm>
        </p:spPr>
        <p:txBody>
          <a:bodyPr>
            <a:normAutofit lnSpcReduction="10000"/>
          </a:bodyPr>
          <a:lstStyle/>
          <a:p>
            <a:endParaRPr lang="en-US" sz="2400" dirty="0" smtClean="0"/>
          </a:p>
          <a:p>
            <a:r>
              <a:rPr lang="en-US" dirty="0" smtClean="0"/>
              <a:t>Entered WGLC after IETF104</a:t>
            </a:r>
          </a:p>
          <a:p>
            <a:r>
              <a:rPr lang="en-US" dirty="0" smtClean="0"/>
              <a:t>Authors reviewed text.</a:t>
            </a:r>
          </a:p>
          <a:p>
            <a:pPr lvl="1"/>
            <a:r>
              <a:rPr lang="en-US" dirty="0" smtClean="0"/>
              <a:t>No technical changes</a:t>
            </a:r>
          </a:p>
          <a:p>
            <a:pPr lvl="1"/>
            <a:r>
              <a:rPr lang="en-US" dirty="0" smtClean="0"/>
              <a:t>But hard to understand document because of circular dependencies</a:t>
            </a:r>
          </a:p>
          <a:p>
            <a:pPr lvl="1"/>
            <a:r>
              <a:rPr lang="en-US" dirty="0" smtClean="0"/>
              <a:t>And missing explanation of relationship between traffic engineering and</a:t>
            </a:r>
          </a:p>
          <a:p>
            <a:pPr lvl="2"/>
            <a:r>
              <a:rPr lang="en-US" sz="2400" dirty="0" smtClean="0"/>
              <a:t>Native and/or overlay topologies</a:t>
            </a:r>
          </a:p>
          <a:p>
            <a:pPr lvl="1"/>
            <a:r>
              <a:rPr lang="en-US" sz="2800" dirty="0" smtClean="0"/>
              <a:t>Solution: Add more introductory text to resolve those issues</a:t>
            </a:r>
          </a:p>
          <a:p>
            <a:endParaRPr lang="en-US" sz="3200" dirty="0" smtClean="0"/>
          </a:p>
          <a:p>
            <a:endParaRPr lang="en-US" dirty="0"/>
          </a:p>
          <a:p>
            <a:r>
              <a:rPr lang="en-US" dirty="0" err="1" smtClean="0"/>
              <a:t>Rev’ed</a:t>
            </a:r>
            <a:r>
              <a:rPr lang="en-US" dirty="0" smtClean="0"/>
              <a:t> </a:t>
            </a:r>
            <a:r>
              <a:rPr lang="en-US" dirty="0"/>
              <a:t>to draft-ietf-bier-te-arch-03 </a:t>
            </a:r>
            <a:br>
              <a:rPr lang="en-US" dirty="0"/>
            </a:b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743"/>
          </a:xfrm>
        </p:spPr>
        <p:txBody>
          <a:bodyPr/>
          <a:lstStyle/>
          <a:p>
            <a:r>
              <a:rPr lang="en-US" smtClean="0"/>
              <a:t>Overview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550"/>
            <a:ext cx="10515600" cy="5373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Abstract improved</a:t>
            </a:r>
          </a:p>
          <a:p>
            <a:pPr lvl="1"/>
            <a:r>
              <a:rPr lang="en-US" sz="2000" dirty="0"/>
              <a:t>This memo introduces </a:t>
            </a:r>
            <a:r>
              <a:rPr lang="en-US" sz="2000" b="1" i="1" dirty="0"/>
              <a:t>per-packet stateless strict and loose path engineered replication and forwarding</a:t>
            </a:r>
            <a:r>
              <a:rPr lang="en-US" sz="2000" dirty="0"/>
              <a:t> for Bit Index Explicit Replication packets ([RFC8279]). This is called BIER-TE</a:t>
            </a:r>
            <a:r>
              <a:rPr lang="en-US" sz="2000" dirty="0" smtClean="0"/>
              <a:t>.</a:t>
            </a:r>
          </a:p>
          <a:p>
            <a:pPr lvl="1"/>
            <a:r>
              <a:rPr lang="is-IS" sz="2000" dirty="0" smtClean="0"/>
              <a:t>…(more improvements)... pls. </a:t>
            </a:r>
            <a:r>
              <a:rPr lang="en-US" sz="2000" dirty="0" smtClean="0"/>
              <a:t>R</a:t>
            </a:r>
            <a:r>
              <a:rPr lang="is-IS" sz="2000" dirty="0" smtClean="0"/>
              <a:t>e-read</a:t>
            </a:r>
          </a:p>
          <a:p>
            <a:pPr marL="0" indent="0">
              <a:buNone/>
            </a:pPr>
            <a:r>
              <a:rPr lang="is-IS" dirty="0" smtClean="0"/>
              <a:t>1.1 New section: Basic Examples</a:t>
            </a:r>
          </a:p>
          <a:p>
            <a:pPr lvl="1"/>
            <a:r>
              <a:rPr lang="is-IS" dirty="0" smtClean="0"/>
              <a:t>One topology, full set of bits, explaining different packets</a:t>
            </a:r>
          </a:p>
          <a:p>
            <a:pPr lvl="1"/>
            <a:r>
              <a:rPr lang="is-IS" dirty="0" smtClean="0"/>
              <a:t>“native” – adjacencies are L2 (forward_connected)</a:t>
            </a:r>
          </a:p>
          <a:p>
            <a:pPr lvl="1"/>
            <a:r>
              <a:rPr lang="is-IS" dirty="0" smtClean="0"/>
              <a:t> “overlay” – adjacencies are remote (forward_routed)</a:t>
            </a:r>
          </a:p>
          <a:p>
            <a:pPr marL="0" indent="0">
              <a:buNone/>
            </a:pPr>
            <a:r>
              <a:rPr lang="is-IS" dirty="0" smtClean="0"/>
              <a:t>2. Layering</a:t>
            </a:r>
          </a:p>
          <a:p>
            <a:pPr lvl="1"/>
            <a:r>
              <a:rPr lang="is-IS" dirty="0" smtClean="0"/>
              <a:t>Add topology and explains in 3 sentences how topology comes into play.</a:t>
            </a:r>
          </a:p>
          <a:p>
            <a:pPr marL="0" indent="0">
              <a:buNone/>
            </a:pPr>
            <a:r>
              <a:rPr lang="is-IS" dirty="0" smtClean="0"/>
              <a:t>8. Comparison with Segment Routing</a:t>
            </a:r>
          </a:p>
          <a:p>
            <a:pPr lvl="1"/>
            <a:r>
              <a:rPr lang="is-IS" dirty="0" smtClean="0"/>
              <a:t>Extended: if you want to think of bits as segments, what does it mean ?</a:t>
            </a:r>
          </a:p>
          <a:p>
            <a:pPr lvl="1"/>
            <a:r>
              <a:rPr lang="is-IS" dirty="0" smtClean="0"/>
              <a:t>Hopefully instructive to users of SR</a:t>
            </a:r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31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634"/>
          </a:xfrm>
        </p:spPr>
        <p:txBody>
          <a:bodyPr>
            <a:normAutofit/>
          </a:bodyPr>
          <a:lstStyle/>
          <a:p>
            <a:r>
              <a:rPr lang="en-US" dirty="0" smtClean="0"/>
              <a:t>“Native” BIER-TE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102" y="2865285"/>
            <a:ext cx="6652364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o-RO" sz="1600" dirty="0" smtClean="0">
                <a:latin typeface="Courier" charset="0"/>
                <a:ea typeface="Courier" charset="0"/>
                <a:cs typeface="Courier" charset="0"/>
              </a:rPr>
              <a:t>                 </a:t>
            </a: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p5    p6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        --- BFR3 ---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            p3/    p13     \p7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BFR1 ---- BFR2              BFR5 ----- BFR6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p1   p2  p4\    p14     /p10 p11   p12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        --- BFR4 ---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                 p8    p9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23559" y="1700364"/>
            <a:ext cx="6627313" cy="4838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       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(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simplified) </a:t>
            </a:r>
            <a:endParaRPr lang="en-US" sz="14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     BIER-TE 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Bit Index Forwarding Tables (BIFT</a:t>
            </a:r>
            <a:r>
              <a:rPr lang="en-US" sz="1400" dirty="0" smtClean="0">
                <a:latin typeface="Courier" charset="0"/>
                <a:ea typeface="Courier" charset="0"/>
                <a:cs typeface="Courier" charset="0"/>
              </a:rPr>
              <a:t>):</a:t>
            </a:r>
          </a:p>
          <a:p>
            <a:pPr marL="0" indent="0"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400" dirty="0">
                <a:latin typeface="Courier" charset="0"/>
                <a:ea typeface="Courier" charset="0"/>
                <a:cs typeface="Courier" charset="0"/>
              </a:rPr>
              <a:t>      BFR1:   p1  -&gt; </a:t>
            </a:r>
            <a:r>
              <a:rPr lang="de-DE" sz="14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de-DE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p2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BFR2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BFR2:   p1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p5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p8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BFR4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BFR3:   p3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p7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BFR5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             p13 -&gt;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ro-RO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o-RO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     BFR4:   p4  -&gt;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BFR2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p10 -&gt;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BFR5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             p14 -&gt;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ro-RO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o-RO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     BFR5:   p6  -&gt;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to</a:t>
            </a: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BFR3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p9 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BFR4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        p12 -&gt;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BFR6</a:t>
            </a:r>
          </a:p>
          <a:p>
            <a:pPr marL="0" indent="0">
              <a:spcBef>
                <a:spcPts val="0"/>
              </a:spcBef>
              <a:buNone/>
            </a:pPr>
            <a:endParaRPr lang="en-US" sz="14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     BFR6:   p11 -&gt;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forward_connected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to BFR5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400" dirty="0">
                <a:latin typeface="Courier" charset="0"/>
                <a:ea typeface="Courier" charset="0"/>
                <a:cs typeface="Courier" charset="0"/>
              </a:rPr>
              <a:t>              p12 -&gt; </a:t>
            </a:r>
            <a:r>
              <a:rPr lang="ro-RO" sz="14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ro-RO" sz="1400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4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634"/>
          </a:xfrm>
        </p:spPr>
        <p:txBody>
          <a:bodyPr>
            <a:normAutofit/>
          </a:bodyPr>
          <a:lstStyle/>
          <a:p>
            <a:r>
              <a:rPr lang="en-US" dirty="0" smtClean="0"/>
              <a:t>“Overlay” BIER-TE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212" y="2702447"/>
            <a:ext cx="6652364" cy="43513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o-RO" sz="160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ro-RO" sz="1600" smtClean="0">
                <a:latin typeface="Courier" charset="0"/>
                <a:ea typeface="Courier" charset="0"/>
                <a:cs typeface="Courier" charset="0"/>
              </a:rPr>
              <a:t>               p1  </a:t>
            </a: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p3  p7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             ....&gt; BFR3 &lt;....       p5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........                ........&gt;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BFR1       (Rtr2)          (Rtr5)      BFR6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........                ........&gt;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             ....&gt; BFR4 &lt;....       p6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o-RO" sz="1600" dirty="0">
                <a:latin typeface="Courier" charset="0"/>
                <a:ea typeface="Courier" charset="0"/>
                <a:cs typeface="Courier" charset="0"/>
              </a:rPr>
              <a:t>                p2  p4  p8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98714" y="1825624"/>
            <a:ext cx="7341296" cy="43622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en-US" sz="1400" dirty="0"/>
              <a:t>  </a:t>
            </a:r>
            <a:r>
              <a:rPr lang="en-US" sz="1400" dirty="0" smtClean="0"/>
              <a:t>            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(simplified)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   BIER-TE 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Bit Index Forwarding Tables (BIFT):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BFR1:   p1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BFR3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        p2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BFR4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BFR3:   p3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        p5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BFR6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de-DE" sz="1500" dirty="0">
                <a:latin typeface="Courier" charset="0"/>
                <a:ea typeface="Courier" charset="0"/>
                <a:cs typeface="Courier" charset="0"/>
              </a:rPr>
              <a:t>      BFR4:   p4  -&gt; </a:t>
            </a:r>
            <a:r>
              <a:rPr lang="de-DE" sz="15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de-DE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        p6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BFR6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ro-RO" sz="1500" dirty="0">
                <a:latin typeface="Courier" charset="0"/>
                <a:ea typeface="Courier" charset="0"/>
                <a:cs typeface="Courier" charset="0"/>
              </a:rPr>
              <a:t>      BFR6:   p5  -&gt; </a:t>
            </a:r>
            <a:r>
              <a:rPr lang="ro-RO" sz="15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ro-RO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ro-RO" sz="1500" dirty="0">
                <a:latin typeface="Courier" charset="0"/>
                <a:ea typeface="Courier" charset="0"/>
                <a:cs typeface="Courier" charset="0"/>
              </a:rPr>
              <a:t>              p6  -&gt; </a:t>
            </a:r>
            <a:r>
              <a:rPr lang="ro-RO" sz="1500" dirty="0" err="1">
                <a:latin typeface="Courier" charset="0"/>
                <a:ea typeface="Courier" charset="0"/>
                <a:cs typeface="Courier" charset="0"/>
              </a:rPr>
              <a:t>local_decap</a:t>
            </a:r>
            <a:endParaRPr lang="ro-RO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        p7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BFR3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             p8  -&gt; </a:t>
            </a:r>
            <a:r>
              <a:rPr lang="en-US" sz="1500" dirty="0" err="1">
                <a:latin typeface="Courier" charset="0"/>
                <a:ea typeface="Courier" charset="0"/>
                <a:cs typeface="Courier" charset="0"/>
              </a:rPr>
              <a:t>forward_routed</a:t>
            </a:r>
            <a:r>
              <a:rPr lang="en-US" sz="1500" dirty="0">
                <a:latin typeface="Courier" charset="0"/>
                <a:ea typeface="Courier" charset="0"/>
                <a:cs typeface="Courier" charset="0"/>
              </a:rPr>
              <a:t> to </a:t>
            </a: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BFR4</a:t>
            </a: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 smtClean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endParaRPr lang="en-US" sz="15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1500" dirty="0" smtClean="0">
                <a:latin typeface="Courier" charset="0"/>
                <a:ea typeface="Courier" charset="0"/>
                <a:cs typeface="Courier" charset="0"/>
              </a:rPr>
              <a:t>      Rtr2/Rtr5 do not speak BIER-TE</a:t>
            </a:r>
            <a:endParaRPr lang="ro-RO" sz="1500" dirty="0">
              <a:latin typeface="Courier" charset="0"/>
              <a:ea typeface="Courier" charset="0"/>
              <a:cs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75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84" y="102078"/>
            <a:ext cx="10515600" cy="962634"/>
          </a:xfrm>
        </p:spPr>
        <p:txBody>
          <a:bodyPr>
            <a:normAutofit/>
          </a:bodyPr>
          <a:lstStyle/>
          <a:p>
            <a:r>
              <a:rPr lang="en-US" dirty="0" smtClean="0"/>
              <a:t>BIER-TE Topology in the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472" y="1102292"/>
            <a:ext cx="10785952" cy="575107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600" dirty="0" smtClean="0">
                <a:latin typeface="Courier" charset="0"/>
                <a:ea typeface="Courier" charset="0"/>
                <a:cs typeface="Courier" charset="0"/>
              </a:rPr>
              <a:t>                   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&lt;------BGP/PIM-----&gt;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|&lt;-IGMP/PIM-&gt;  multicast flow   &lt;-PIM/IGMP-&gt;|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    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overlay</a:t>
            </a: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[BIER-TE Controller Host] </a:t>
            </a:r>
            <a:r>
              <a:rPr lang="de-DE" sz="1800" b="1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&lt;=&gt; [BIER-TE </a:t>
            </a:r>
            <a:r>
              <a:rPr lang="de-DE" sz="1800" b="1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Topology</a:t>
            </a:r>
            <a:r>
              <a:rPr lang="de-DE" sz="1800" b="1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  ^      ^     ^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 /       |      \   BIER-TE 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control</a:t>
            </a: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protocol</a:t>
            </a: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|        |       |  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eg</a:t>
            </a: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.: Netconf/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Restconf</a:t>
            </a: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/Yang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v        v       v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Src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-&gt; Rtr1 -&gt; BFIR-----BFR-----BFER -&gt; Rtr2 -&gt;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Rcvr</a:t>
            </a: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            |---------------------&gt;|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            BIER-TE forwarding layer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|&lt;- BIER-TE domain--&gt;|</a:t>
            </a:r>
          </a:p>
          <a:p>
            <a:pPr marL="0" indent="0">
              <a:spcBef>
                <a:spcPts val="0"/>
              </a:spcBef>
              <a:buNone/>
            </a:pP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           |&lt;---------------------&gt;|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DE" sz="1600" dirty="0">
                <a:latin typeface="Courier" charset="0"/>
                <a:ea typeface="Courier" charset="0"/>
                <a:cs typeface="Courier" charset="0"/>
              </a:rPr>
              <a:t>                      Routing </a:t>
            </a:r>
            <a:r>
              <a:rPr lang="de-DE" sz="1600" dirty="0" err="1">
                <a:latin typeface="Courier" charset="0"/>
                <a:ea typeface="Courier" charset="0"/>
                <a:cs typeface="Courier" charset="0"/>
              </a:rPr>
              <a:t>underlay</a:t>
            </a: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DE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None/>
            </a:pPr>
            <a:r>
              <a:rPr lang="en-US" sz="1600" dirty="0"/>
              <a:t>During bring-up or modifications of the network topology, </a:t>
            </a:r>
            <a:r>
              <a:rPr lang="en-US" sz="1800" b="1" dirty="0">
                <a:solidFill>
                  <a:srgbClr val="FF0000"/>
                </a:solidFill>
              </a:rPr>
              <a:t>the controller discovers the network topology and creates the BIER-TE topology from it: determine which adjacencies are required/desired and assign </a:t>
            </a:r>
            <a:r>
              <a:rPr lang="en-US" sz="1800" b="1" dirty="0" err="1">
                <a:solidFill>
                  <a:srgbClr val="FF0000"/>
                </a:solidFill>
              </a:rPr>
              <a:t>BitPositions</a:t>
            </a:r>
            <a:r>
              <a:rPr lang="en-US" sz="1800" b="1" dirty="0">
                <a:solidFill>
                  <a:srgbClr val="FF0000"/>
                </a:solidFill>
              </a:rPr>
              <a:t> to them</a:t>
            </a:r>
            <a:r>
              <a:rPr lang="en-US" sz="1600" dirty="0"/>
              <a:t>.  Then it signals the resulting of </a:t>
            </a:r>
            <a:r>
              <a:rPr lang="en-US" sz="1600" dirty="0" err="1"/>
              <a:t>BitPositions</a:t>
            </a:r>
            <a:r>
              <a:rPr lang="en-US" sz="1600" dirty="0"/>
              <a:t> and their adjacencies to each BFR to set up their BIER- TE BIFTs.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854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784" y="102078"/>
            <a:ext cx="10515600" cy="962634"/>
          </a:xfrm>
        </p:spPr>
        <p:txBody>
          <a:bodyPr>
            <a:normAutofit/>
          </a:bodyPr>
          <a:lstStyle/>
          <a:p>
            <a:r>
              <a:rPr lang="en-US" dirty="0" smtClean="0"/>
              <a:t>BIER-TE Topology in the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472" y="1102292"/>
            <a:ext cx="10785952" cy="5751078"/>
          </a:xfrm>
        </p:spPr>
        <p:txBody>
          <a:bodyPr>
            <a:normAutofit/>
          </a:bodyPr>
          <a:lstStyle/>
          <a:p>
            <a:r>
              <a:rPr lang="en-US" sz="2000" dirty="0"/>
              <a:t> </a:t>
            </a:r>
            <a:r>
              <a:rPr lang="en-US" sz="2000" b="1" dirty="0"/>
              <a:t>BIER-TE </a:t>
            </a:r>
            <a:r>
              <a:rPr lang="en-US" sz="2000" b="1" dirty="0" err="1"/>
              <a:t>BitPosition</a:t>
            </a:r>
            <a:r>
              <a:rPr lang="en-US" sz="2000" b="1" dirty="0"/>
              <a:t> (BP) </a:t>
            </a:r>
            <a:r>
              <a:rPr lang="en-US" sz="2000" dirty="0"/>
              <a:t>can be understood as the BIER-TE </a:t>
            </a:r>
            <a:r>
              <a:rPr lang="en-US" sz="2000" b="1" dirty="0"/>
              <a:t>equivalent of "forwarding segments" </a:t>
            </a:r>
            <a:r>
              <a:rPr lang="en-US" sz="2000" dirty="0"/>
              <a:t>in SR, but they have a different scope than SR forwarding segments.  Whereas forwarding segments in SR are global or local, BPs in BIER-TE have a scope that is the group of BFR(s) that have adjacencies for this BP in their BIFT.  This can be called </a:t>
            </a:r>
            <a:r>
              <a:rPr lang="en-US" sz="2000" b="1" dirty="0"/>
              <a:t>"adjacency" scoped forwarding segments</a:t>
            </a:r>
            <a:r>
              <a:rPr lang="en-US" sz="2000" dirty="0"/>
              <a:t>.</a:t>
            </a:r>
          </a:p>
          <a:p>
            <a:r>
              <a:rPr lang="en-US" sz="2000" dirty="0"/>
              <a:t>   Adjacency scope could be global, but then every BFR would need an adjacency for this BP, for example a </a:t>
            </a:r>
            <a:r>
              <a:rPr lang="en-US" sz="2000" dirty="0" err="1"/>
              <a:t>forward_routed</a:t>
            </a:r>
            <a:r>
              <a:rPr lang="en-US" sz="2000" dirty="0"/>
              <a:t> adjacency with encapsulation to the global SR SID of the destination.  Such a BP would always result in </a:t>
            </a:r>
            <a:r>
              <a:rPr lang="en-US" sz="2000" dirty="0" err="1"/>
              <a:t>ingres</a:t>
            </a:r>
            <a:r>
              <a:rPr lang="en-US" sz="2000" dirty="0"/>
              <a:t> replication though.  The first BFR encountering this BP would directly replicate to it.  </a:t>
            </a:r>
            <a:r>
              <a:rPr lang="en-US" sz="2000" b="1" dirty="0"/>
              <a:t>Only by using non-global adjacency scope for BPs can traffic be steered and replicated on non-</a:t>
            </a:r>
            <a:r>
              <a:rPr lang="en-US" sz="2000" b="1" dirty="0" err="1"/>
              <a:t>ingres</a:t>
            </a:r>
            <a:r>
              <a:rPr lang="en-US" sz="2000" b="1" dirty="0"/>
              <a:t> BFR</a:t>
            </a:r>
            <a:r>
              <a:rPr lang="en-US" sz="2000" dirty="0"/>
              <a:t>.</a:t>
            </a:r>
          </a:p>
          <a:p>
            <a:r>
              <a:rPr lang="en-US" sz="2000" dirty="0"/>
              <a:t>   </a:t>
            </a:r>
            <a:r>
              <a:rPr lang="en-US" sz="2000" b="1" dirty="0"/>
              <a:t>SR can naturally be combined with BIER-TE and help to optimize it</a:t>
            </a:r>
            <a:r>
              <a:rPr lang="en-US" sz="2000" dirty="0"/>
              <a:t>.  For example, instead of defining </a:t>
            </a:r>
            <a:r>
              <a:rPr lang="en-US" sz="2000" dirty="0" err="1"/>
              <a:t>BitPositions</a:t>
            </a:r>
            <a:r>
              <a:rPr lang="en-US" sz="2000" dirty="0"/>
              <a:t> for non-replicating hops, it is equally possible to use segment routing encapsulations (</a:t>
            </a:r>
            <a:r>
              <a:rPr lang="en-US" sz="2000" dirty="0" err="1"/>
              <a:t>eg</a:t>
            </a:r>
            <a:r>
              <a:rPr lang="en-US" sz="2000" dirty="0"/>
              <a:t>: MPLS label stacks) for the encapsulation of "</a:t>
            </a:r>
            <a:r>
              <a:rPr lang="en-US" sz="2000" dirty="0" err="1"/>
              <a:t>forward_routed</a:t>
            </a:r>
            <a:r>
              <a:rPr lang="en-US" sz="2000" dirty="0"/>
              <a:t>" adjacencies.</a:t>
            </a:r>
          </a:p>
          <a:p>
            <a:r>
              <a:rPr lang="en-US" sz="2000" dirty="0"/>
              <a:t>   Note that BIER itself can also be seen to be similar to SR.  </a:t>
            </a:r>
            <a:r>
              <a:rPr lang="en-US" sz="2000" b="1" dirty="0"/>
              <a:t>BIER BPs act as global destination Node-SIDs</a:t>
            </a:r>
            <a:r>
              <a:rPr lang="en-US" sz="2000" dirty="0"/>
              <a:t> and the BIER bitstring is simply a highly optimized mechanism to indicate multiple such SIDS and let the network take care </a:t>
            </a:r>
            <a:r>
              <a:rPr lang="en-US" sz="2000" b="1" dirty="0"/>
              <a:t>of effectively replicating the packet hop-by- hop to each destination Node-SID</a:t>
            </a:r>
            <a:r>
              <a:rPr lang="en-US" sz="2000" dirty="0"/>
              <a:t>.  What BIER does not allow is to indicate intermediate hops, or terms of SR the ability to indicate a sequence of SID to reach the destination.  This is what BIER-TE and its adjacency scoped BP enables.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57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22B3B-C959-464A-9404-96A8CB760C0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34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16869</TotalTime>
  <Words>905</Words>
  <Application>Microsoft Macintosh PowerPoint</Application>
  <PresentationFormat>Widescreen</PresentationFormat>
  <Paragraphs>131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Calibri Light</vt:lpstr>
      <vt:lpstr>Courier</vt:lpstr>
      <vt:lpstr>Arial</vt:lpstr>
      <vt:lpstr>Office Theme</vt:lpstr>
      <vt:lpstr>BIER-TE-ARCH IETF105 Prague</vt:lpstr>
      <vt:lpstr>Since IETF104</vt:lpstr>
      <vt:lpstr>Overview</vt:lpstr>
      <vt:lpstr>“Native” BIER-TE example</vt:lpstr>
      <vt:lpstr>“Overlay” BIER-TE example</vt:lpstr>
      <vt:lpstr>BIER-TE Topology in the architecture</vt:lpstr>
      <vt:lpstr>BIER-TE Topology in the architecture</vt:lpstr>
      <vt:lpstr>THE END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157</cp:revision>
  <dcterms:created xsi:type="dcterms:W3CDTF">2017-10-31T18:52:32Z</dcterms:created>
  <dcterms:modified xsi:type="dcterms:W3CDTF">2019-07-23T21:51:31Z</dcterms:modified>
</cp:coreProperties>
</file>