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9" r:id="rId2"/>
    <p:sldId id="270" r:id="rId3"/>
    <p:sldId id="271" r:id="rId4"/>
    <p:sldId id="272" r:id="rId5"/>
    <p:sldId id="273"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41"/>
    <p:restoredTop sz="94556" autoAdjust="0"/>
  </p:normalViewPr>
  <p:slideViewPr>
    <p:cSldViewPr snapToGrid="0">
      <p:cViewPr>
        <p:scale>
          <a:sx n="114" d="100"/>
          <a:sy n="114" d="100"/>
        </p:scale>
        <p:origin x="144" y="-387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9855F-2181-40F8-BAC8-9BAB2B4A1940}" type="datetimeFigureOut">
              <a:rPr lang="zh-CN" altLang="en-US" smtClean="0"/>
              <a:t>2019/7/24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CF12F-5650-4830-A632-A7DF043AC628}" type="slidenum">
              <a:rPr lang="zh-CN" altLang="en-US" smtClean="0"/>
              <a:t>‹#›</a:t>
            </a:fld>
            <a:endParaRPr lang="zh-CN" altLang="en-US"/>
          </a:p>
        </p:txBody>
      </p:sp>
    </p:spTree>
    <p:extLst>
      <p:ext uri="{BB962C8B-B14F-4D97-AF65-F5344CB8AC3E}">
        <p14:creationId xmlns:p14="http://schemas.microsoft.com/office/powerpoint/2010/main" val="210880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ChangeArrowheads="1" noTextEdit="1"/>
          </p:cNvSpPr>
          <p:nvPr>
            <p:ph type="sldImg"/>
          </p:nvPr>
        </p:nvSpPr>
        <p:spPr>
          <a:ln/>
        </p:spPr>
      </p:sp>
      <p:sp>
        <p:nvSpPr>
          <p:cNvPr id="614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x-none" altLang="x-none"/>
          </a:p>
        </p:txBody>
      </p:sp>
    </p:spTree>
    <p:extLst>
      <p:ext uri="{BB962C8B-B14F-4D97-AF65-F5344CB8AC3E}">
        <p14:creationId xmlns:p14="http://schemas.microsoft.com/office/powerpoint/2010/main" val="1317001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38129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2454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547376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42731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844615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10175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178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70171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34419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8291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91946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327A3-CF50-469C-BC68-CE3AB8EB5793}" type="datetimeFigureOut">
              <a:rPr lang="zh-CN" altLang="en-US" smtClean="0"/>
              <a:t>2019/7/24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654686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p:txBody>
          <a:bodyPr/>
          <a:lstStyle/>
          <a:p>
            <a:r>
              <a:rPr lang="en-US" altLang="x-none" b="1" dirty="0"/>
              <a:t>BIER WG</a:t>
            </a:r>
            <a:br>
              <a:rPr lang="en-US" altLang="x-none" b="1" dirty="0"/>
            </a:br>
            <a:r>
              <a:rPr lang="en-US" altLang="x-none" b="1" dirty="0"/>
              <a:t>IETF </a:t>
            </a:r>
            <a:r>
              <a:rPr lang="en-US" altLang="x-none" b="1" dirty="0" smtClean="0"/>
              <a:t>105</a:t>
            </a:r>
            <a:endParaRPr lang="en-US" altLang="x-none" b="1" dirty="0"/>
          </a:p>
        </p:txBody>
      </p:sp>
      <p:sp>
        <p:nvSpPr>
          <p:cNvPr id="4098" name="Subtitle 2"/>
          <p:cNvSpPr>
            <a:spLocks noGrp="1"/>
          </p:cNvSpPr>
          <p:nvPr>
            <p:ph type="subTitle" idx="1"/>
          </p:nvPr>
        </p:nvSpPr>
        <p:spPr/>
        <p:txBody>
          <a:bodyPr/>
          <a:lstStyle/>
          <a:p>
            <a:r>
              <a:rPr lang="en-US" altLang="x-none" dirty="0" smtClean="0"/>
              <a:t>Montreal, Canada</a:t>
            </a:r>
            <a:endParaRPr lang="en-US" altLang="x-none" dirty="0"/>
          </a:p>
          <a:p>
            <a:r>
              <a:rPr lang="en-US" altLang="x-none" dirty="0" smtClean="0"/>
              <a:t>24 July 2019</a:t>
            </a:r>
            <a:endParaRPr lang="en-US" altLang="x-none" dirty="0"/>
          </a:p>
        </p:txBody>
      </p:sp>
    </p:spTree>
    <p:extLst>
      <p:ext uri="{BB962C8B-B14F-4D97-AF65-F5344CB8AC3E}">
        <p14:creationId xmlns:p14="http://schemas.microsoft.com/office/powerpoint/2010/main" val="5758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p:cNvSpPr>
            <a:spLocks noGrp="1" noChangeArrowheads="1"/>
          </p:cNvSpPr>
          <p:nvPr>
            <p:ph type="title"/>
          </p:nvPr>
        </p:nvSpPr>
        <p:spPr>
          <a:xfrm>
            <a:off x="635620" y="189571"/>
            <a:ext cx="7759700" cy="533400"/>
          </a:xfrm>
          <a:noFill/>
        </p:spPr>
        <p:txBody>
          <a:bodyPr>
            <a:normAutofit fontScale="90000"/>
          </a:bodyPr>
          <a:lstStyle/>
          <a:p>
            <a:r>
              <a:rPr lang="en-US" altLang="x-none" b="1" dirty="0"/>
              <a:t>Note Well</a:t>
            </a:r>
          </a:p>
        </p:txBody>
      </p:sp>
      <p:sp>
        <p:nvSpPr>
          <p:cNvPr id="15363" name="Rectangle 6"/>
          <p:cNvSpPr>
            <a:spLocks noGrp="1" noChangeArrowheads="1"/>
          </p:cNvSpPr>
          <p:nvPr>
            <p:ph type="body" idx="1"/>
          </p:nvPr>
        </p:nvSpPr>
        <p:spPr>
          <a:xfrm>
            <a:off x="635620" y="1066800"/>
            <a:ext cx="10972800" cy="4648200"/>
          </a:xfrm>
        </p:spPr>
        <p:txBody>
          <a:bodyPr>
            <a:noAutofit/>
          </a:bodyPr>
          <a:lstStyle/>
          <a:p>
            <a:pPr marL="0" indent="0">
              <a:buNone/>
            </a:pPr>
            <a:r>
              <a:rPr lang="en-US" sz="1200" dirty="0">
                <a:latin typeface="Arial" charset="0"/>
                <a:ea typeface="Arial" charset="0"/>
                <a:cs typeface="Arial" charset="0"/>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r>
              <a:rPr lang="en-US" sz="1200" dirty="0" smtClean="0">
                <a:latin typeface="Arial" charset="0"/>
                <a:ea typeface="Arial" charset="0"/>
                <a:cs typeface="Arial" charset="0"/>
              </a:rPr>
              <a:t>.</a:t>
            </a:r>
            <a:endParaRPr lang="en-US" sz="1200" dirty="0">
              <a:latin typeface="Arial" charset="0"/>
              <a:ea typeface="Arial" charset="0"/>
              <a:cs typeface="Arial" charset="0"/>
            </a:endParaRPr>
          </a:p>
          <a:p>
            <a:pPr marL="0" indent="0">
              <a:buNone/>
            </a:pPr>
            <a:r>
              <a:rPr lang="en-US" sz="1200" dirty="0">
                <a:latin typeface="Arial" charset="0"/>
                <a:ea typeface="Arial" charset="0"/>
                <a:cs typeface="Arial" charset="0"/>
              </a:rPr>
              <a:t>As a reminder</a:t>
            </a:r>
            <a:r>
              <a:rPr lang="en-US" sz="1200" dirty="0" smtClean="0">
                <a:latin typeface="Arial" charset="0"/>
                <a:ea typeface="Arial" charset="0"/>
                <a:cs typeface="Arial" charset="0"/>
              </a:rPr>
              <a:t>:</a:t>
            </a:r>
            <a:r>
              <a:rPr lang="en-US" sz="1200" dirty="0">
                <a:latin typeface="Arial" charset="0"/>
                <a:ea typeface="Arial" charset="0"/>
                <a:cs typeface="Arial" charset="0"/>
              </a:rPr>
              <a:t/>
            </a:r>
            <a:br>
              <a:rPr lang="en-US" sz="1200" dirty="0">
                <a:latin typeface="Arial" charset="0"/>
                <a:ea typeface="Arial" charset="0"/>
                <a:cs typeface="Arial" charset="0"/>
              </a:rPr>
            </a:br>
            <a:r>
              <a:rPr lang="en-US" sz="1200" dirty="0">
                <a:latin typeface="Arial" charset="0"/>
                <a:ea typeface="Arial" charset="0"/>
                <a:cs typeface="Arial" charset="0"/>
              </a:rPr>
              <a:t>By participating in the IETF, you agree to follow IETF processes and policies.</a:t>
            </a:r>
          </a:p>
          <a:p>
            <a:pPr marL="0" indent="0" fontAlgn="base">
              <a:buNone/>
            </a:pPr>
            <a:r>
              <a:rPr lang="en-US" sz="1200" dirty="0">
                <a:latin typeface="Arial" charset="0"/>
                <a:ea typeface="Arial" charset="0"/>
                <a:cs typeface="Arial" charset="0"/>
              </a:rPr>
              <a:t>If you are aware that any IETF contribution is covered by patents or patent applications that are owned or controlled by you or your sponsor, you must disclose that fact, or not participate in the discussion.</a:t>
            </a:r>
          </a:p>
          <a:p>
            <a:pPr marL="0" indent="0" fontAlgn="base">
              <a:buNone/>
            </a:pPr>
            <a:r>
              <a:rPr lang="en-US" sz="1200" dirty="0">
                <a:latin typeface="Arial" charset="0"/>
                <a:ea typeface="Arial" charset="0"/>
                <a:cs typeface="Arial" charset="0"/>
              </a:rPr>
              <a:t>As a participant in or attendee to any IETF activity you acknowledge that written, audio, video, and photographic records of meetings may be made public.</a:t>
            </a:r>
          </a:p>
          <a:p>
            <a:pPr marL="0" indent="0" fontAlgn="base">
              <a:buNone/>
            </a:pPr>
            <a:r>
              <a:rPr lang="en-US" sz="1200" dirty="0">
                <a:latin typeface="Arial" charset="0"/>
                <a:ea typeface="Arial" charset="0"/>
                <a:cs typeface="Arial" charset="0"/>
              </a:rPr>
              <a:t>Personal information that you provide to IETF will be handled in accordance with the IETF Privacy Statement.</a:t>
            </a:r>
          </a:p>
          <a:p>
            <a:pPr marL="0" indent="0" fontAlgn="base">
              <a:buNone/>
            </a:pPr>
            <a:r>
              <a:rPr lang="en-US" sz="1200" dirty="0">
                <a:latin typeface="Arial" charset="0"/>
                <a:ea typeface="Arial" charset="0"/>
                <a:cs typeface="Arial" charset="0"/>
              </a:rPr>
              <a:t>As a participant or attendee, you agree to work respectfully with other participants; please contact the </a:t>
            </a:r>
            <a:r>
              <a:rPr lang="en-US" sz="1200" dirty="0" err="1">
                <a:latin typeface="Arial" charset="0"/>
                <a:ea typeface="Arial" charset="0"/>
                <a:cs typeface="Arial" charset="0"/>
              </a:rPr>
              <a:t>ombudsteam</a:t>
            </a:r>
            <a:r>
              <a:rPr lang="en-US" sz="1200" dirty="0">
                <a:latin typeface="Arial" charset="0"/>
                <a:ea typeface="Arial" charset="0"/>
                <a:cs typeface="Arial" charset="0"/>
              </a:rPr>
              <a:t> (</a:t>
            </a:r>
            <a:r>
              <a:rPr lang="en-US" sz="1200" u="sng" dirty="0">
                <a:latin typeface="Arial" charset="0"/>
                <a:ea typeface="Arial" charset="0"/>
                <a:cs typeface="Arial" charset="0"/>
                <a:hlinkClick r:id="rId3"/>
              </a:rPr>
              <a:t>https://www.ietf.org/contact/ombudsteam/</a:t>
            </a:r>
            <a:r>
              <a:rPr lang="en-US" sz="1200" dirty="0">
                <a:latin typeface="Arial" charset="0"/>
                <a:ea typeface="Arial" charset="0"/>
                <a:cs typeface="Arial" charset="0"/>
              </a:rPr>
              <a:t>) if you have questions or concerns about this.</a:t>
            </a:r>
          </a:p>
          <a:p>
            <a:pPr marL="0" indent="0">
              <a:buNone/>
            </a:pPr>
            <a:r>
              <a:rPr lang="en-US" sz="1200" dirty="0">
                <a:latin typeface="Arial" charset="0"/>
                <a:ea typeface="Arial" charset="0"/>
                <a:cs typeface="Arial" charset="0"/>
              </a:rPr>
              <a:t/>
            </a:r>
            <a:br>
              <a:rPr lang="en-US" sz="1200" dirty="0">
                <a:latin typeface="Arial" charset="0"/>
                <a:ea typeface="Arial" charset="0"/>
                <a:cs typeface="Arial" charset="0"/>
              </a:rPr>
            </a:br>
            <a:r>
              <a:rPr lang="en-US" sz="1200" dirty="0">
                <a:latin typeface="Arial" charset="0"/>
                <a:ea typeface="Arial" charset="0"/>
                <a:cs typeface="Arial" charset="0"/>
              </a:rPr>
              <a:t>Definitive information is in the documents listed below and other </a:t>
            </a:r>
            <a:r>
              <a:rPr lang="en-US" sz="1200" dirty="0" smtClean="0">
                <a:latin typeface="Arial" charset="0"/>
                <a:ea typeface="Arial" charset="0"/>
                <a:cs typeface="Arial" charset="0"/>
              </a:rPr>
              <a:t>IETF</a:t>
            </a:r>
          </a:p>
          <a:p>
            <a:pPr marL="0" indent="0">
              <a:buNone/>
            </a:pPr>
            <a:r>
              <a:rPr lang="en-US" sz="1200" dirty="0" smtClean="0">
                <a:latin typeface="Arial" charset="0"/>
                <a:ea typeface="Arial" charset="0"/>
                <a:cs typeface="Arial" charset="0"/>
              </a:rPr>
              <a:t>BCPs</a:t>
            </a:r>
            <a:r>
              <a:rPr lang="en-US" sz="1200" dirty="0">
                <a:latin typeface="Arial" charset="0"/>
                <a:ea typeface="Arial" charset="0"/>
                <a:cs typeface="Arial" charset="0"/>
              </a:rPr>
              <a:t>. For advice, please talk to WG chairs or ADs:</a:t>
            </a:r>
          </a:p>
          <a:p>
            <a:pPr fontAlgn="base"/>
            <a:r>
              <a:rPr lang="en-US" sz="1200" dirty="0" smtClean="0">
                <a:latin typeface="Arial" charset="0"/>
                <a:ea typeface="Arial" charset="0"/>
                <a:cs typeface="Arial" charset="0"/>
              </a:rPr>
              <a:t>BCP </a:t>
            </a:r>
            <a:r>
              <a:rPr lang="en-US" sz="1200" dirty="0">
                <a:latin typeface="Arial" charset="0"/>
                <a:ea typeface="Arial" charset="0"/>
                <a:cs typeface="Arial" charset="0"/>
              </a:rPr>
              <a:t>9 (Internet Standards Process)</a:t>
            </a:r>
          </a:p>
          <a:p>
            <a:pPr fontAlgn="base"/>
            <a:r>
              <a:rPr lang="en-US" sz="1200" dirty="0">
                <a:latin typeface="Arial" charset="0"/>
                <a:ea typeface="Arial" charset="0"/>
                <a:cs typeface="Arial" charset="0"/>
              </a:rPr>
              <a:t>BCP 25 (Working Group processes)</a:t>
            </a:r>
          </a:p>
          <a:p>
            <a:pPr fontAlgn="base"/>
            <a:r>
              <a:rPr lang="en-US" sz="1200" dirty="0">
                <a:latin typeface="Arial" charset="0"/>
                <a:ea typeface="Arial" charset="0"/>
                <a:cs typeface="Arial" charset="0"/>
              </a:rPr>
              <a:t>BCP 25 (Anti-Harassment Procedures) </a:t>
            </a:r>
          </a:p>
          <a:p>
            <a:pPr fontAlgn="base"/>
            <a:r>
              <a:rPr lang="en-US" sz="1200" dirty="0">
                <a:latin typeface="Arial" charset="0"/>
                <a:ea typeface="Arial" charset="0"/>
                <a:cs typeface="Arial" charset="0"/>
              </a:rPr>
              <a:t>BCP 54 (Code of Conduct)</a:t>
            </a:r>
          </a:p>
          <a:p>
            <a:pPr fontAlgn="base"/>
            <a:r>
              <a:rPr lang="en-US" sz="1200" dirty="0">
                <a:latin typeface="Arial" charset="0"/>
                <a:ea typeface="Arial" charset="0"/>
                <a:cs typeface="Arial" charset="0"/>
              </a:rPr>
              <a:t>BCP 78 (Copyright)</a:t>
            </a:r>
          </a:p>
          <a:p>
            <a:pPr fontAlgn="base"/>
            <a:r>
              <a:rPr lang="en-US" sz="1200" dirty="0">
                <a:latin typeface="Arial" charset="0"/>
                <a:ea typeface="Arial" charset="0"/>
                <a:cs typeface="Arial" charset="0"/>
              </a:rPr>
              <a:t>BCP 79 (Patents, Participation)</a:t>
            </a:r>
          </a:p>
          <a:p>
            <a:pPr fontAlgn="base"/>
            <a:r>
              <a:rPr lang="en-US" sz="1200" u="sng" dirty="0">
                <a:latin typeface="Arial" charset="0"/>
                <a:ea typeface="Arial" charset="0"/>
                <a:cs typeface="Arial" charset="0"/>
                <a:hlinkClick r:id="rId4"/>
              </a:rPr>
              <a:t>https://www.ietf.org/privacy-policy/</a:t>
            </a:r>
            <a:r>
              <a:rPr lang="en-US" sz="1200" dirty="0">
                <a:latin typeface="Arial" charset="0"/>
                <a:ea typeface="Arial" charset="0"/>
                <a:cs typeface="Arial" charset="0"/>
              </a:rPr>
              <a:t> (Privacy Policy)</a:t>
            </a:r>
          </a:p>
        </p:txBody>
      </p:sp>
    </p:spTree>
    <p:extLst>
      <p:ext uri="{BB962C8B-B14F-4D97-AF65-F5344CB8AC3E}">
        <p14:creationId xmlns:p14="http://schemas.microsoft.com/office/powerpoint/2010/main" val="1483269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latin typeface="+mn-lt"/>
              </a:rPr>
              <a:t>Agenda</a:t>
            </a:r>
            <a:endParaRPr lang="en-US" dirty="0">
              <a:latin typeface="+mn-lt"/>
            </a:endParaRPr>
          </a:p>
        </p:txBody>
      </p:sp>
      <p:sp>
        <p:nvSpPr>
          <p:cNvPr id="7170" name="Content Placeholder 2"/>
          <p:cNvSpPr>
            <a:spLocks noGrp="1"/>
          </p:cNvSpPr>
          <p:nvPr>
            <p:ph idx="1"/>
          </p:nvPr>
        </p:nvSpPr>
        <p:spPr>
          <a:xfrm>
            <a:off x="602165" y="1524000"/>
            <a:ext cx="11240429" cy="4572000"/>
          </a:xfrm>
        </p:spPr>
        <p:txBody>
          <a:bodyPr>
            <a:noAutofit/>
          </a:bodyPr>
          <a:lstStyle/>
          <a:p>
            <a:pPr>
              <a:lnSpc>
                <a:spcPct val="100000"/>
              </a:lnSpc>
              <a:tabLst>
                <a:tab pos="5029200" algn="l"/>
                <a:tab pos="6629400" algn="l"/>
              </a:tabLst>
            </a:pPr>
            <a:r>
              <a:rPr lang="en-US" altLang="x-none" sz="1600" dirty="0" smtClean="0">
                <a:ea typeface="Courier" charset="0"/>
                <a:cs typeface="Courier" charset="0"/>
              </a:rPr>
              <a:t>0 WG </a:t>
            </a:r>
            <a:r>
              <a:rPr lang="en-US" altLang="x-none" sz="1600" dirty="0">
                <a:ea typeface="Courier" charset="0"/>
                <a:cs typeface="Courier" charset="0"/>
              </a:rPr>
              <a:t>Status Update 15mins, </a:t>
            </a:r>
            <a:r>
              <a:rPr lang="en-US" altLang="x-none" sz="1600" dirty="0" smtClean="0">
                <a:ea typeface="Courier" charset="0"/>
                <a:cs typeface="Courier" charset="0"/>
              </a:rPr>
              <a:t>chairs</a:t>
            </a:r>
          </a:p>
          <a:p>
            <a:pPr>
              <a:lnSpc>
                <a:spcPct val="100000"/>
              </a:lnSpc>
              <a:tabLst>
                <a:tab pos="5029200" algn="l"/>
                <a:tab pos="6629400" algn="l"/>
              </a:tabLst>
            </a:pPr>
            <a:r>
              <a:rPr lang="en-US" altLang="x-none" sz="1600" dirty="0" smtClean="0">
                <a:ea typeface="Courier" charset="0"/>
                <a:cs typeface="Courier" charset="0"/>
              </a:rPr>
              <a:t>1-draft-ietf-bier-pmmm-oam </a:t>
            </a:r>
            <a:r>
              <a:rPr lang="en-US" altLang="x-none" sz="1600" dirty="0">
                <a:ea typeface="Courier" charset="0"/>
                <a:cs typeface="Courier" charset="0"/>
              </a:rPr>
              <a:t>10min, Greg </a:t>
            </a:r>
            <a:r>
              <a:rPr lang="en-US" altLang="x-none" sz="1600" dirty="0" err="1" smtClean="0">
                <a:ea typeface="Courier" charset="0"/>
                <a:cs typeface="Courier" charset="0"/>
              </a:rPr>
              <a:t>Mirsky</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2-draft-zzhang-bier-tether-02</a:t>
            </a:r>
            <a:r>
              <a:rPr lang="en-US" altLang="x-none" sz="1600" dirty="0">
                <a:ea typeface="Courier" charset="0"/>
                <a:cs typeface="Courier" charset="0"/>
              </a:rPr>
              <a:t>, 15 minutes, Jeffrey </a:t>
            </a:r>
            <a:r>
              <a:rPr lang="en-US" altLang="x-none" sz="1600" dirty="0" smtClean="0">
                <a:ea typeface="Courier" charset="0"/>
                <a:cs typeface="Courier" charset="0"/>
              </a:rPr>
              <a:t>Zhang</a:t>
            </a:r>
          </a:p>
          <a:p>
            <a:pPr>
              <a:lnSpc>
                <a:spcPct val="100000"/>
              </a:lnSpc>
              <a:tabLst>
                <a:tab pos="5029200" algn="l"/>
                <a:tab pos="6629400" algn="l"/>
              </a:tabLst>
            </a:pPr>
            <a:r>
              <a:rPr lang="en-US" altLang="x-none" sz="1600" dirty="0" smtClean="0">
                <a:ea typeface="Courier" charset="0"/>
                <a:cs typeface="Courier" charset="0"/>
              </a:rPr>
              <a:t>3-draft-hb-bier-mldp-signaling-over-bier</a:t>
            </a:r>
            <a:r>
              <a:rPr lang="en-US" altLang="x-none" sz="1600" dirty="0">
                <a:ea typeface="Courier" charset="0"/>
                <a:cs typeface="Courier" charset="0"/>
              </a:rPr>
              <a:t>, 10 mins </a:t>
            </a:r>
            <a:r>
              <a:rPr lang="en-US" altLang="x-none" sz="1600" dirty="0" err="1">
                <a:ea typeface="Courier" charset="0"/>
                <a:cs typeface="Courier" charset="0"/>
              </a:rPr>
              <a:t>Hooman</a:t>
            </a:r>
            <a:r>
              <a:rPr lang="en-US" altLang="x-none" sz="1600" dirty="0">
                <a:ea typeface="Courier" charset="0"/>
                <a:cs typeface="Courier" charset="0"/>
              </a:rPr>
              <a:t> </a:t>
            </a:r>
            <a:r>
              <a:rPr lang="en-US" altLang="x-none" sz="1600" dirty="0" err="1" smtClean="0">
                <a:ea typeface="Courier" charset="0"/>
                <a:cs typeface="Courier" charset="0"/>
              </a:rPr>
              <a:t>Bidgoli</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4-draft-ietf-bier-multicast-http-response-01</a:t>
            </a:r>
            <a:r>
              <a:rPr lang="en-US" altLang="x-none" sz="1600" dirty="0">
                <a:ea typeface="Courier" charset="0"/>
                <a:cs typeface="Courier" charset="0"/>
              </a:rPr>
              <a:t>, 10 mins, Dirk </a:t>
            </a:r>
            <a:r>
              <a:rPr lang="en-US" altLang="x-none" sz="1600" dirty="0" err="1" smtClean="0">
                <a:ea typeface="Courier" charset="0"/>
                <a:cs typeface="Courier" charset="0"/>
              </a:rPr>
              <a:t>Trossen</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5-draft-ietf-bier-te-arch </a:t>
            </a:r>
            <a:r>
              <a:rPr lang="en-US" altLang="x-none" sz="1600" dirty="0">
                <a:ea typeface="Courier" charset="0"/>
                <a:cs typeface="Courier" charset="0"/>
              </a:rPr>
              <a:t>10min, </a:t>
            </a:r>
            <a:r>
              <a:rPr lang="en-US" altLang="x-none" sz="1600" dirty="0" err="1">
                <a:ea typeface="Courier" charset="0"/>
                <a:cs typeface="Courier" charset="0"/>
              </a:rPr>
              <a:t>Toerless</a:t>
            </a:r>
            <a:r>
              <a:rPr lang="en-US" altLang="x-none" sz="1600" dirty="0">
                <a:ea typeface="Courier" charset="0"/>
                <a:cs typeface="Courier" charset="0"/>
              </a:rPr>
              <a:t> </a:t>
            </a:r>
            <a:r>
              <a:rPr lang="en-US" altLang="x-none" sz="1600" dirty="0" smtClean="0">
                <a:ea typeface="Courier" charset="0"/>
                <a:cs typeface="Courier" charset="0"/>
              </a:rPr>
              <a:t>Eckert</a:t>
            </a:r>
          </a:p>
          <a:p>
            <a:pPr>
              <a:lnSpc>
                <a:spcPct val="100000"/>
              </a:lnSpc>
              <a:tabLst>
                <a:tab pos="5029200" algn="l"/>
                <a:tab pos="6629400" algn="l"/>
              </a:tabLst>
            </a:pPr>
            <a:r>
              <a:rPr lang="en-US" altLang="x-none" sz="1600" dirty="0" smtClean="0">
                <a:ea typeface="Courier" charset="0"/>
                <a:cs typeface="Courier" charset="0"/>
              </a:rPr>
              <a:t>6-draft-ietf-bier-mld-02</a:t>
            </a:r>
            <a:r>
              <a:rPr lang="en-US" altLang="x-none" sz="1600" dirty="0">
                <a:ea typeface="Courier" charset="0"/>
                <a:cs typeface="Courier" charset="0"/>
              </a:rPr>
              <a:t>, 10min, </a:t>
            </a:r>
            <a:r>
              <a:rPr lang="en-US" altLang="x-none" sz="1600" dirty="0" err="1">
                <a:ea typeface="Courier" charset="0"/>
                <a:cs typeface="Courier" charset="0"/>
              </a:rPr>
              <a:t>Stig</a:t>
            </a:r>
            <a:r>
              <a:rPr lang="en-US" altLang="x-none" sz="1600" dirty="0">
                <a:ea typeface="Courier" charset="0"/>
                <a:cs typeface="Courier" charset="0"/>
              </a:rPr>
              <a:t> </a:t>
            </a:r>
            <a:r>
              <a:rPr lang="en-US" altLang="x-none" sz="1600" dirty="0" err="1" smtClean="0">
                <a:ea typeface="Courier" charset="0"/>
                <a:cs typeface="Courier" charset="0"/>
              </a:rPr>
              <a:t>Venaas</a:t>
            </a:r>
            <a:endParaRPr lang="en-US" altLang="x-none" sz="1600" dirty="0" smtClean="0">
              <a:ea typeface="Courier" charset="0"/>
              <a:cs typeface="Courier" charset="0"/>
            </a:endParaRPr>
          </a:p>
          <a:p>
            <a:pPr>
              <a:lnSpc>
                <a:spcPct val="100000"/>
              </a:lnSpc>
              <a:tabLst>
                <a:tab pos="5029200" algn="l"/>
                <a:tab pos="6629400" algn="l"/>
              </a:tabLst>
            </a:pPr>
            <a:r>
              <a:rPr lang="en-US" altLang="x-none" sz="1600" dirty="0" smtClean="0">
                <a:ea typeface="Courier" charset="0"/>
                <a:cs typeface="Courier" charset="0"/>
              </a:rPr>
              <a:t>7-draft-zhang-bier-bierin6-03</a:t>
            </a:r>
            <a:r>
              <a:rPr lang="en-US" altLang="x-none" sz="1600" dirty="0">
                <a:ea typeface="Courier" charset="0"/>
                <a:cs typeface="Courier" charset="0"/>
              </a:rPr>
              <a:t>, Sandy </a:t>
            </a:r>
            <a:r>
              <a:rPr lang="en-US" altLang="x-none" sz="1600" dirty="0" smtClean="0">
                <a:ea typeface="Courier" charset="0"/>
                <a:cs typeface="Courier" charset="0"/>
              </a:rPr>
              <a:t>Zhang</a:t>
            </a:r>
          </a:p>
          <a:p>
            <a:pPr>
              <a:lnSpc>
                <a:spcPct val="100000"/>
              </a:lnSpc>
              <a:tabLst>
                <a:tab pos="5029200" algn="l"/>
                <a:tab pos="6629400" algn="l"/>
              </a:tabLst>
            </a:pPr>
            <a:r>
              <a:rPr lang="en-US" altLang="x-none" sz="1600" dirty="0" smtClean="0">
                <a:ea typeface="Courier" charset="0"/>
                <a:cs typeface="Courier" charset="0"/>
              </a:rPr>
              <a:t>8-draft-zhang-bier-source-protection-00</a:t>
            </a:r>
            <a:r>
              <a:rPr lang="en-US" altLang="x-none" sz="1600" dirty="0">
                <a:ea typeface="Courier" charset="0"/>
                <a:cs typeface="Courier" charset="0"/>
              </a:rPr>
              <a:t>, 15min, Sandy </a:t>
            </a:r>
            <a:r>
              <a:rPr lang="en-US" altLang="x-none" sz="1600" dirty="0" smtClean="0">
                <a:ea typeface="Courier" charset="0"/>
                <a:cs typeface="Courier" charset="0"/>
              </a:rPr>
              <a:t>Zhang</a:t>
            </a:r>
          </a:p>
          <a:p>
            <a:pPr>
              <a:lnSpc>
                <a:spcPct val="100000"/>
              </a:lnSpc>
              <a:tabLst>
                <a:tab pos="5029200" algn="l"/>
                <a:tab pos="6629400" algn="l"/>
              </a:tabLst>
            </a:pPr>
            <a:r>
              <a:rPr lang="en-US" altLang="x-none" sz="1600" dirty="0" smtClean="0">
                <a:ea typeface="Courier" charset="0"/>
                <a:cs typeface="Courier" charset="0"/>
              </a:rPr>
              <a:t>9-draft-hu-bier-bfd-04</a:t>
            </a:r>
            <a:r>
              <a:rPr lang="en-US" altLang="x-none" sz="1600" dirty="0">
                <a:ea typeface="Courier" charset="0"/>
                <a:cs typeface="Courier" charset="0"/>
              </a:rPr>
              <a:t>, 5min, Sandy </a:t>
            </a:r>
            <a:r>
              <a:rPr lang="en-US" altLang="x-none" sz="1600" dirty="0" smtClean="0">
                <a:ea typeface="Courier" charset="0"/>
                <a:cs typeface="Courier" charset="0"/>
              </a:rPr>
              <a:t>Zhang</a:t>
            </a:r>
          </a:p>
          <a:p>
            <a:pPr>
              <a:lnSpc>
                <a:spcPct val="100000"/>
              </a:lnSpc>
              <a:tabLst>
                <a:tab pos="5029200" algn="l"/>
                <a:tab pos="6629400" algn="l"/>
              </a:tabLst>
            </a:pPr>
            <a:r>
              <a:rPr lang="en-US" altLang="x-none" sz="1600" dirty="0" smtClean="0">
                <a:ea typeface="Courier" charset="0"/>
                <a:cs typeface="Courier" charset="0"/>
              </a:rPr>
              <a:t>10-draft-ietf-bier-ipv6-requirements</a:t>
            </a:r>
            <a:r>
              <a:rPr lang="en-US" altLang="x-none" sz="1600" dirty="0">
                <a:ea typeface="Courier" charset="0"/>
                <a:cs typeface="Courier" charset="0"/>
              </a:rPr>
              <a:t>, 15min, Mike McBride</a:t>
            </a:r>
            <a:endParaRPr lang="en-US" altLang="x-none" sz="1600" dirty="0" smtClean="0">
              <a:ea typeface="Courier" charset="0"/>
              <a:cs typeface="Courier" charset="0"/>
            </a:endParaRPr>
          </a:p>
        </p:txBody>
      </p:sp>
    </p:spTree>
    <p:extLst>
      <p:ext uri="{BB962C8B-B14F-4D97-AF65-F5344CB8AC3E}">
        <p14:creationId xmlns:p14="http://schemas.microsoft.com/office/powerpoint/2010/main" val="724294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BIER WG Doc Status</a:t>
            </a:r>
            <a:endParaRPr lang="en-US" dirty="0"/>
          </a:p>
        </p:txBody>
      </p:sp>
      <p:sp>
        <p:nvSpPr>
          <p:cNvPr id="3" name="Content Placeholder 2"/>
          <p:cNvSpPr>
            <a:spLocks noGrp="1"/>
          </p:cNvSpPr>
          <p:nvPr>
            <p:ph idx="1"/>
          </p:nvPr>
        </p:nvSpPr>
        <p:spPr/>
        <p:txBody>
          <a:bodyPr>
            <a:normAutofit fontScale="92500" lnSpcReduction="10000"/>
          </a:bodyPr>
          <a:lstStyle/>
          <a:p>
            <a:pPr marL="0" indent="0">
              <a:lnSpc>
                <a:spcPct val="100000"/>
              </a:lnSpc>
              <a:buNone/>
            </a:pPr>
            <a:r>
              <a:rPr lang="en-US" sz="1600" b="1" dirty="0" smtClean="0"/>
              <a:t>Drafts IN for WGLC</a:t>
            </a:r>
          </a:p>
          <a:p>
            <a:pPr marL="457200" lvl="1" indent="0">
              <a:lnSpc>
                <a:spcPct val="100000"/>
              </a:lnSpc>
              <a:buNone/>
            </a:pPr>
            <a:r>
              <a:rPr lang="en-US" sz="1400" b="1" dirty="0"/>
              <a:t>draft-ietf-bier-bar-ipa-04</a:t>
            </a:r>
          </a:p>
          <a:p>
            <a:pPr lvl="2">
              <a:lnSpc>
                <a:spcPct val="100000"/>
              </a:lnSpc>
            </a:pPr>
            <a:r>
              <a:rPr lang="en-US" sz="1400" dirty="0"/>
              <a:t>Cleared WGLC in Feb</a:t>
            </a:r>
          </a:p>
          <a:p>
            <a:pPr lvl="2">
              <a:lnSpc>
                <a:spcPct val="100000"/>
              </a:lnSpc>
            </a:pPr>
            <a:r>
              <a:rPr lang="en-US" sz="1400" dirty="0"/>
              <a:t>Updated in May</a:t>
            </a:r>
          </a:p>
          <a:p>
            <a:pPr lvl="2">
              <a:lnSpc>
                <a:spcPct val="100000"/>
              </a:lnSpc>
            </a:pPr>
            <a:r>
              <a:rPr lang="en-US" sz="1400" dirty="0"/>
              <a:t>Need Doc </a:t>
            </a:r>
            <a:r>
              <a:rPr lang="en-US" sz="1400" dirty="0" smtClean="0"/>
              <a:t>Shepherd</a:t>
            </a:r>
          </a:p>
          <a:p>
            <a:pPr marL="457200" lvl="1" indent="0">
              <a:lnSpc>
                <a:spcPct val="100000"/>
              </a:lnSpc>
              <a:buNone/>
            </a:pPr>
            <a:r>
              <a:rPr lang="en-US" sz="1400" b="1" dirty="0" smtClean="0"/>
              <a:t>draft-ietf-bier-te-arch</a:t>
            </a:r>
          </a:p>
          <a:p>
            <a:pPr lvl="2">
              <a:lnSpc>
                <a:spcPct val="100000"/>
              </a:lnSpc>
            </a:pPr>
            <a:r>
              <a:rPr lang="en-US" sz="1400" dirty="0" smtClean="0"/>
              <a:t>WGLC email May 29</a:t>
            </a:r>
          </a:p>
          <a:p>
            <a:pPr lvl="3">
              <a:lnSpc>
                <a:spcPct val="100000"/>
              </a:lnSpc>
            </a:pPr>
            <a:r>
              <a:rPr lang="en-US" sz="1400" dirty="0" smtClean="0"/>
              <a:t>4 email responses </a:t>
            </a:r>
            <a:r>
              <a:rPr lang="mr-IN" sz="1400" dirty="0" smtClean="0"/>
              <a:t>–</a:t>
            </a:r>
            <a:r>
              <a:rPr lang="en-US" sz="1400" dirty="0" smtClean="0"/>
              <a:t> indefensible as consensus</a:t>
            </a:r>
          </a:p>
          <a:p>
            <a:pPr marL="457200" lvl="1" indent="0">
              <a:lnSpc>
                <a:spcPct val="100000"/>
              </a:lnSpc>
              <a:buNone/>
            </a:pPr>
            <a:r>
              <a:rPr lang="en-US" sz="1400" b="1" dirty="0" smtClean="0"/>
              <a:t>draft-ietf-bier-bgp-ls-bier-ext</a:t>
            </a:r>
          </a:p>
          <a:p>
            <a:pPr lvl="2">
              <a:lnSpc>
                <a:spcPct val="100000"/>
              </a:lnSpc>
            </a:pPr>
            <a:r>
              <a:rPr lang="en-US" sz="1400" dirty="0" smtClean="0"/>
              <a:t>WGLC email May 30</a:t>
            </a:r>
          </a:p>
          <a:p>
            <a:pPr lvl="3">
              <a:lnSpc>
                <a:spcPct val="100000"/>
              </a:lnSpc>
            </a:pPr>
            <a:r>
              <a:rPr lang="en-US" sz="1400" dirty="0" smtClean="0"/>
              <a:t>8 email responses</a:t>
            </a:r>
            <a:endParaRPr lang="en-US" sz="1400" dirty="0"/>
          </a:p>
          <a:p>
            <a:pPr lvl="3">
              <a:lnSpc>
                <a:spcPct val="100000"/>
              </a:lnSpc>
            </a:pPr>
            <a:r>
              <a:rPr lang="en-US" sz="1400" dirty="0" smtClean="0"/>
              <a:t>Email comments from ketant@cisco.com May 31</a:t>
            </a:r>
          </a:p>
          <a:p>
            <a:pPr lvl="3">
              <a:lnSpc>
                <a:spcPct val="100000"/>
              </a:lnSpc>
            </a:pPr>
            <a:r>
              <a:rPr lang="en-US" sz="1400" dirty="0" smtClean="0"/>
              <a:t>Author replied July 12</a:t>
            </a:r>
          </a:p>
          <a:p>
            <a:pPr lvl="3">
              <a:lnSpc>
                <a:spcPct val="100000"/>
              </a:lnSpc>
            </a:pPr>
            <a:r>
              <a:rPr lang="en-US" sz="1400" dirty="0" smtClean="0"/>
              <a:t>Please rev for restart of WGLC in BIER and IDR</a:t>
            </a:r>
          </a:p>
          <a:p>
            <a:pPr marL="457200" lvl="1" indent="0">
              <a:lnSpc>
                <a:spcPct val="100000"/>
              </a:lnSpc>
              <a:buNone/>
            </a:pPr>
            <a:r>
              <a:rPr lang="en-US" sz="1400" b="1" dirty="0"/>
              <a:t>draft-</a:t>
            </a:r>
            <a:r>
              <a:rPr lang="en-US" sz="1400" b="1" dirty="0" err="1"/>
              <a:t>ietf</a:t>
            </a:r>
            <a:r>
              <a:rPr lang="en-US" sz="1400" b="1" dirty="0"/>
              <a:t>-bier-</a:t>
            </a:r>
            <a:r>
              <a:rPr lang="en-US" sz="1400" b="1" dirty="0" err="1"/>
              <a:t>mld</a:t>
            </a:r>
            <a:r>
              <a:rPr lang="en-US" sz="1400" b="1" dirty="0"/>
              <a:t> </a:t>
            </a:r>
            <a:r>
              <a:rPr lang="en-US" sz="1400" b="1" dirty="0" smtClean="0"/>
              <a:t>&amp; pim-signaling-05</a:t>
            </a:r>
            <a:endParaRPr lang="en-US" sz="1400" b="1" dirty="0"/>
          </a:p>
          <a:p>
            <a:pPr lvl="2">
              <a:lnSpc>
                <a:spcPct val="100000"/>
              </a:lnSpc>
            </a:pPr>
            <a:r>
              <a:rPr lang="en-US" sz="1400" dirty="0" smtClean="0"/>
              <a:t>Ready for WGLC</a:t>
            </a:r>
          </a:p>
          <a:p>
            <a:pPr lvl="2">
              <a:lnSpc>
                <a:spcPct val="100000"/>
              </a:lnSpc>
            </a:pPr>
            <a:r>
              <a:rPr lang="en-US" sz="1400" dirty="0" smtClean="0"/>
              <a:t>Need Doc Shepherds</a:t>
            </a:r>
          </a:p>
        </p:txBody>
      </p:sp>
    </p:spTree>
    <p:extLst>
      <p:ext uri="{BB962C8B-B14F-4D97-AF65-F5344CB8AC3E}">
        <p14:creationId xmlns:p14="http://schemas.microsoft.com/office/powerpoint/2010/main" val="829704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Baryonic Model N4 </a:t>
            </a:r>
            <a:endParaRPr lang="en-US" b="1" dirty="0"/>
          </a:p>
        </p:txBody>
      </p:sp>
      <p:sp>
        <p:nvSpPr>
          <p:cNvPr id="3" name="Content Placeholder 2"/>
          <p:cNvSpPr>
            <a:spLocks noGrp="1"/>
          </p:cNvSpPr>
          <p:nvPr>
            <p:ph idx="1"/>
          </p:nvPr>
        </p:nvSpPr>
        <p:spPr>
          <a:xfrm>
            <a:off x="838200" y="1825624"/>
            <a:ext cx="10515600" cy="43807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100" dirty="0" smtClean="0"/>
              <a:t>0 charge, 0 magnetic moment, detectable via gravity interaction alone</a:t>
            </a:r>
          </a:p>
          <a:p>
            <a:pPr marL="0" marR="0" lvl="0" indent="0" defTabSz="914400" eaLnBrk="1" fontAlgn="auto" latinLnBrk="0" hangingPunct="1">
              <a:lnSpc>
                <a:spcPct val="100000"/>
              </a:lnSpc>
              <a:spcBef>
                <a:spcPts val="0"/>
              </a:spcBef>
              <a:spcAft>
                <a:spcPts val="0"/>
              </a:spcAft>
              <a:buClrTx/>
              <a:buSzTx/>
              <a:buFontTx/>
              <a:buNone/>
              <a:tabLst/>
              <a:defRPr/>
            </a:pP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10" y="-1251802"/>
            <a:ext cx="8991909" cy="11636587"/>
          </a:xfrm>
          <a:prstGeom prst="rect">
            <a:avLst/>
          </a:prstGeom>
        </p:spPr>
      </p:pic>
      <p:sp>
        <p:nvSpPr>
          <p:cNvPr id="5" name="TextBox 4"/>
          <p:cNvSpPr txBox="1"/>
          <p:nvPr/>
        </p:nvSpPr>
        <p:spPr>
          <a:xfrm>
            <a:off x="390292" y="6200080"/>
            <a:ext cx="5229923" cy="646331"/>
          </a:xfrm>
          <a:prstGeom prst="rect">
            <a:avLst/>
          </a:prstGeom>
          <a:noFill/>
        </p:spPr>
        <p:txBody>
          <a:bodyPr wrap="square" rtlCol="0">
            <a:spAutoFit/>
          </a:bodyPr>
          <a:lstStyle/>
          <a:p>
            <a:r>
              <a:rPr lang="en-US" sz="1200" dirty="0"/>
              <a:t>http://</a:t>
            </a:r>
            <a:r>
              <a:rPr lang="en-US" sz="1200" dirty="0" err="1"/>
              <a:t>adsabs.harvard.edu</a:t>
            </a:r>
            <a:r>
              <a:rPr lang="en-US" sz="1200" dirty="0"/>
              <a:t>/abs/2015SPIE.9570E..0TH</a:t>
            </a:r>
          </a:p>
          <a:p>
            <a:r>
              <a:rPr lang="en-US" sz="1200" dirty="0" smtClean="0"/>
              <a:t>W.F Hagen</a:t>
            </a:r>
          </a:p>
          <a:p>
            <a:r>
              <a:rPr lang="nb-NO" sz="1200" dirty="0" smtClean="0"/>
              <a:t>Sept</a:t>
            </a:r>
            <a:r>
              <a:rPr lang="nb-NO" sz="1200" dirty="0"/>
              <a:t>. 18, </a:t>
            </a:r>
            <a:r>
              <a:rPr lang="nb-NO" sz="1200" dirty="0" smtClean="0"/>
              <a:t>1938 - </a:t>
            </a:r>
            <a:r>
              <a:rPr lang="en-US" sz="1200" dirty="0"/>
              <a:t>March 18, 2019</a:t>
            </a:r>
            <a:endParaRPr lang="en-US" sz="1200" dirty="0"/>
          </a:p>
        </p:txBody>
      </p:sp>
    </p:spTree>
    <p:extLst>
      <p:ext uri="{BB962C8B-B14F-4D97-AF65-F5344CB8AC3E}">
        <p14:creationId xmlns:p14="http://schemas.microsoft.com/office/powerpoint/2010/main" val="66427605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6007</TotalTime>
  <Words>237</Words>
  <Application>Microsoft Macintosh PowerPoint</Application>
  <PresentationFormat>Widescreen</PresentationFormat>
  <Paragraphs>54</Paragraphs>
  <Slides>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Calibri</vt:lpstr>
      <vt:lpstr>Calibri Light</vt:lpstr>
      <vt:lpstr>Courier</vt:lpstr>
      <vt:lpstr>Mangal</vt:lpstr>
      <vt:lpstr>宋体</vt:lpstr>
      <vt:lpstr>Arial</vt:lpstr>
      <vt:lpstr>Office 主题</vt:lpstr>
      <vt:lpstr>BIER WG IETF 105</vt:lpstr>
      <vt:lpstr>Note Well</vt:lpstr>
      <vt:lpstr>Agenda</vt:lpstr>
      <vt:lpstr>BIER WG Doc Status</vt:lpstr>
      <vt:lpstr>Baryonic Model N4 </vt:lpstr>
    </vt:vector>
  </TitlesOfParts>
  <Company>Huawei Technologies Co.,Ltd.</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Large-Scale Deterministic Network</dc:title>
  <dc:creator>qiangli (D)</dc:creator>
  <cp:lastModifiedBy>Greg Shepherd</cp:lastModifiedBy>
  <cp:revision>204</cp:revision>
  <cp:lastPrinted>2018-07-17T15:27:58Z</cp:lastPrinted>
  <dcterms:created xsi:type="dcterms:W3CDTF">2018-06-29T03:57:46Z</dcterms:created>
  <dcterms:modified xsi:type="dcterms:W3CDTF">2019-07-24T14:48:40Z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(3)aMZKQSeDXVHrANqsxt2MYj+Ofv6gX6Bj0s/erD9pHh77+IpxBlw8Yef3//5fraUwx3mrIZFs
CBRuWjDtncF5bJO/U/MER5sKCfw97U3RT+moCe/+a9XCbtORBJ1Tghpd1sS2vyraIRfbhrSo
zw4J5Pb8CDly8thxDfGYnUDPAGvURET1M4ZYetRvbnLUCBhR1SVVAaiR6OzRiI0zifonTqvy
U98z9FSJ4rMI+UM6tz</vt:lpwstr>
  </property>
  <property fmtid="{D5CDD505-2E9C-101B-9397-08002B2CF9AE}" pid="3" name="_2015_ms_pID_7253431">
    <vt:lpwstr>3aHj9yw7cakBPuStpB8th+hsAwXYz1GYK6RH7ne32uKOghmiY/AlWY
vi5Ou6QN2m8CpgNUno5JXPfWbhiMfjC5/Fl4asdA6qeoSI/70m1jKNeLhUhIZYZmChDOMGlp
B8yArWwazBTFlVXvQUDQ36Y3aKpJzKEwfJT4/T0YijspyhhGgTVaNmslYE2eQhtd1AhucCi9
9sQs7/G3gDONN+8jR4ygyqVm+F+ISlrO/Hpb</vt:lpwstr>
  </property>
  <property fmtid="{D5CDD505-2E9C-101B-9397-08002B2CF9AE}" pid="4" name="_2015_ms_pID_7253432">
    <vt:lpwstr>9A==</vt:lpwstr>
  </property>
</Properties>
</file>