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4" r:id="rId4"/>
    <p:sldId id="262" r:id="rId5"/>
    <p:sldId id="265" r:id="rId6"/>
    <p:sldId id="267" r:id="rId7"/>
    <p:sldId id="266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5C96F-1132-4CFB-9857-22BE7BF1C483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C95D2-7521-427C-AE6F-CA9DD2436A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449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E13AE-9E32-48E2-B2FB-0273F68843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096143-9555-4792-BB52-E67B21C573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1A1F8-9022-4692-9C42-C31CFE1A4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A8AB-914B-42F8-8124-654B3F6D2DD0}" type="datetime1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7174B-358A-42FA-B1C3-59ABC8087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0CD53-6228-4E7D-A973-EAFBF4343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675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3119B-342C-404B-B741-A3181028A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77C981-3C2B-4510-802D-42603FF330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4DD4D-C86A-491E-96B7-55496F7E3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FB09-FE74-4B82-8480-D069C8AE6C74}" type="datetime1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34EEE-BE9D-421E-B977-B318C5AA7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5FD66-C0DA-49E2-88B4-87916DD3D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40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3A1F2E-690C-4D18-9BEB-7D5F81F09F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ED75B-8DE6-4407-8B66-94F00936C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60499-B2B5-4AD8-9853-72241B519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5EE16-A643-4936-8558-E09A274740E3}" type="datetime1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4B6EB-CA9A-4714-AD0F-DF28B4A56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7244C-D67D-4AFB-937E-408097476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78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1B2CD-6BC0-480A-9947-8A55E65A9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12086-BCB1-4D2C-80CC-9D3C209E6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6CF46-970F-44A2-B565-E728BEED0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ADCD-C0C1-480B-90EB-0E53BF9BECDF}" type="datetime1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9716E-1FE8-49AA-9AF0-AB2708512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C577F-49C5-470E-9E21-BE6DAF5E4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70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A1073-BD5E-4F16-87C6-37E803643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ED0CC7-C692-4138-8EA7-658772CBF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29CA0-6870-44B8-9048-3112C41BD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AFD01-559E-48E6-B769-EA04C2A80143}" type="datetime1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FA171-C25C-4961-82BC-659A60958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8E509-0866-43CE-8417-5E88331B5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4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249BE-5CBE-4B2D-B3B7-5027BD326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8F023-142E-4772-BC9F-0F27BE32E6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0625A4-5714-4B7B-9496-C43B3CF0B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8ACF3C-3AEB-4F98-AE57-6D9CB601C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D4A8-7B02-46D0-8E2D-226770A1C56E}" type="datetime1">
              <a:rPr lang="en-GB" smtClean="0"/>
              <a:t>20/11/2019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6EFA8-06F2-4652-9647-92E58BE44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FB6F1B-B6A1-4041-A3B9-FA86D2EDE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7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BC5DF-13AD-4578-B180-F6C1B847F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173A9-E76E-4C80-BBEB-71415F02D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E55132-EA5D-47F8-8E47-5EF92367E8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32D314-5FD9-4E53-9FDD-208526F17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16E7FD-1157-49E0-854D-A54231CF0A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59D21C-8731-4F00-9ED4-48E2008B0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F390-8999-4A49-9E8F-03261E57E2D4}" type="datetime1">
              <a:rPr lang="en-GB" smtClean="0"/>
              <a:t>20/11/2019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69063E-4271-41C3-B998-10CB2B798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503AFA-F3AF-41F9-9232-7C8D068BD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80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351BB-A1ED-43F2-A405-0CE064F8B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D4ED8-337D-49E6-B578-115C55451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4F8D0-2178-4849-B0F3-B80219266707}" type="datetime1">
              <a:rPr lang="en-GB" smtClean="0"/>
              <a:t>20/11/2019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4035D-E22D-48BA-A8A4-81DA0E4A7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A4C98F-5835-4C00-80B2-15964D66B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991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42647F-3A49-4D48-8BC9-F2DBAF5E6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85FC0-3114-45D0-B841-4F7047CE9720}" type="datetime1">
              <a:rPr lang="en-GB" smtClean="0"/>
              <a:t>20/11/2019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8CDE88-0506-49CB-A8FC-84A666A6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D192A-DF5B-4F74-98D7-4BD5967D3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62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F446B-BEBE-4FE5-8B57-D34C90FCA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6B3E8-C3F5-4F2A-9DFD-29D3967ED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B8FE0-ADE2-4B0C-957F-9ED4B4219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0485F-01D8-4955-98E6-39B1BC6A9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67E8-2D54-44FF-8610-38E5542BC31F}" type="datetime1">
              <a:rPr lang="en-GB" smtClean="0"/>
              <a:t>20/11/2019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BE537-1C23-443D-83C3-78C2E061A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E0D0E3-9570-48C3-9D04-F91A8018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076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D16AC-9873-46BB-B016-183BD2F11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96B1BA-04F7-4249-98B4-E939F64ADF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73C249-6A36-49CF-9336-0BCEE5EEF5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F90AA4-CD55-47F6-94D1-8F38D1D9F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9B6A-5192-4579-A186-CBA77BD4E995}" type="datetime1">
              <a:rPr lang="en-GB" smtClean="0"/>
              <a:t>20/11/2019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12D228-7374-48BA-A4A0-0B9205EFD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29747-311D-4E9B-974C-CAF6BF148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85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24C165-F454-428B-9661-8AD283C90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1161A6-9B6E-4711-9FD6-F66E05E99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8E9F6-26B7-44FC-B420-515BAD3097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090BC-2F4D-43D4-9C83-B32AE1F5A3B9}" type="datetime1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531CB-A16D-48C0-A51B-202FD8418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563C9-661B-4F5C-A6FE-854C8AA06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E5EE0-5785-4D8C-A9F2-CE665E792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266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9E9AF-D642-42FF-9845-ADA5B4F4E2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draft-</a:t>
            </a:r>
            <a:r>
              <a:rPr lang="en-GB" dirty="0" err="1"/>
              <a:t>friel</a:t>
            </a:r>
            <a:r>
              <a:rPr lang="en-GB" dirty="0"/>
              <a:t>-anima-</a:t>
            </a:r>
            <a:r>
              <a:rPr lang="en-GB" dirty="0" err="1"/>
              <a:t>brski</a:t>
            </a:r>
            <a:r>
              <a:rPr lang="en-GB" dirty="0"/>
              <a:t>-cloud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2E8353-C46E-49A8-A54E-4F3B08F9EA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dirty="0"/>
              <a:t>		Friel			Cisco</a:t>
            </a:r>
          </a:p>
          <a:p>
            <a:pPr algn="l"/>
            <a:r>
              <a:rPr lang="en-GB" dirty="0"/>
              <a:t>		Shekh-Yusef 		Avaya</a:t>
            </a:r>
          </a:p>
          <a:p>
            <a:pPr algn="l"/>
            <a:r>
              <a:rPr lang="en-GB" dirty="0"/>
              <a:t>		Richardson		</a:t>
            </a:r>
            <a:r>
              <a:rPr lang="en-GB" dirty="0" err="1"/>
              <a:t>Sandelman</a:t>
            </a:r>
            <a:r>
              <a:rPr lang="en-GB" dirty="0"/>
              <a:t> Software Works</a:t>
            </a:r>
          </a:p>
        </p:txBody>
      </p:sp>
    </p:spTree>
    <p:extLst>
      <p:ext uri="{BB962C8B-B14F-4D97-AF65-F5344CB8AC3E}">
        <p14:creationId xmlns:p14="http://schemas.microsoft.com/office/powerpoint/2010/main" val="1005936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1207A-00DA-4B89-8516-B7527E1C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TL;DR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2F784-A517-46BA-A2AA-E58B666B9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-anima-bootstrapping-</a:t>
            </a:r>
            <a:r>
              <a:rPr lang="en-GB" dirty="0" err="1"/>
              <a:t>keyinfra</a:t>
            </a:r>
            <a:r>
              <a:rPr lang="en-GB" dirty="0"/>
              <a:t> does not fully specify Default Cloud Registrar operation</a:t>
            </a:r>
          </a:p>
          <a:p>
            <a:endParaRPr lang="en-GB" dirty="0"/>
          </a:p>
          <a:p>
            <a:r>
              <a:rPr lang="en-GB" dirty="0"/>
              <a:t>draft-</a:t>
            </a:r>
            <a:r>
              <a:rPr lang="en-GB" dirty="0" err="1"/>
              <a:t>friel</a:t>
            </a:r>
            <a:r>
              <a:rPr lang="en-GB" dirty="0"/>
              <a:t>-anima-</a:t>
            </a:r>
            <a:r>
              <a:rPr lang="en-GB" dirty="0" err="1"/>
              <a:t>brski</a:t>
            </a:r>
            <a:r>
              <a:rPr lang="en-GB" dirty="0"/>
              <a:t>-cloud does</a:t>
            </a:r>
          </a:p>
          <a:p>
            <a:endParaRPr lang="en-GB" dirty="0"/>
          </a:p>
          <a:p>
            <a:r>
              <a:rPr lang="en-GB" dirty="0"/>
              <a:t>Use cases: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A pledge bootstrapping from a location remote from the domain, and having no Join Proxy needs to discover the location of it's home Registrar.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Use case: A pledge bootstrapping in a location in which there is not (yet?) a Registrar may need to use a Manufacturer provided service for onboarding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C6A9B-57CC-42A6-B290-D4E510ED3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312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F9269-7960-48F3-B58C-DB7F78BC1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FA2A6-42EE-42D9-BBAF-352A593CA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89115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Pledge connects to Cloud Registrar on bootstrap and requests Voucher</a:t>
            </a:r>
          </a:p>
          <a:p>
            <a:pPr lvl="1"/>
            <a:r>
              <a:rPr lang="en-GB" dirty="0"/>
              <a:t>Mutual TLS enforced using </a:t>
            </a:r>
            <a:r>
              <a:rPr lang="en-GB" dirty="0" err="1"/>
              <a:t>IDevID</a:t>
            </a:r>
            <a:r>
              <a:rPr lang="en-GB" dirty="0"/>
              <a:t> and implicit TA</a:t>
            </a:r>
          </a:p>
          <a:p>
            <a:pPr lvl="1"/>
            <a:r>
              <a:rPr lang="en-GB" dirty="0"/>
              <a:t>Assumption is that Pledge has internet access</a:t>
            </a:r>
          </a:p>
          <a:p>
            <a:r>
              <a:rPr lang="en-GB" dirty="0"/>
              <a:t>Choices, choices, choices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Does Cloud Registrar issue Voucher or 3xx to Home Registrar?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If Cloud Registrar issues Voucher, does it also issue suitably </a:t>
            </a:r>
            <a:r>
              <a:rPr lang="en-GB" dirty="0" err="1"/>
              <a:t>namespaced</a:t>
            </a:r>
            <a:r>
              <a:rPr lang="en-GB" dirty="0"/>
              <a:t> </a:t>
            </a:r>
            <a:r>
              <a:rPr lang="en-GB" dirty="0" err="1"/>
              <a:t>LDevID</a:t>
            </a:r>
            <a:r>
              <a:rPr lang="en-GB" dirty="0"/>
              <a:t>, or does it redirect to EST requests to home Registrar?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If Cloud Registrar issues </a:t>
            </a:r>
            <a:r>
              <a:rPr lang="en-GB" dirty="0" err="1"/>
              <a:t>LDevID</a:t>
            </a:r>
            <a:r>
              <a:rPr lang="en-GB" dirty="0"/>
              <a:t>, how does it tell the Pledge about its home domain?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BA82C7-67A8-412B-99A4-01261BFB3B19}"/>
              </a:ext>
            </a:extLst>
          </p:cNvPr>
          <p:cNvSpPr/>
          <p:nvPr/>
        </p:nvSpPr>
        <p:spPr>
          <a:xfrm>
            <a:off x="11006097" y="586725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Cloud</a:t>
            </a:r>
          </a:p>
          <a:p>
            <a:pPr algn="ctr"/>
            <a:r>
              <a:rPr lang="en-GB" sz="1200" dirty="0"/>
              <a:t>Registrar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9E54D3-25F1-4BB5-B460-5E78F605B7AA}"/>
              </a:ext>
            </a:extLst>
          </p:cNvPr>
          <p:cNvSpPr/>
          <p:nvPr/>
        </p:nvSpPr>
        <p:spPr>
          <a:xfrm>
            <a:off x="7806554" y="586724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Pledge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C50A3A-700D-470A-9944-0FBE56FB358E}"/>
              </a:ext>
            </a:extLst>
          </p:cNvPr>
          <p:cNvSpPr/>
          <p:nvPr/>
        </p:nvSpPr>
        <p:spPr>
          <a:xfrm>
            <a:off x="9006139" y="4680400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 Registrar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0FF1A5-7CF3-4A20-93F3-CED494E69B87}"/>
              </a:ext>
            </a:extLst>
          </p:cNvPr>
          <p:cNvSpPr/>
          <p:nvPr/>
        </p:nvSpPr>
        <p:spPr>
          <a:xfrm>
            <a:off x="11006097" y="2423473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MASA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CE93D8-0719-43CA-98A7-BE5AE5A8F655}"/>
              </a:ext>
            </a:extLst>
          </p:cNvPr>
          <p:cNvSpPr/>
          <p:nvPr/>
        </p:nvSpPr>
        <p:spPr>
          <a:xfrm>
            <a:off x="9784022" y="3802962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CA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86B6B9-B417-475D-884A-B23E033A41E0}"/>
              </a:ext>
            </a:extLst>
          </p:cNvPr>
          <p:cNvSpPr/>
          <p:nvPr/>
        </p:nvSpPr>
        <p:spPr>
          <a:xfrm>
            <a:off x="9006140" y="5557837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Services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953C15C-9EBF-43C5-AB66-0AAC6E498C6E}"/>
              </a:ext>
            </a:extLst>
          </p:cNvPr>
          <p:cNvCxnSpPr>
            <a:stCxn id="5" idx="3"/>
            <a:endCxn id="4" idx="1"/>
          </p:cNvCxnSpPr>
          <p:nvPr/>
        </p:nvCxnSpPr>
        <p:spPr>
          <a:xfrm>
            <a:off x="8694936" y="921900"/>
            <a:ext cx="2311161" cy="1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4438776D-6EEC-42E6-BCB3-D758CDACE596}"/>
              </a:ext>
            </a:extLst>
          </p:cNvPr>
          <p:cNvCxnSpPr>
            <a:stCxn id="5" idx="2"/>
            <a:endCxn id="6" idx="1"/>
          </p:cNvCxnSpPr>
          <p:nvPr/>
        </p:nvCxnSpPr>
        <p:spPr>
          <a:xfrm rot="16200000" flipH="1">
            <a:off x="6749192" y="2758628"/>
            <a:ext cx="3758501" cy="755394"/>
          </a:xfrm>
          <a:prstGeom prst="bentConnector2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19CA260D-A6DE-45F0-8958-3934AC65A63B}"/>
              </a:ext>
            </a:extLst>
          </p:cNvPr>
          <p:cNvCxnSpPr>
            <a:stCxn id="5" idx="2"/>
            <a:endCxn id="9" idx="1"/>
          </p:cNvCxnSpPr>
          <p:nvPr/>
        </p:nvCxnSpPr>
        <p:spPr>
          <a:xfrm rot="16200000" flipH="1">
            <a:off x="6310473" y="3197346"/>
            <a:ext cx="4635938" cy="755395"/>
          </a:xfrm>
          <a:prstGeom prst="bentConnector2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B95D0306-01BC-46C6-A14A-8CD346124162}"/>
              </a:ext>
            </a:extLst>
          </p:cNvPr>
          <p:cNvCxnSpPr>
            <a:cxnSpLocks/>
            <a:stCxn id="6" idx="0"/>
            <a:endCxn id="8" idx="1"/>
          </p:cNvCxnSpPr>
          <p:nvPr/>
        </p:nvCxnSpPr>
        <p:spPr>
          <a:xfrm rot="5400000" flipH="1" flipV="1">
            <a:off x="9346045" y="4242423"/>
            <a:ext cx="542262" cy="333692"/>
          </a:xfrm>
          <a:prstGeom prst="bentConnector2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D417B7C-4144-428F-9914-ACF9CEB666B6}"/>
              </a:ext>
            </a:extLst>
          </p:cNvPr>
          <p:cNvSpPr/>
          <p:nvPr/>
        </p:nvSpPr>
        <p:spPr>
          <a:xfrm>
            <a:off x="8694936" y="3618271"/>
            <a:ext cx="2179541" cy="3048000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B13DBFCE-864E-4342-BB8A-1AFCF8AE7B83}"/>
              </a:ext>
            </a:extLst>
          </p:cNvPr>
          <p:cNvCxnSpPr>
            <a:cxnSpLocks/>
            <a:stCxn id="6" idx="3"/>
            <a:endCxn id="7" idx="2"/>
          </p:cNvCxnSpPr>
          <p:nvPr/>
        </p:nvCxnSpPr>
        <p:spPr>
          <a:xfrm flipV="1">
            <a:off x="9894521" y="3093824"/>
            <a:ext cx="1555767" cy="1921752"/>
          </a:xfrm>
          <a:prstGeom prst="bentConnector2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716086F-B4FF-4CD1-979D-139EB49D7FA6}"/>
              </a:ext>
            </a:extLst>
          </p:cNvPr>
          <p:cNvSpPr/>
          <p:nvPr/>
        </p:nvSpPr>
        <p:spPr>
          <a:xfrm>
            <a:off x="11006097" y="1499021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Cloud</a:t>
            </a:r>
          </a:p>
          <a:p>
            <a:pPr algn="ctr"/>
            <a:r>
              <a:rPr lang="en-GB" sz="1200" dirty="0"/>
              <a:t>CA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E107C1E-07FF-4FE2-9340-BEB562797484}"/>
              </a:ext>
            </a:extLst>
          </p:cNvPr>
          <p:cNvCxnSpPr>
            <a:stCxn id="4" idx="2"/>
            <a:endCxn id="48" idx="0"/>
          </p:cNvCxnSpPr>
          <p:nvPr/>
        </p:nvCxnSpPr>
        <p:spPr>
          <a:xfrm>
            <a:off x="11450288" y="1257076"/>
            <a:ext cx="0" cy="241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B93A955F-865F-489C-9B25-CA5083CD8FB1}"/>
              </a:ext>
            </a:extLst>
          </p:cNvPr>
          <p:cNvSpPr txBox="1"/>
          <p:nvPr/>
        </p:nvSpPr>
        <p:spPr>
          <a:xfrm>
            <a:off x="9081716" y="6308209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Home Domain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58C5497F-05AB-4AB1-9A6A-7DF712E72A43}"/>
              </a:ext>
            </a:extLst>
          </p:cNvPr>
          <p:cNvSpPr/>
          <p:nvPr/>
        </p:nvSpPr>
        <p:spPr>
          <a:xfrm>
            <a:off x="10746658" y="107463"/>
            <a:ext cx="1360701" cy="3175632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FB47100-A440-43AD-AB47-715B263CE420}"/>
              </a:ext>
            </a:extLst>
          </p:cNvPr>
          <p:cNvSpPr txBox="1"/>
          <p:nvPr/>
        </p:nvSpPr>
        <p:spPr>
          <a:xfrm>
            <a:off x="11087047" y="175854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Cloud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1DDDA601-3B93-4692-99D5-B0A1CC5B3392}"/>
              </a:ext>
            </a:extLst>
          </p:cNvPr>
          <p:cNvSpPr/>
          <p:nvPr/>
        </p:nvSpPr>
        <p:spPr>
          <a:xfrm>
            <a:off x="7623356" y="275051"/>
            <a:ext cx="1756618" cy="1288800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79FC9D7-B1BD-4F96-8151-40406848DB80}"/>
              </a:ext>
            </a:extLst>
          </p:cNvPr>
          <p:cNvSpPr txBox="1"/>
          <p:nvPr/>
        </p:nvSpPr>
        <p:spPr>
          <a:xfrm>
            <a:off x="8618788" y="1222916"/>
            <a:ext cx="56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Lost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2C75C81-7C46-4BF2-9B29-99983211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3</a:t>
            </a:fld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6D0B13-B03F-4699-AE5E-45554202116B}"/>
              </a:ext>
            </a:extLst>
          </p:cNvPr>
          <p:cNvSpPr txBox="1"/>
          <p:nvPr/>
        </p:nvSpPr>
        <p:spPr>
          <a:xfrm>
            <a:off x="8652001" y="1951398"/>
            <a:ext cx="1505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Multiple</a:t>
            </a:r>
          </a:p>
          <a:p>
            <a:r>
              <a:rPr lang="en-GB" dirty="0">
                <a:solidFill>
                  <a:srgbClr val="0070C0"/>
                </a:solidFill>
              </a:rPr>
              <a:t>Possible</a:t>
            </a:r>
          </a:p>
          <a:p>
            <a:r>
              <a:rPr lang="en-GB" dirty="0">
                <a:solidFill>
                  <a:srgbClr val="0070C0"/>
                </a:solidFill>
              </a:rPr>
              <a:t>signalling permutations</a:t>
            </a:r>
          </a:p>
        </p:txBody>
      </p:sp>
    </p:spTree>
    <p:extLst>
      <p:ext uri="{BB962C8B-B14F-4D97-AF65-F5344CB8AC3E}">
        <p14:creationId xmlns:p14="http://schemas.microsoft.com/office/powerpoint/2010/main" val="1553161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1D2D5-46F3-4177-9B12-46C97F43B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 Domain Mutual Authentication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38D9C-2603-46C4-8C02-06BF8F400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Pledge must be imprinted with trust anchor for home Registrar</a:t>
            </a:r>
          </a:p>
          <a:p>
            <a:pPr lvl="1"/>
            <a:r>
              <a:rPr lang="en-GB" dirty="0"/>
              <a:t>Pledge may need to be imprinted with realm/domain name of home domain if trust anchor is a Public CA</a:t>
            </a:r>
          </a:p>
          <a:p>
            <a:pPr lvl="1"/>
            <a:r>
              <a:rPr lang="en-GB" dirty="0"/>
              <a:t>Details on realm/domain identity mapping and verification TBD</a:t>
            </a:r>
          </a:p>
          <a:p>
            <a:r>
              <a:rPr lang="en-GB" dirty="0"/>
              <a:t>Home Registrar must either</a:t>
            </a:r>
          </a:p>
          <a:p>
            <a:pPr lvl="1"/>
            <a:r>
              <a:rPr lang="en-GB" dirty="0"/>
              <a:t>Have visibility to and verify Voucher issued by MASA that is bound to Pledge</a:t>
            </a:r>
          </a:p>
          <a:p>
            <a:pPr lvl="1"/>
            <a:r>
              <a:rPr lang="en-GB" dirty="0"/>
              <a:t>Verify locally significant </a:t>
            </a:r>
            <a:r>
              <a:rPr lang="en-GB" dirty="0" err="1"/>
              <a:t>LDevID</a:t>
            </a:r>
            <a:r>
              <a:rPr lang="en-GB" dirty="0"/>
              <a:t> that Pledge presents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9A025E-A5FA-4F4A-9503-640FCCBBA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356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7B3BC-BCC4-40D9-966A-CB7836DD3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Registrar Redirects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1CA2E-D286-4818-8CF9-66417F5F1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85156" cy="4351338"/>
          </a:xfrm>
        </p:spPr>
        <p:txBody>
          <a:bodyPr/>
          <a:lstStyle/>
          <a:p>
            <a:r>
              <a:rPr lang="en-GB" dirty="0"/>
              <a:t>Cloud Registrar replies with a 3xx to the Voucher Request</a:t>
            </a:r>
          </a:p>
          <a:p>
            <a:r>
              <a:rPr lang="en-GB" dirty="0"/>
              <a:t>Pledge completes full BRSKI flow against Home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5E8ADF-5BFB-43CE-91F5-3E7770BA8DA4}"/>
              </a:ext>
            </a:extLst>
          </p:cNvPr>
          <p:cNvSpPr/>
          <p:nvPr/>
        </p:nvSpPr>
        <p:spPr>
          <a:xfrm>
            <a:off x="11006097" y="586725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Cloud</a:t>
            </a:r>
          </a:p>
          <a:p>
            <a:pPr algn="ctr"/>
            <a:r>
              <a:rPr lang="en-GB" sz="1200" dirty="0"/>
              <a:t>Registrar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9FACAA-0CC2-4D9E-9038-7867E1EFF491}"/>
              </a:ext>
            </a:extLst>
          </p:cNvPr>
          <p:cNvSpPr/>
          <p:nvPr/>
        </p:nvSpPr>
        <p:spPr>
          <a:xfrm>
            <a:off x="7806554" y="586724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Pledge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4DC742-5CF9-41C7-85DD-18B0D7AA829C}"/>
              </a:ext>
            </a:extLst>
          </p:cNvPr>
          <p:cNvSpPr/>
          <p:nvPr/>
        </p:nvSpPr>
        <p:spPr>
          <a:xfrm>
            <a:off x="9006139" y="4680400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 Registrar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078312-88AE-4D4C-9D44-03C4FFE5AEE6}"/>
              </a:ext>
            </a:extLst>
          </p:cNvPr>
          <p:cNvSpPr/>
          <p:nvPr/>
        </p:nvSpPr>
        <p:spPr>
          <a:xfrm>
            <a:off x="11006097" y="2423473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MASA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656B2-D47D-4E93-AF70-447DE913F322}"/>
              </a:ext>
            </a:extLst>
          </p:cNvPr>
          <p:cNvSpPr/>
          <p:nvPr/>
        </p:nvSpPr>
        <p:spPr>
          <a:xfrm>
            <a:off x="9784022" y="3802962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CA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3E2B3E-3B8B-4B95-940B-C38516BC9988}"/>
              </a:ext>
            </a:extLst>
          </p:cNvPr>
          <p:cNvSpPr/>
          <p:nvPr/>
        </p:nvSpPr>
        <p:spPr>
          <a:xfrm>
            <a:off x="9006140" y="5557837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Services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07F3650-D775-4409-9D31-263456F2352B}"/>
              </a:ext>
            </a:extLst>
          </p:cNvPr>
          <p:cNvSpPr/>
          <p:nvPr/>
        </p:nvSpPr>
        <p:spPr>
          <a:xfrm>
            <a:off x="8694936" y="3618271"/>
            <a:ext cx="2179541" cy="3048000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1F36E3-701A-4FDB-BF2A-167DE78768F3}"/>
              </a:ext>
            </a:extLst>
          </p:cNvPr>
          <p:cNvSpPr/>
          <p:nvPr/>
        </p:nvSpPr>
        <p:spPr>
          <a:xfrm>
            <a:off x="11006097" y="1499021"/>
            <a:ext cx="888382" cy="6703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Cloud</a:t>
            </a:r>
          </a:p>
          <a:p>
            <a:pPr algn="ctr"/>
            <a:r>
              <a:rPr lang="en-GB" sz="1200" dirty="0"/>
              <a:t>CA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C4796A5-1C81-4499-95CD-5CC92365C0FD}"/>
              </a:ext>
            </a:extLst>
          </p:cNvPr>
          <p:cNvSpPr/>
          <p:nvPr/>
        </p:nvSpPr>
        <p:spPr>
          <a:xfrm>
            <a:off x="10746658" y="107463"/>
            <a:ext cx="1360701" cy="3175632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7BC08A-27AF-4D3C-A75D-FA84E57E3EF6}"/>
              </a:ext>
            </a:extLst>
          </p:cNvPr>
          <p:cNvSpPr txBox="1"/>
          <p:nvPr/>
        </p:nvSpPr>
        <p:spPr>
          <a:xfrm>
            <a:off x="11087047" y="175854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Cloud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077AE35-3508-46AC-824F-748879E79B6F}"/>
              </a:ext>
            </a:extLst>
          </p:cNvPr>
          <p:cNvSpPr/>
          <p:nvPr/>
        </p:nvSpPr>
        <p:spPr>
          <a:xfrm>
            <a:off x="7623356" y="275051"/>
            <a:ext cx="1756618" cy="1288800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FD4D141-AC81-4303-ABE7-900D3C3D0D41}"/>
              </a:ext>
            </a:extLst>
          </p:cNvPr>
          <p:cNvCxnSpPr>
            <a:cxnSpLocks/>
          </p:cNvCxnSpPr>
          <p:nvPr/>
        </p:nvCxnSpPr>
        <p:spPr>
          <a:xfrm>
            <a:off x="8694936" y="945669"/>
            <a:ext cx="2311161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C1811D9-24C3-4A08-A994-7B33EC154EF2}"/>
              </a:ext>
            </a:extLst>
          </p:cNvPr>
          <p:cNvSpPr txBox="1"/>
          <p:nvPr/>
        </p:nvSpPr>
        <p:spPr>
          <a:xfrm>
            <a:off x="9459070" y="433334"/>
            <a:ext cx="1395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1. Voucher Request</a:t>
            </a:r>
          </a:p>
          <a:p>
            <a:r>
              <a:rPr lang="en-GB" sz="1200" dirty="0">
                <a:solidFill>
                  <a:srgbClr val="FF0000"/>
                </a:solidFill>
              </a:rPr>
              <a:t>-&gt; 3xx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9ADA24F3-81F9-4533-9E58-7382293ABEB8}"/>
              </a:ext>
            </a:extLst>
          </p:cNvPr>
          <p:cNvCxnSpPr>
            <a:stCxn id="5" idx="2"/>
            <a:endCxn id="6" idx="1"/>
          </p:cNvCxnSpPr>
          <p:nvPr/>
        </p:nvCxnSpPr>
        <p:spPr>
          <a:xfrm rot="16200000" flipH="1">
            <a:off x="6749192" y="2758628"/>
            <a:ext cx="3758501" cy="755394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00C9E2F-EF68-4C9D-9D3F-EED216628738}"/>
              </a:ext>
            </a:extLst>
          </p:cNvPr>
          <p:cNvSpPr txBox="1"/>
          <p:nvPr/>
        </p:nvSpPr>
        <p:spPr>
          <a:xfrm>
            <a:off x="7356834" y="2204477"/>
            <a:ext cx="889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2. Voucher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Request</a:t>
            </a:r>
          </a:p>
          <a:p>
            <a:r>
              <a:rPr lang="en-GB" sz="1200" dirty="0">
                <a:solidFill>
                  <a:srgbClr val="FF0000"/>
                </a:solidFill>
              </a:rPr>
              <a:t>-&gt; 200 OK</a:t>
            </a:r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7394960F-ECC7-4D23-A937-D0087CCC04AB}"/>
              </a:ext>
            </a:extLst>
          </p:cNvPr>
          <p:cNvCxnSpPr>
            <a:stCxn id="6" idx="3"/>
            <a:endCxn id="7" idx="2"/>
          </p:cNvCxnSpPr>
          <p:nvPr/>
        </p:nvCxnSpPr>
        <p:spPr>
          <a:xfrm flipV="1">
            <a:off x="9894521" y="3093824"/>
            <a:ext cx="1555767" cy="1921752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11769D4-8E3A-4A7B-BE70-C9FB4A459566}"/>
              </a:ext>
            </a:extLst>
          </p:cNvPr>
          <p:cNvSpPr txBox="1"/>
          <p:nvPr/>
        </p:nvSpPr>
        <p:spPr>
          <a:xfrm>
            <a:off x="11056133" y="5148426"/>
            <a:ext cx="889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2. Voucher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Request</a:t>
            </a:r>
          </a:p>
          <a:p>
            <a:r>
              <a:rPr lang="en-GB" sz="1200" dirty="0">
                <a:solidFill>
                  <a:srgbClr val="FF0000"/>
                </a:solidFill>
              </a:rPr>
              <a:t>-&gt; 200 OK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BE25DD8F-255E-462D-AD38-E30404ACE717}"/>
              </a:ext>
            </a:extLst>
          </p:cNvPr>
          <p:cNvCxnSpPr>
            <a:cxnSpLocks/>
            <a:endCxn id="6" idx="0"/>
          </p:cNvCxnSpPr>
          <p:nvPr/>
        </p:nvCxnSpPr>
        <p:spPr>
          <a:xfrm rot="16200000" flipH="1">
            <a:off x="7265953" y="2496023"/>
            <a:ext cx="3423326" cy="945427"/>
          </a:xfrm>
          <a:prstGeom prst="bentConnector3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815160E-C56B-4FBB-B120-39F064012534}"/>
              </a:ext>
            </a:extLst>
          </p:cNvPr>
          <p:cNvSpPr txBox="1"/>
          <p:nvPr/>
        </p:nvSpPr>
        <p:spPr>
          <a:xfrm>
            <a:off x="8662057" y="2159275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3. </a:t>
            </a:r>
            <a:r>
              <a:rPr lang="en-GB" sz="1200" dirty="0" err="1">
                <a:solidFill>
                  <a:srgbClr val="00B050"/>
                </a:solidFill>
              </a:rPr>
              <a:t>Enroll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-&gt; 200 OK</a:t>
            </a: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0EFECD7E-993A-4591-A02F-0E3A5CC0E8DF}"/>
              </a:ext>
            </a:extLst>
          </p:cNvPr>
          <p:cNvCxnSpPr>
            <a:endCxn id="8" idx="2"/>
          </p:cNvCxnSpPr>
          <p:nvPr/>
        </p:nvCxnSpPr>
        <p:spPr>
          <a:xfrm flipV="1">
            <a:off x="9894521" y="4473313"/>
            <a:ext cx="333692" cy="305164"/>
          </a:xfrm>
          <a:prstGeom prst="bentConnector2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3A5AA64-34CA-4680-B24B-00966C7AFA99}"/>
              </a:ext>
            </a:extLst>
          </p:cNvPr>
          <p:cNvSpPr txBox="1"/>
          <p:nvPr/>
        </p:nvSpPr>
        <p:spPr>
          <a:xfrm>
            <a:off x="10262564" y="4483873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3. </a:t>
            </a:r>
            <a:r>
              <a:rPr lang="en-GB" sz="1200" dirty="0" err="1">
                <a:solidFill>
                  <a:srgbClr val="00B050"/>
                </a:solidFill>
              </a:rPr>
              <a:t>Enroll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-&gt; 200 OK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DADE74D-DA26-4306-998C-4F369E411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5</a:t>
            </a:fld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F2F0E9-724F-497F-A475-3F26524FB985}"/>
              </a:ext>
            </a:extLst>
          </p:cNvPr>
          <p:cNvSpPr txBox="1"/>
          <p:nvPr/>
        </p:nvSpPr>
        <p:spPr>
          <a:xfrm>
            <a:off x="9081716" y="6308209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Home Domain</a:t>
            </a:r>
          </a:p>
        </p:txBody>
      </p:sp>
    </p:spTree>
    <p:extLst>
      <p:ext uri="{BB962C8B-B14F-4D97-AF65-F5344CB8AC3E}">
        <p14:creationId xmlns:p14="http://schemas.microsoft.com/office/powerpoint/2010/main" val="1795386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7B3BC-BCC4-40D9-966A-CB7836DD3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97" y="395629"/>
            <a:ext cx="10515600" cy="1325563"/>
          </a:xfrm>
        </p:spPr>
        <p:txBody>
          <a:bodyPr/>
          <a:lstStyle/>
          <a:p>
            <a:r>
              <a:rPr lang="en-GB" dirty="0"/>
              <a:t>Cloud Registrar Issues Voucher</a:t>
            </a:r>
            <a:br>
              <a:rPr lang="en-GB" dirty="0"/>
            </a:br>
            <a:r>
              <a:rPr lang="en-GB" dirty="0"/>
              <a:t>Home CA issues </a:t>
            </a:r>
            <a:r>
              <a:rPr lang="en-GB" dirty="0" err="1"/>
              <a:t>LDevID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1CA2E-D286-4818-8CF9-66417F5F1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85156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Cloud Register issues Voucher</a:t>
            </a:r>
          </a:p>
          <a:p>
            <a:r>
              <a:rPr lang="en-GB" dirty="0"/>
              <a:t>Cloud registrar replies with a 3xx to EST enrol / CSR Attributes requests</a:t>
            </a:r>
          </a:p>
          <a:p>
            <a:pPr lvl="1"/>
            <a:r>
              <a:rPr lang="en-GB" dirty="0"/>
              <a:t>A </a:t>
            </a:r>
            <a:r>
              <a:rPr lang="en-GB" dirty="0" err="1"/>
              <a:t>suboption</a:t>
            </a:r>
            <a:r>
              <a:rPr lang="en-GB" dirty="0"/>
              <a:t> is that Voucher includes EST domain</a:t>
            </a:r>
          </a:p>
          <a:p>
            <a:r>
              <a:rPr lang="en-GB" dirty="0"/>
              <a:t>The Voucher issued by the Cloud must include the home network trust anchors</a:t>
            </a:r>
          </a:p>
          <a:p>
            <a:r>
              <a:rPr lang="en-GB" b="1" dirty="0"/>
              <a:t>There is a problem here:</a:t>
            </a:r>
            <a:r>
              <a:rPr lang="en-GB" dirty="0"/>
              <a:t> The Home Network does not see the Voucher so how does it know to trust the Pledge i.e. the </a:t>
            </a:r>
            <a:r>
              <a:rPr lang="en-GB" dirty="0" err="1"/>
              <a:t>IDevID</a:t>
            </a:r>
            <a:r>
              <a:rPr lang="en-GB" dirty="0"/>
              <a:t> serial number?</a:t>
            </a:r>
          </a:p>
          <a:p>
            <a:pPr lvl="1"/>
            <a:r>
              <a:rPr lang="en-GB" dirty="0"/>
              <a:t>Could the Voucher be included as a Bearer?</a:t>
            </a:r>
          </a:p>
          <a:p>
            <a:pPr lvl="1"/>
            <a:r>
              <a:rPr lang="en-GB" dirty="0"/>
              <a:t>Does the Home Registrar need to fetch the Voucher from the Cloud?</a:t>
            </a:r>
          </a:p>
          <a:p>
            <a:pPr lvl="1"/>
            <a:r>
              <a:rPr lang="en-GB" dirty="0"/>
              <a:t>Does the Pledge need to be explicitly configured on both Home Doman and Cloud?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5E8ADF-5BFB-43CE-91F5-3E7770BA8DA4}"/>
              </a:ext>
            </a:extLst>
          </p:cNvPr>
          <p:cNvSpPr/>
          <p:nvPr/>
        </p:nvSpPr>
        <p:spPr>
          <a:xfrm>
            <a:off x="11006097" y="586725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Cloud</a:t>
            </a:r>
          </a:p>
          <a:p>
            <a:pPr algn="ctr"/>
            <a:r>
              <a:rPr lang="en-GB" sz="1200" dirty="0"/>
              <a:t>Registrar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9FACAA-0CC2-4D9E-9038-7867E1EFF491}"/>
              </a:ext>
            </a:extLst>
          </p:cNvPr>
          <p:cNvSpPr/>
          <p:nvPr/>
        </p:nvSpPr>
        <p:spPr>
          <a:xfrm>
            <a:off x="7806554" y="586724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Pledge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4DC742-5CF9-41C7-85DD-18B0D7AA829C}"/>
              </a:ext>
            </a:extLst>
          </p:cNvPr>
          <p:cNvSpPr/>
          <p:nvPr/>
        </p:nvSpPr>
        <p:spPr>
          <a:xfrm>
            <a:off x="9006139" y="4680400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 Registrar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078312-88AE-4D4C-9D44-03C4FFE5AEE6}"/>
              </a:ext>
            </a:extLst>
          </p:cNvPr>
          <p:cNvSpPr/>
          <p:nvPr/>
        </p:nvSpPr>
        <p:spPr>
          <a:xfrm>
            <a:off x="11006097" y="2423473"/>
            <a:ext cx="888382" cy="6703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MASA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656B2-D47D-4E93-AF70-447DE913F322}"/>
              </a:ext>
            </a:extLst>
          </p:cNvPr>
          <p:cNvSpPr/>
          <p:nvPr/>
        </p:nvSpPr>
        <p:spPr>
          <a:xfrm>
            <a:off x="9784022" y="3802962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CA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3E2B3E-3B8B-4B95-940B-C38516BC9988}"/>
              </a:ext>
            </a:extLst>
          </p:cNvPr>
          <p:cNvSpPr/>
          <p:nvPr/>
        </p:nvSpPr>
        <p:spPr>
          <a:xfrm>
            <a:off x="9006140" y="5557837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Services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07F3650-D775-4409-9D31-263456F2352B}"/>
              </a:ext>
            </a:extLst>
          </p:cNvPr>
          <p:cNvSpPr/>
          <p:nvPr/>
        </p:nvSpPr>
        <p:spPr>
          <a:xfrm>
            <a:off x="8694936" y="3618271"/>
            <a:ext cx="2179541" cy="3048000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1F36E3-701A-4FDB-BF2A-167DE78768F3}"/>
              </a:ext>
            </a:extLst>
          </p:cNvPr>
          <p:cNvSpPr/>
          <p:nvPr/>
        </p:nvSpPr>
        <p:spPr>
          <a:xfrm>
            <a:off x="11006097" y="1499021"/>
            <a:ext cx="888382" cy="6703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Cloud</a:t>
            </a:r>
          </a:p>
          <a:p>
            <a:pPr algn="ctr"/>
            <a:r>
              <a:rPr lang="en-GB" sz="1200" dirty="0"/>
              <a:t>CA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C4796A5-1C81-4499-95CD-5CC92365C0FD}"/>
              </a:ext>
            </a:extLst>
          </p:cNvPr>
          <p:cNvSpPr/>
          <p:nvPr/>
        </p:nvSpPr>
        <p:spPr>
          <a:xfrm>
            <a:off x="10746658" y="107463"/>
            <a:ext cx="1360701" cy="3175632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7BC08A-27AF-4D3C-A75D-FA84E57E3EF6}"/>
              </a:ext>
            </a:extLst>
          </p:cNvPr>
          <p:cNvSpPr txBox="1"/>
          <p:nvPr/>
        </p:nvSpPr>
        <p:spPr>
          <a:xfrm>
            <a:off x="11087047" y="175854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Cloud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077AE35-3508-46AC-824F-748879E79B6F}"/>
              </a:ext>
            </a:extLst>
          </p:cNvPr>
          <p:cNvSpPr/>
          <p:nvPr/>
        </p:nvSpPr>
        <p:spPr>
          <a:xfrm>
            <a:off x="7623356" y="275051"/>
            <a:ext cx="1756618" cy="1288800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FD4D141-AC81-4303-ABE7-900D3C3D0D41}"/>
              </a:ext>
            </a:extLst>
          </p:cNvPr>
          <p:cNvCxnSpPr>
            <a:cxnSpLocks/>
          </p:cNvCxnSpPr>
          <p:nvPr/>
        </p:nvCxnSpPr>
        <p:spPr>
          <a:xfrm>
            <a:off x="8694936" y="945669"/>
            <a:ext cx="2311161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C1811D9-24C3-4A08-A994-7B33EC154EF2}"/>
              </a:ext>
            </a:extLst>
          </p:cNvPr>
          <p:cNvSpPr txBox="1"/>
          <p:nvPr/>
        </p:nvSpPr>
        <p:spPr>
          <a:xfrm>
            <a:off x="9459070" y="433334"/>
            <a:ext cx="1395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1. Voucher Request</a:t>
            </a:r>
          </a:p>
          <a:p>
            <a:r>
              <a:rPr lang="en-GB" sz="1200" dirty="0">
                <a:solidFill>
                  <a:srgbClr val="FF0000"/>
                </a:solidFill>
              </a:rPr>
              <a:t>-&gt; 200 OK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BE25DD8F-255E-462D-AD38-E30404ACE717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16200000" flipH="1">
            <a:off x="7138875" y="2368944"/>
            <a:ext cx="3423325" cy="1199585"/>
          </a:xfrm>
          <a:prstGeom prst="bentConnector3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815160E-C56B-4FBB-B120-39F064012534}"/>
              </a:ext>
            </a:extLst>
          </p:cNvPr>
          <p:cNvSpPr txBox="1"/>
          <p:nvPr/>
        </p:nvSpPr>
        <p:spPr>
          <a:xfrm>
            <a:off x="8296429" y="2438899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3. </a:t>
            </a:r>
            <a:r>
              <a:rPr lang="en-GB" sz="1200" dirty="0" err="1">
                <a:solidFill>
                  <a:srgbClr val="00B050"/>
                </a:solidFill>
              </a:rPr>
              <a:t>Enroll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-&gt; 200 OK</a:t>
            </a: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0EFECD7E-993A-4591-A02F-0E3A5CC0E8DF}"/>
              </a:ext>
            </a:extLst>
          </p:cNvPr>
          <p:cNvCxnSpPr>
            <a:endCxn id="8" idx="2"/>
          </p:cNvCxnSpPr>
          <p:nvPr/>
        </p:nvCxnSpPr>
        <p:spPr>
          <a:xfrm flipV="1">
            <a:off x="9894521" y="4473313"/>
            <a:ext cx="333692" cy="305164"/>
          </a:xfrm>
          <a:prstGeom prst="bentConnector2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3A5AA64-34CA-4680-B24B-00966C7AFA99}"/>
              </a:ext>
            </a:extLst>
          </p:cNvPr>
          <p:cNvSpPr txBox="1"/>
          <p:nvPr/>
        </p:nvSpPr>
        <p:spPr>
          <a:xfrm>
            <a:off x="10086319" y="4747302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3. </a:t>
            </a:r>
            <a:r>
              <a:rPr lang="en-GB" sz="1200" dirty="0" err="1">
                <a:solidFill>
                  <a:srgbClr val="00B050"/>
                </a:solidFill>
              </a:rPr>
              <a:t>Enroll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-&gt; 200 OK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03B302A-073B-4C51-A9D7-4D305062926A}"/>
              </a:ext>
            </a:extLst>
          </p:cNvPr>
          <p:cNvCxnSpPr>
            <a:cxnSpLocks/>
          </p:cNvCxnSpPr>
          <p:nvPr/>
        </p:nvCxnSpPr>
        <p:spPr>
          <a:xfrm>
            <a:off x="8694936" y="1149099"/>
            <a:ext cx="2311161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38D82E1-58E2-411D-8808-6FCA904879D6}"/>
              </a:ext>
            </a:extLst>
          </p:cNvPr>
          <p:cNvSpPr txBox="1"/>
          <p:nvPr/>
        </p:nvSpPr>
        <p:spPr>
          <a:xfrm>
            <a:off x="9563172" y="1194480"/>
            <a:ext cx="695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2. </a:t>
            </a:r>
            <a:r>
              <a:rPr lang="en-GB" sz="1200" dirty="0" err="1">
                <a:solidFill>
                  <a:srgbClr val="00B050"/>
                </a:solidFill>
              </a:rPr>
              <a:t>Enroll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-&gt; 3xx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1FDC7B-54B7-4F48-8E10-D883ACE0DF21}"/>
              </a:ext>
            </a:extLst>
          </p:cNvPr>
          <p:cNvSpPr txBox="1"/>
          <p:nvPr/>
        </p:nvSpPr>
        <p:spPr>
          <a:xfrm>
            <a:off x="8111578" y="3008538"/>
            <a:ext cx="1293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+ Authorization:</a:t>
            </a:r>
          </a:p>
          <a:p>
            <a:r>
              <a:rPr lang="en-GB" sz="1200" dirty="0">
                <a:solidFill>
                  <a:srgbClr val="FF0000"/>
                </a:solidFill>
              </a:rPr>
              <a:t>Bearer Voucher??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97B83F2-F4BD-44DB-96DF-DF2AB92E5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6</a:t>
            </a:fld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3A8BD8-C0B2-4A4D-AD9E-F7B5A0E890B0}"/>
              </a:ext>
            </a:extLst>
          </p:cNvPr>
          <p:cNvSpPr txBox="1"/>
          <p:nvPr/>
        </p:nvSpPr>
        <p:spPr>
          <a:xfrm>
            <a:off x="9081716" y="6308209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Home Domain</a:t>
            </a:r>
          </a:p>
        </p:txBody>
      </p:sp>
    </p:spTree>
    <p:extLst>
      <p:ext uri="{BB962C8B-B14F-4D97-AF65-F5344CB8AC3E}">
        <p14:creationId xmlns:p14="http://schemas.microsoft.com/office/powerpoint/2010/main" val="2726406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7B3BC-BCC4-40D9-966A-CB7836DD3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97" y="395629"/>
            <a:ext cx="10515600" cy="1325563"/>
          </a:xfrm>
        </p:spPr>
        <p:txBody>
          <a:bodyPr/>
          <a:lstStyle/>
          <a:p>
            <a:r>
              <a:rPr lang="en-GB" dirty="0"/>
              <a:t>Cloud Registrar Issues Voucher</a:t>
            </a:r>
            <a:br>
              <a:rPr lang="en-GB" dirty="0"/>
            </a:br>
            <a:r>
              <a:rPr lang="en-GB" dirty="0"/>
              <a:t>Cloud CA issues </a:t>
            </a:r>
            <a:r>
              <a:rPr lang="en-GB" dirty="0" err="1"/>
              <a:t>LDevID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1CA2E-D286-4818-8CF9-66417F5F1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85156" cy="435133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Two problems here:</a:t>
            </a:r>
          </a:p>
          <a:p>
            <a:r>
              <a:rPr lang="en-GB" dirty="0"/>
              <a:t>How does the Cloud Registrar inform the Pledge about its home network for service access?</a:t>
            </a:r>
          </a:p>
          <a:p>
            <a:pPr lvl="1"/>
            <a:r>
              <a:rPr lang="en-GB" dirty="0"/>
              <a:t>Include a domain in the Voucher?</a:t>
            </a:r>
          </a:p>
          <a:p>
            <a:r>
              <a:rPr lang="en-GB" dirty="0"/>
              <a:t>How is the </a:t>
            </a:r>
            <a:r>
              <a:rPr lang="en-GB" dirty="0" err="1"/>
              <a:t>LDevID</a:t>
            </a:r>
            <a:r>
              <a:rPr lang="en-GB" dirty="0"/>
              <a:t> suitably namespaces so that the home network can enforce policy?</a:t>
            </a:r>
          </a:p>
          <a:p>
            <a:pPr lvl="1"/>
            <a:r>
              <a:rPr lang="en-GB" dirty="0"/>
              <a:t>E.g. is the SAN off a home network subdomain:</a:t>
            </a:r>
          </a:p>
          <a:p>
            <a:pPr marL="914400" lvl="2" indent="0">
              <a:buNone/>
            </a:pPr>
            <a:r>
              <a:rPr lang="en-GB" dirty="0"/>
              <a:t>serial-number.pledges.home-network.com?</a:t>
            </a:r>
          </a:p>
          <a:p>
            <a:pPr lvl="1"/>
            <a:r>
              <a:rPr lang="en-GB" dirty="0"/>
              <a:t>RFC 5280 Name Constraints not suitable as the Cloud CA will be issuing </a:t>
            </a:r>
            <a:r>
              <a:rPr lang="en-GB" dirty="0" err="1"/>
              <a:t>LDevIDs</a:t>
            </a:r>
            <a:r>
              <a:rPr lang="en-GB" dirty="0"/>
              <a:t> for multiple home service domains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5E8ADF-5BFB-43CE-91F5-3E7770BA8DA4}"/>
              </a:ext>
            </a:extLst>
          </p:cNvPr>
          <p:cNvSpPr/>
          <p:nvPr/>
        </p:nvSpPr>
        <p:spPr>
          <a:xfrm>
            <a:off x="11006097" y="586725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Cloud</a:t>
            </a:r>
          </a:p>
          <a:p>
            <a:pPr algn="ctr"/>
            <a:r>
              <a:rPr lang="en-GB" sz="1200" dirty="0"/>
              <a:t>Registrar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9FACAA-0CC2-4D9E-9038-7867E1EFF491}"/>
              </a:ext>
            </a:extLst>
          </p:cNvPr>
          <p:cNvSpPr/>
          <p:nvPr/>
        </p:nvSpPr>
        <p:spPr>
          <a:xfrm>
            <a:off x="7806554" y="586724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Pledge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4DC742-5CF9-41C7-85DD-18B0D7AA829C}"/>
              </a:ext>
            </a:extLst>
          </p:cNvPr>
          <p:cNvSpPr/>
          <p:nvPr/>
        </p:nvSpPr>
        <p:spPr>
          <a:xfrm>
            <a:off x="9006139" y="4680400"/>
            <a:ext cx="888382" cy="6703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 Registrar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078312-88AE-4D4C-9D44-03C4FFE5AEE6}"/>
              </a:ext>
            </a:extLst>
          </p:cNvPr>
          <p:cNvSpPr/>
          <p:nvPr/>
        </p:nvSpPr>
        <p:spPr>
          <a:xfrm>
            <a:off x="11006097" y="2423473"/>
            <a:ext cx="888382" cy="6703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MASA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656B2-D47D-4E93-AF70-447DE913F322}"/>
              </a:ext>
            </a:extLst>
          </p:cNvPr>
          <p:cNvSpPr/>
          <p:nvPr/>
        </p:nvSpPr>
        <p:spPr>
          <a:xfrm>
            <a:off x="9784022" y="3802962"/>
            <a:ext cx="888382" cy="6703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CA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3E2B3E-3B8B-4B95-940B-C38516BC9988}"/>
              </a:ext>
            </a:extLst>
          </p:cNvPr>
          <p:cNvSpPr/>
          <p:nvPr/>
        </p:nvSpPr>
        <p:spPr>
          <a:xfrm>
            <a:off x="9006140" y="5557837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Home</a:t>
            </a:r>
          </a:p>
          <a:p>
            <a:pPr algn="ctr"/>
            <a:r>
              <a:rPr lang="en-GB" sz="1200" dirty="0"/>
              <a:t>Services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07F3650-D775-4409-9D31-263456F2352B}"/>
              </a:ext>
            </a:extLst>
          </p:cNvPr>
          <p:cNvSpPr/>
          <p:nvPr/>
        </p:nvSpPr>
        <p:spPr>
          <a:xfrm>
            <a:off x="8694936" y="3618271"/>
            <a:ext cx="2179541" cy="3048000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1F36E3-701A-4FDB-BF2A-167DE78768F3}"/>
              </a:ext>
            </a:extLst>
          </p:cNvPr>
          <p:cNvSpPr/>
          <p:nvPr/>
        </p:nvSpPr>
        <p:spPr>
          <a:xfrm>
            <a:off x="11006097" y="1499021"/>
            <a:ext cx="888382" cy="67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Cloud</a:t>
            </a:r>
          </a:p>
          <a:p>
            <a:pPr algn="ctr"/>
            <a:r>
              <a:rPr lang="en-GB" sz="1200" dirty="0"/>
              <a:t>CA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C4796A5-1C81-4499-95CD-5CC92365C0FD}"/>
              </a:ext>
            </a:extLst>
          </p:cNvPr>
          <p:cNvSpPr/>
          <p:nvPr/>
        </p:nvSpPr>
        <p:spPr>
          <a:xfrm>
            <a:off x="10746658" y="107463"/>
            <a:ext cx="1360701" cy="3175632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7BC08A-27AF-4D3C-A75D-FA84E57E3EF6}"/>
              </a:ext>
            </a:extLst>
          </p:cNvPr>
          <p:cNvSpPr txBox="1"/>
          <p:nvPr/>
        </p:nvSpPr>
        <p:spPr>
          <a:xfrm>
            <a:off x="11087047" y="175854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Cloud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077AE35-3508-46AC-824F-748879E79B6F}"/>
              </a:ext>
            </a:extLst>
          </p:cNvPr>
          <p:cNvSpPr/>
          <p:nvPr/>
        </p:nvSpPr>
        <p:spPr>
          <a:xfrm>
            <a:off x="7623356" y="275051"/>
            <a:ext cx="1756618" cy="1288800"/>
          </a:xfrm>
          <a:prstGeom prst="roundRect">
            <a:avLst>
              <a:gd name="adj" fmla="val 10750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FD4D141-AC81-4303-ABE7-900D3C3D0D41}"/>
              </a:ext>
            </a:extLst>
          </p:cNvPr>
          <p:cNvCxnSpPr>
            <a:cxnSpLocks/>
          </p:cNvCxnSpPr>
          <p:nvPr/>
        </p:nvCxnSpPr>
        <p:spPr>
          <a:xfrm>
            <a:off x="8694936" y="945669"/>
            <a:ext cx="2311161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C1811D9-24C3-4A08-A994-7B33EC154EF2}"/>
              </a:ext>
            </a:extLst>
          </p:cNvPr>
          <p:cNvSpPr txBox="1"/>
          <p:nvPr/>
        </p:nvSpPr>
        <p:spPr>
          <a:xfrm>
            <a:off x="9459070" y="433334"/>
            <a:ext cx="1395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1. Voucher Request</a:t>
            </a:r>
          </a:p>
          <a:p>
            <a:r>
              <a:rPr lang="en-GB" sz="1200" dirty="0">
                <a:solidFill>
                  <a:srgbClr val="FF0000"/>
                </a:solidFill>
              </a:rPr>
              <a:t>-&gt; 200 OK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BE25DD8F-255E-462D-AD38-E30404ACE717}"/>
              </a:ext>
            </a:extLst>
          </p:cNvPr>
          <p:cNvCxnSpPr>
            <a:cxnSpLocks/>
            <a:stCxn id="5" idx="2"/>
            <a:endCxn id="9" idx="1"/>
          </p:cNvCxnSpPr>
          <p:nvPr/>
        </p:nvCxnSpPr>
        <p:spPr>
          <a:xfrm rot="16200000" flipH="1">
            <a:off x="6310473" y="3197346"/>
            <a:ext cx="4635938" cy="755395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815160E-C56B-4FBB-B120-39F064012534}"/>
              </a:ext>
            </a:extLst>
          </p:cNvPr>
          <p:cNvSpPr txBox="1"/>
          <p:nvPr/>
        </p:nvSpPr>
        <p:spPr>
          <a:xfrm>
            <a:off x="8278406" y="2632159"/>
            <a:ext cx="1240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3. Service Access</a:t>
            </a:r>
          </a:p>
          <a:p>
            <a:r>
              <a:rPr lang="en-GB" sz="1200" dirty="0"/>
              <a:t>-&gt; 200 OK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03B302A-073B-4C51-A9D7-4D305062926A}"/>
              </a:ext>
            </a:extLst>
          </p:cNvPr>
          <p:cNvCxnSpPr>
            <a:cxnSpLocks/>
          </p:cNvCxnSpPr>
          <p:nvPr/>
        </p:nvCxnSpPr>
        <p:spPr>
          <a:xfrm>
            <a:off x="8694936" y="1149099"/>
            <a:ext cx="2311161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38D82E1-58E2-411D-8808-6FCA904879D6}"/>
              </a:ext>
            </a:extLst>
          </p:cNvPr>
          <p:cNvSpPr txBox="1"/>
          <p:nvPr/>
        </p:nvSpPr>
        <p:spPr>
          <a:xfrm>
            <a:off x="9563172" y="1194480"/>
            <a:ext cx="713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2. </a:t>
            </a:r>
            <a:r>
              <a:rPr lang="en-GB" sz="1200" dirty="0" err="1">
                <a:solidFill>
                  <a:srgbClr val="00B050"/>
                </a:solidFill>
              </a:rPr>
              <a:t>Enroll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-&gt; 200xx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DC23DD1-9412-4DA2-83EE-B34B52237B96}"/>
              </a:ext>
            </a:extLst>
          </p:cNvPr>
          <p:cNvCxnSpPr>
            <a:stCxn id="4" idx="2"/>
            <a:endCxn id="16" idx="0"/>
          </p:cNvCxnSpPr>
          <p:nvPr/>
        </p:nvCxnSpPr>
        <p:spPr>
          <a:xfrm>
            <a:off x="11450288" y="1257076"/>
            <a:ext cx="0" cy="24194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33CB361-59D2-4B66-B03F-F2E841A89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7</a:t>
            </a:fld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EC35EE-117E-4F47-91B4-7121A0EDF82F}"/>
              </a:ext>
            </a:extLst>
          </p:cNvPr>
          <p:cNvSpPr txBox="1"/>
          <p:nvPr/>
        </p:nvSpPr>
        <p:spPr>
          <a:xfrm>
            <a:off x="8277272" y="3075169"/>
            <a:ext cx="2328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How is Pledge redirected Home ??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82086F-D857-431A-B686-4B7FA3935A32}"/>
              </a:ext>
            </a:extLst>
          </p:cNvPr>
          <p:cNvSpPr txBox="1"/>
          <p:nvPr/>
        </p:nvSpPr>
        <p:spPr>
          <a:xfrm>
            <a:off x="9081716" y="6308209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Home Domain</a:t>
            </a:r>
          </a:p>
        </p:txBody>
      </p:sp>
    </p:spTree>
    <p:extLst>
      <p:ext uri="{BB962C8B-B14F-4D97-AF65-F5344CB8AC3E}">
        <p14:creationId xmlns:p14="http://schemas.microsoft.com/office/powerpoint/2010/main" val="4260998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44F2E6-839D-4B3A-B005-B504805E3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5EE0-5785-4D8C-A9F2-CE665E7928B5}" type="slidenum">
              <a:rPr lang="en-GB" smtClean="0"/>
              <a:t>8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2F361A-4669-492B-949C-FC5692A35DFD}"/>
              </a:ext>
            </a:extLst>
          </p:cNvPr>
          <p:cNvSpPr txBox="1"/>
          <p:nvPr/>
        </p:nvSpPr>
        <p:spPr>
          <a:xfrm>
            <a:off x="448914" y="136526"/>
            <a:ext cx="1977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Option 1</a:t>
            </a:r>
          </a:p>
          <a:p>
            <a:r>
              <a:rPr lang="en-GB" sz="1400" dirty="0"/>
              <a:t>Cloud Registrar redirects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49E26B-1186-4D0A-BA77-FE40B7388ADA}"/>
              </a:ext>
            </a:extLst>
          </p:cNvPr>
          <p:cNvSpPr txBox="1"/>
          <p:nvPr/>
        </p:nvSpPr>
        <p:spPr>
          <a:xfrm>
            <a:off x="4549550" y="136525"/>
            <a:ext cx="24221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Option 2</a:t>
            </a:r>
          </a:p>
          <a:p>
            <a:r>
              <a:rPr lang="en-GB" sz="1400" dirty="0"/>
              <a:t>Cloud Registrar Issues Voucher</a:t>
            </a:r>
          </a:p>
          <a:p>
            <a:r>
              <a:rPr lang="en-GB" sz="1400" dirty="0"/>
              <a:t>Home CA issues </a:t>
            </a:r>
            <a:r>
              <a:rPr lang="en-GB" sz="1400" dirty="0" err="1"/>
              <a:t>LDevID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0A9432-DEED-4294-901E-60226C6887C2}"/>
              </a:ext>
            </a:extLst>
          </p:cNvPr>
          <p:cNvSpPr txBox="1"/>
          <p:nvPr/>
        </p:nvSpPr>
        <p:spPr>
          <a:xfrm>
            <a:off x="8782848" y="136525"/>
            <a:ext cx="24221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Option 3</a:t>
            </a:r>
          </a:p>
          <a:p>
            <a:r>
              <a:rPr lang="en-GB" sz="1400" dirty="0"/>
              <a:t>Cloud Registrar Issues Voucher</a:t>
            </a:r>
          </a:p>
          <a:p>
            <a:r>
              <a:rPr lang="en-GB" sz="1400" dirty="0"/>
              <a:t>Cloud CA issues </a:t>
            </a:r>
            <a:r>
              <a:rPr lang="en-GB" sz="1400" dirty="0" err="1"/>
              <a:t>LDevID</a:t>
            </a:r>
            <a:endParaRPr lang="en-GB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07C2B9-7505-43B2-963E-9DC0337F4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9" y="875189"/>
            <a:ext cx="2727246" cy="38755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FA2B16-440E-48D2-BE4A-292AF3C10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875189"/>
            <a:ext cx="2648299" cy="3875560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C537294-BF38-418B-B547-5E5796870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301" y="4848840"/>
            <a:ext cx="4183299" cy="952193"/>
          </a:xfrm>
        </p:spPr>
        <p:txBody>
          <a:bodyPr>
            <a:normAutofit/>
          </a:bodyPr>
          <a:lstStyle/>
          <a:p>
            <a:r>
              <a:rPr lang="en-GB" sz="1200" dirty="0"/>
              <a:t>Could Voucher include Home Registrar / EST Domain?</a:t>
            </a:r>
          </a:p>
          <a:p>
            <a:r>
              <a:rPr lang="en-GB" sz="1200" dirty="0"/>
              <a:t>How is Voucher given to Home Registrar?</a:t>
            </a:r>
          </a:p>
          <a:p>
            <a:endParaRPr lang="en-GB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D8B9ADF-1FE6-4875-981E-1E6FF8EEB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9419" y="838079"/>
            <a:ext cx="2648298" cy="3912670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D7AFA1E-B4A8-4389-B7FF-18AFBA8C1A59}"/>
              </a:ext>
            </a:extLst>
          </p:cNvPr>
          <p:cNvSpPr txBox="1">
            <a:spLocks/>
          </p:cNvSpPr>
          <p:nvPr/>
        </p:nvSpPr>
        <p:spPr>
          <a:xfrm>
            <a:off x="8610600" y="4811048"/>
            <a:ext cx="4183299" cy="952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How does Pledge discover Home Service Domain?</a:t>
            </a:r>
          </a:p>
          <a:p>
            <a:r>
              <a:rPr lang="en-GB" sz="1200" dirty="0"/>
              <a:t>How is Cloud CA issued </a:t>
            </a:r>
            <a:r>
              <a:rPr lang="en-GB" sz="1200" dirty="0" err="1"/>
              <a:t>LDevID</a:t>
            </a:r>
            <a:r>
              <a:rPr lang="en-GB" sz="1200" dirty="0"/>
              <a:t> </a:t>
            </a:r>
            <a:r>
              <a:rPr lang="en-GB" sz="1200" dirty="0" err="1"/>
              <a:t>namespaced</a:t>
            </a:r>
            <a:r>
              <a:rPr lang="en-GB" sz="1200" dirty="0"/>
              <a:t>?</a:t>
            </a:r>
          </a:p>
          <a:p>
            <a:endParaRPr lang="en-GB" sz="1200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D7F46C5-C493-4F77-8ABA-BC619B13F8EE}"/>
              </a:ext>
            </a:extLst>
          </p:cNvPr>
          <p:cNvSpPr txBox="1">
            <a:spLocks/>
          </p:cNvSpPr>
          <p:nvPr/>
        </p:nvSpPr>
        <p:spPr>
          <a:xfrm>
            <a:off x="256769" y="4811048"/>
            <a:ext cx="4183299" cy="952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If the pinned-domain-cert is a Public CA, does the Voucher also include a home registrar domain / realm?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57FE8D5-00BF-46E0-9C59-4746C8CF152D}"/>
              </a:ext>
            </a:extLst>
          </p:cNvPr>
          <p:cNvSpPr txBox="1">
            <a:spLocks/>
          </p:cNvSpPr>
          <p:nvPr/>
        </p:nvSpPr>
        <p:spPr>
          <a:xfrm>
            <a:off x="3752235" y="6019921"/>
            <a:ext cx="4687530" cy="822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/>
              <a:t>How many options should be supported?</a:t>
            </a:r>
          </a:p>
          <a:p>
            <a:r>
              <a:rPr lang="en-GB" sz="1600" b="1"/>
              <a:t>Discussion / Next Steps?</a:t>
            </a:r>
          </a:p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4284427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3926</TotalTime>
  <Words>698</Words>
  <Application>Microsoft Office PowerPoint</Application>
  <PresentationFormat>Widescreen</PresentationFormat>
  <Paragraphs>158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draft-friel-anima-brski-cloud</vt:lpstr>
      <vt:lpstr>TL;DR</vt:lpstr>
      <vt:lpstr>Architecture</vt:lpstr>
      <vt:lpstr>Home Domain Mutual Authentication</vt:lpstr>
      <vt:lpstr>Cloud Registrar Redirects</vt:lpstr>
      <vt:lpstr>Cloud Registrar Issues Voucher Home CA issues LDevID</vt:lpstr>
      <vt:lpstr>Cloud Registrar Issues Voucher Cloud CA issues LDevID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draft-friel-acme-integrations</dc:title>
  <dc:creator>Owen Friel (ofriel)</dc:creator>
  <cp:lastModifiedBy>Owen Friel (ofriel)</cp:lastModifiedBy>
  <cp:revision>45</cp:revision>
  <dcterms:created xsi:type="dcterms:W3CDTF">2019-07-20T18:04:01Z</dcterms:created>
  <dcterms:modified xsi:type="dcterms:W3CDTF">2019-11-20T02:47:05Z</dcterms:modified>
</cp:coreProperties>
</file>