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3" r:id="rId6"/>
    <p:sldId id="1623" r:id="rId7"/>
    <p:sldId id="1624" r:id="rId8"/>
    <p:sldId id="264" r:id="rId9"/>
    <p:sldId id="162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5" y="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166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30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95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07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76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63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76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2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61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513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2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91366-F39B-4C34-95AB-9C86ADCB01D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D2B27-CE8B-434C-ADFC-A960BF7D9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9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BGP-LS Filters</a:t>
            </a:r>
            <a:br>
              <a:rPr lang="en-GB" dirty="0"/>
            </a:br>
            <a:r>
              <a:rPr lang="en-GB" sz="4400" dirty="0"/>
              <a:t>A Framework for Network Slicing and Enhanced VPNs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250122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/>
              <a:t>draft-drake-</a:t>
            </a:r>
            <a:r>
              <a:rPr lang="en-US" sz="3500" dirty="0" err="1"/>
              <a:t>bess</a:t>
            </a:r>
            <a:r>
              <a:rPr lang="en-US" sz="3500" dirty="0"/>
              <a:t>-enhanced vpn-02</a:t>
            </a:r>
          </a:p>
          <a:p>
            <a:br>
              <a:rPr lang="en-US" dirty="0"/>
            </a:br>
            <a:r>
              <a:rPr lang="en-US" dirty="0"/>
              <a:t>Adrian Farrel (adrian@olddog.co.uk)</a:t>
            </a:r>
            <a:br>
              <a:rPr lang="en-US" dirty="0"/>
            </a:br>
            <a:r>
              <a:rPr lang="en-US" dirty="0"/>
              <a:t>John Drake (jdrake@juniper.net)</a:t>
            </a:r>
            <a:br>
              <a:rPr lang="en-US" dirty="0"/>
            </a:br>
            <a:r>
              <a:rPr lang="en-US" dirty="0" err="1"/>
              <a:t>Luay</a:t>
            </a:r>
            <a:r>
              <a:rPr lang="en-US" dirty="0"/>
              <a:t> Jalil (luay.jalil@verizon.com)</a:t>
            </a:r>
            <a:br>
              <a:rPr lang="en-US" dirty="0"/>
            </a:br>
            <a:r>
              <a:rPr lang="en-US" dirty="0" err="1"/>
              <a:t>Avinash</a:t>
            </a:r>
            <a:r>
              <a:rPr lang="en-US" dirty="0"/>
              <a:t> Lingala (ar977m@att.com)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741723-968D-4E9F-A249-885FFF2A09C0}"/>
              </a:ext>
            </a:extLst>
          </p:cNvPr>
          <p:cNvSpPr txBox="1"/>
          <p:nvPr/>
        </p:nvSpPr>
        <p:spPr>
          <a:xfrm>
            <a:off x="2495550" y="6257925"/>
            <a:ext cx="7453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BESS Working Group – IETF 106 – Singapore, November 2019</a:t>
            </a:r>
          </a:p>
        </p:txBody>
      </p:sp>
    </p:spTree>
    <p:extLst>
      <p:ext uri="{BB962C8B-B14F-4D97-AF65-F5344CB8AC3E}">
        <p14:creationId xmlns:p14="http://schemas.microsoft.com/office/powerpoint/2010/main" val="2831215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8" y="112712"/>
            <a:ext cx="10515600" cy="568325"/>
          </a:xfrm>
        </p:spPr>
        <p:txBody>
          <a:bodyPr>
            <a:normAutofit fontScale="90000"/>
          </a:bodyPr>
          <a:lstStyle/>
          <a:p>
            <a:r>
              <a:rPr lang="en-GB" dirty="0"/>
              <a:t>Network Slicing/Enhanced VPN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871538"/>
            <a:ext cx="11106150" cy="5305425"/>
          </a:xfrm>
        </p:spPr>
        <p:txBody>
          <a:bodyPr>
            <a:normAutofit fontScale="92500"/>
          </a:bodyPr>
          <a:lstStyle/>
          <a:p>
            <a:r>
              <a:rPr lang="en-GB" dirty="0"/>
              <a:t>Described in draft-</a:t>
            </a:r>
            <a:r>
              <a:rPr lang="en-GB" dirty="0" err="1"/>
              <a:t>ietf</a:t>
            </a:r>
            <a:r>
              <a:rPr lang="en-GB" dirty="0"/>
              <a:t>-teas-enhanced-</a:t>
            </a:r>
            <a:r>
              <a:rPr lang="en-GB" dirty="0" err="1"/>
              <a:t>vpn</a:t>
            </a:r>
            <a:endParaRPr lang="en-GB" dirty="0"/>
          </a:p>
          <a:p>
            <a:r>
              <a:rPr lang="en-GB" dirty="0"/>
              <a:t>A set of VPN overlay networks over a common underlay network</a:t>
            </a:r>
          </a:p>
          <a:p>
            <a:pPr lvl="1"/>
            <a:r>
              <a:rPr lang="en-GB" dirty="0"/>
              <a:t>Different performance and scaling properties</a:t>
            </a:r>
          </a:p>
          <a:p>
            <a:pPr lvl="1"/>
            <a:r>
              <a:rPr lang="en-GB" dirty="0"/>
              <a:t>Each requires a subset, either dedicated or shared, of the underlay network resources</a:t>
            </a:r>
          </a:p>
          <a:p>
            <a:pPr lvl="1"/>
            <a:r>
              <a:rPr lang="en-GB" dirty="0"/>
              <a:t>First proposed for 5G mobile networks (network slicing)</a:t>
            </a:r>
          </a:p>
          <a:p>
            <a:r>
              <a:rPr lang="en-GB" dirty="0"/>
              <a:t>Requires a mechanism to inform each VPN of the underlay network resources (links and nodes) it can use</a:t>
            </a:r>
          </a:p>
          <a:p>
            <a:r>
              <a:rPr lang="en-GB" dirty="0"/>
              <a:t>Each VPN uses only those resources</a:t>
            </a:r>
          </a:p>
          <a:p>
            <a:pPr lvl="1"/>
            <a:r>
              <a:rPr lang="en-GB" dirty="0"/>
              <a:t>Segment routing or RSVP-TE</a:t>
            </a:r>
          </a:p>
          <a:p>
            <a:r>
              <a:rPr lang="en-GB" dirty="0"/>
              <a:t>Approach is a generalization of SR TE policy</a:t>
            </a:r>
          </a:p>
          <a:p>
            <a:pPr lvl="1"/>
            <a:r>
              <a:rPr lang="en-GB" dirty="0"/>
              <a:t>Supports MP2MP, P2MP, and P2P bi-directional topologies</a:t>
            </a:r>
          </a:p>
          <a:p>
            <a:pPr lvl="1"/>
            <a:r>
              <a:rPr lang="en-GB" dirty="0"/>
              <a:t>Integrates BGP-VPN support (L3VPN, EVPN)</a:t>
            </a:r>
          </a:p>
          <a:p>
            <a:pPr lvl="1"/>
            <a:r>
              <a:rPr lang="en-GB" dirty="0"/>
              <a:t>DSCP and </a:t>
            </a:r>
            <a:r>
              <a:rPr lang="en-GB" dirty="0" err="1"/>
              <a:t>Color</a:t>
            </a:r>
            <a:r>
              <a:rPr lang="en-GB" dirty="0"/>
              <a:t> based forwarding</a:t>
            </a:r>
          </a:p>
        </p:txBody>
      </p:sp>
    </p:spTree>
    <p:extLst>
      <p:ext uri="{BB962C8B-B14F-4D97-AF65-F5344CB8AC3E}">
        <p14:creationId xmlns:p14="http://schemas.microsoft.com/office/powerpoint/2010/main" val="4156712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688" y="131763"/>
            <a:ext cx="10515600" cy="492125"/>
          </a:xfrm>
        </p:spPr>
        <p:txBody>
          <a:bodyPr>
            <a:normAutofit fontScale="90000"/>
          </a:bodyPr>
          <a:lstStyle/>
          <a:p>
            <a:r>
              <a:rPr lang="en-GB" dirty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688" y="823914"/>
            <a:ext cx="11423332" cy="556260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Network Controller performs global optimization across all enhanced VPNs</a:t>
            </a:r>
          </a:p>
          <a:p>
            <a:pPr lvl="1"/>
            <a:r>
              <a:rPr lang="en-GB" dirty="0"/>
              <a:t>[Source, Destination] traffic matrix for each VPN</a:t>
            </a:r>
          </a:p>
          <a:p>
            <a:pPr lvl="1"/>
            <a:r>
              <a:rPr lang="en-GB" dirty="0"/>
              <a:t>Performance and scaling properties for each VPN</a:t>
            </a:r>
          </a:p>
          <a:p>
            <a:pPr lvl="1"/>
            <a:r>
              <a:rPr lang="en-GB" dirty="0"/>
              <a:t>Underlay network topology (BGP-LS northbound)</a:t>
            </a:r>
          </a:p>
          <a:p>
            <a:r>
              <a:rPr lang="en-GB" dirty="0"/>
              <a:t>Network controller assigns P router link bandwidth to DSCP or adjacency SID</a:t>
            </a:r>
          </a:p>
          <a:p>
            <a:r>
              <a:rPr lang="en-GB" dirty="0"/>
              <a:t>Each enhanced VPN gets a subset of the underlay network resources</a:t>
            </a:r>
          </a:p>
          <a:p>
            <a:pPr lvl="1"/>
            <a:r>
              <a:rPr lang="en-GB" dirty="0"/>
              <a:t>BGP-LS Filter</a:t>
            </a:r>
          </a:p>
          <a:p>
            <a:pPr lvl="1"/>
            <a:r>
              <a:rPr lang="en-GB" dirty="0"/>
              <a:t>PEs have a complete view of underlay network resources, BGP-LS Filter acts as a filter</a:t>
            </a:r>
          </a:p>
          <a:p>
            <a:pPr lvl="1"/>
            <a:r>
              <a:rPr lang="en-GB" dirty="0"/>
              <a:t>Encoded w/ BGP-LS (southbound)</a:t>
            </a:r>
          </a:p>
          <a:p>
            <a:r>
              <a:rPr lang="en-GB" dirty="0"/>
              <a:t>Granularity </a:t>
            </a:r>
          </a:p>
          <a:p>
            <a:pPr lvl="1"/>
            <a:r>
              <a:rPr lang="en-GB" dirty="0"/>
              <a:t>All PEs in a VPN</a:t>
            </a:r>
          </a:p>
          <a:p>
            <a:pPr lvl="1"/>
            <a:r>
              <a:rPr lang="en-GB" dirty="0"/>
              <a:t>Set of PEs in a VPN</a:t>
            </a:r>
          </a:p>
          <a:p>
            <a:pPr lvl="1"/>
            <a:r>
              <a:rPr lang="en-GB" dirty="0"/>
              <a:t>Individual PE in a VPN</a:t>
            </a:r>
          </a:p>
          <a:p>
            <a:r>
              <a:rPr lang="en-GB" dirty="0"/>
              <a:t>Distribute BGP-LS Filter to PEs using standard VPN tools</a:t>
            </a:r>
          </a:p>
          <a:p>
            <a:pPr lvl="1"/>
            <a:r>
              <a:rPr lang="en-GB" dirty="0"/>
              <a:t>Route targets (RTs), route reflectors, RT constraints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111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2714"/>
            <a:ext cx="10515600" cy="515938"/>
          </a:xfrm>
        </p:spPr>
        <p:txBody>
          <a:bodyPr>
            <a:normAutofit fontScale="90000"/>
          </a:bodyPr>
          <a:lstStyle/>
          <a:p>
            <a:r>
              <a:rPr lang="en-GB" dirty="0"/>
              <a:t>Approach –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075" y="695325"/>
            <a:ext cx="11134725" cy="5481639"/>
          </a:xfrm>
        </p:spPr>
        <p:txBody>
          <a:bodyPr>
            <a:normAutofit/>
          </a:bodyPr>
          <a:lstStyle/>
          <a:p>
            <a:r>
              <a:rPr lang="en-GB" dirty="0"/>
              <a:t>BGP-LS</a:t>
            </a:r>
          </a:p>
          <a:p>
            <a:pPr lvl="1"/>
            <a:r>
              <a:rPr lang="en-GB" dirty="0"/>
              <a:t>Integrates easily /w VPNs</a:t>
            </a:r>
          </a:p>
          <a:p>
            <a:pPr lvl="1"/>
            <a:r>
              <a:rPr lang="en-GB" dirty="0"/>
              <a:t>Supports segment routing and RSVP-TE</a:t>
            </a:r>
          </a:p>
          <a:p>
            <a:pPr lvl="1"/>
            <a:r>
              <a:rPr lang="en-GB" dirty="0"/>
              <a:t>Supports inter-AS</a:t>
            </a:r>
          </a:p>
          <a:p>
            <a:pPr lvl="1"/>
            <a:r>
              <a:rPr lang="en-GB" dirty="0"/>
              <a:t>Supports both IS-IS and OSPF</a:t>
            </a:r>
          </a:p>
          <a:p>
            <a:pPr lvl="1"/>
            <a:r>
              <a:rPr lang="en-GB" dirty="0"/>
              <a:t>No new invention required</a:t>
            </a:r>
          </a:p>
          <a:p>
            <a:r>
              <a:rPr lang="en-GB" dirty="0"/>
              <a:t>Follows VPN scaling model</a:t>
            </a:r>
          </a:p>
          <a:p>
            <a:pPr lvl="1"/>
            <a:r>
              <a:rPr lang="en-GB" dirty="0"/>
              <a:t>Per-VPN information restricted to its PEs</a:t>
            </a:r>
          </a:p>
          <a:p>
            <a:pPr lvl="1"/>
            <a:r>
              <a:rPr lang="en-GB" dirty="0"/>
              <a:t>P-routers have no per-VPN information</a:t>
            </a:r>
          </a:p>
          <a:p>
            <a:r>
              <a:rPr lang="en-GB" dirty="0"/>
              <a:t>Non-enhanced VPN PEs don’t receive BGP-LS Filters</a:t>
            </a:r>
          </a:p>
          <a:p>
            <a:pPr lvl="1"/>
            <a:r>
              <a:rPr lang="en-GB" dirty="0"/>
              <a:t>Network controller ensures underlay network resources for enhanced VPNs have higher IGP and TE metric</a:t>
            </a:r>
          </a:p>
          <a:p>
            <a:pPr lvl="1"/>
            <a:r>
              <a:rPr lang="en-GB" dirty="0"/>
              <a:t>Enhanced VPNs may use non-enhanced VPN underlay network resources</a:t>
            </a:r>
          </a:p>
        </p:txBody>
      </p:sp>
    </p:spTree>
    <p:extLst>
      <p:ext uri="{BB962C8B-B14F-4D97-AF65-F5344CB8AC3E}">
        <p14:creationId xmlns:p14="http://schemas.microsoft.com/office/powerpoint/2010/main" val="3272530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88" y="160239"/>
            <a:ext cx="10515600" cy="597000"/>
          </a:xfrm>
        </p:spPr>
        <p:txBody>
          <a:bodyPr>
            <a:normAutofit fontScale="90000"/>
          </a:bodyPr>
          <a:lstStyle/>
          <a:p>
            <a:r>
              <a:rPr lang="en-GB" dirty="0"/>
              <a:t>BGP-LS Filter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813" y="866775"/>
            <a:ext cx="10948987" cy="5576887"/>
          </a:xfrm>
        </p:spPr>
        <p:txBody>
          <a:bodyPr>
            <a:normAutofit/>
          </a:bodyPr>
          <a:lstStyle/>
          <a:p>
            <a:r>
              <a:rPr lang="en-GB" dirty="0"/>
              <a:t>Provides connectivity between the PEs in a VPN or set of VPNs</a:t>
            </a:r>
          </a:p>
          <a:p>
            <a:r>
              <a:rPr lang="en-GB" dirty="0"/>
              <a:t>Should provide multiple paths between a given ingress/egress PE pair</a:t>
            </a:r>
          </a:p>
          <a:p>
            <a:r>
              <a:rPr lang="en-GB" dirty="0"/>
              <a:t>Tagged with the RTs of the VPNs whose PEs are to import it</a:t>
            </a:r>
          </a:p>
          <a:p>
            <a:r>
              <a:rPr lang="en-GB" dirty="0"/>
              <a:t>When sending a packet an ingress PE</a:t>
            </a:r>
          </a:p>
          <a:p>
            <a:pPr lvl="1"/>
            <a:r>
              <a:rPr lang="en-GB" dirty="0"/>
              <a:t>Selects a path to the egress PE using the BGP-LS Filters for the packet’s VPN</a:t>
            </a:r>
          </a:p>
          <a:p>
            <a:pPr lvl="1"/>
            <a:r>
              <a:rPr lang="en-GB" dirty="0"/>
              <a:t>Adds a segment routing header to the packet *OR*</a:t>
            </a:r>
          </a:p>
          <a:p>
            <a:pPr lvl="1"/>
            <a:r>
              <a:rPr lang="en-GB" dirty="0"/>
              <a:t>Places the packet in an RSVP-TE LSP using that path</a:t>
            </a:r>
          </a:p>
          <a:p>
            <a:pPr lvl="1"/>
            <a:r>
              <a:rPr lang="en-GB" dirty="0"/>
              <a:t>Can use any path computation it wishes as long as path is constrained</a:t>
            </a:r>
          </a:p>
          <a:p>
            <a:r>
              <a:rPr lang="en-GB" dirty="0"/>
              <a:t>An underlay network link or node may appear in multiple BGP-LS Filters</a:t>
            </a:r>
          </a:p>
          <a:p>
            <a:pPr lvl="1"/>
            <a:r>
              <a:rPr lang="en-GB" dirty="0"/>
              <a:t>Requires AFI (BGP-LS) and SAFI (BGP-LS-VPN) w/ a different RD for each BGP-LS Filter  </a:t>
            </a:r>
          </a:p>
          <a:p>
            <a:r>
              <a:rPr lang="en-GB" dirty="0"/>
              <a:t>Requires a new attribute for a BGP-LS UPDATE</a:t>
            </a:r>
          </a:p>
        </p:txBody>
      </p:sp>
    </p:spTree>
    <p:extLst>
      <p:ext uri="{BB962C8B-B14F-4D97-AF65-F5344CB8AC3E}">
        <p14:creationId xmlns:p14="http://schemas.microsoft.com/office/powerpoint/2010/main" val="1022456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1F93D-C8A2-2949-957C-6358C7B86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47" y="131496"/>
            <a:ext cx="5364190" cy="558922"/>
          </a:xfrm>
        </p:spPr>
        <p:txBody>
          <a:bodyPr>
            <a:normAutofit fontScale="90000"/>
          </a:bodyPr>
          <a:lstStyle/>
          <a:p>
            <a:r>
              <a:rPr lang="en-US" dirty="0"/>
              <a:t>BGP-LS Filter example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D894D1-D6B1-8444-88B2-8316BFCE9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1CAEDA-F13C-43B4-B3A8-D3983B74564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A0AE7EC-2E7C-374F-929E-0CF629080517}"/>
              </a:ext>
            </a:extLst>
          </p:cNvPr>
          <p:cNvGrpSpPr/>
          <p:nvPr/>
        </p:nvGrpSpPr>
        <p:grpSpPr>
          <a:xfrm>
            <a:off x="3302037" y="1244213"/>
            <a:ext cx="5603957" cy="1483200"/>
            <a:chOff x="1602235" y="1459350"/>
            <a:chExt cx="4202967" cy="111240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5A9A7DA-E00F-7F4D-A8BB-D580DC4ADBD5}"/>
                </a:ext>
              </a:extLst>
            </p:cNvPr>
            <p:cNvSpPr/>
            <p:nvPr/>
          </p:nvSpPr>
          <p:spPr>
            <a:xfrm>
              <a:off x="3000648" y="1459350"/>
              <a:ext cx="224344" cy="22092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A134897-BF89-3847-AC13-3F1E512C8EAE}"/>
                </a:ext>
              </a:extLst>
            </p:cNvPr>
            <p:cNvSpPr/>
            <p:nvPr/>
          </p:nvSpPr>
          <p:spPr>
            <a:xfrm>
              <a:off x="2073409" y="1610788"/>
              <a:ext cx="224344" cy="22092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DAE8DDA-1252-0B4C-BCD9-39874B5A1867}"/>
                </a:ext>
              </a:extLst>
            </p:cNvPr>
            <p:cNvSpPr/>
            <p:nvPr/>
          </p:nvSpPr>
          <p:spPr>
            <a:xfrm>
              <a:off x="4136237" y="1459350"/>
              <a:ext cx="224344" cy="22092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F9A18EC-3308-0D43-9B10-577480E02FBB}"/>
                </a:ext>
              </a:extLst>
            </p:cNvPr>
            <p:cNvSpPr/>
            <p:nvPr/>
          </p:nvSpPr>
          <p:spPr>
            <a:xfrm>
              <a:off x="5163294" y="1606443"/>
              <a:ext cx="224344" cy="22092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CF2A4CB-0CF6-9D42-8558-6AE125B2B1AD}"/>
                </a:ext>
              </a:extLst>
            </p:cNvPr>
            <p:cNvSpPr/>
            <p:nvPr/>
          </p:nvSpPr>
          <p:spPr>
            <a:xfrm>
              <a:off x="3000648" y="2350827"/>
              <a:ext cx="224344" cy="22092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194B6FA-0D33-CE4A-A730-DD7B5AE58F4A}"/>
                </a:ext>
              </a:extLst>
            </p:cNvPr>
            <p:cNvSpPr/>
            <p:nvPr/>
          </p:nvSpPr>
          <p:spPr>
            <a:xfrm>
              <a:off x="4122947" y="2350826"/>
              <a:ext cx="224344" cy="22092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06C54E2-C24D-3E44-B112-E05730BBA872}"/>
                </a:ext>
              </a:extLst>
            </p:cNvPr>
            <p:cNvSpPr/>
            <p:nvPr/>
          </p:nvSpPr>
          <p:spPr>
            <a:xfrm>
              <a:off x="5161187" y="2182288"/>
              <a:ext cx="224344" cy="22092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93ACD41-D4DC-3649-B708-A879B20CB08F}"/>
                </a:ext>
              </a:extLst>
            </p:cNvPr>
            <p:cNvSpPr/>
            <p:nvPr/>
          </p:nvSpPr>
          <p:spPr>
            <a:xfrm>
              <a:off x="2064547" y="2220559"/>
              <a:ext cx="224344" cy="22092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B326FCE-3CBE-2249-9880-C6C3B267FE2C}"/>
                </a:ext>
              </a:extLst>
            </p:cNvPr>
            <p:cNvCxnSpPr>
              <a:stCxn id="6" idx="7"/>
              <a:endCxn id="5" idx="2"/>
            </p:cNvCxnSpPr>
            <p:nvPr/>
          </p:nvCxnSpPr>
          <p:spPr>
            <a:xfrm flipV="1">
              <a:off x="2264899" y="1569812"/>
              <a:ext cx="735749" cy="7332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36CDD8A-4736-5747-9D28-97A6A0AC871E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>
              <a:off x="3224992" y="1569811"/>
              <a:ext cx="911245" cy="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3EF0AF4-A2EA-EC40-9E37-9E529A684490}"/>
                </a:ext>
              </a:extLst>
            </p:cNvPr>
            <p:cNvCxnSpPr>
              <a:cxnSpLocks/>
              <a:stCxn id="7" idx="6"/>
              <a:endCxn id="8" idx="2"/>
            </p:cNvCxnSpPr>
            <p:nvPr/>
          </p:nvCxnSpPr>
          <p:spPr>
            <a:xfrm>
              <a:off x="4360580" y="1569812"/>
              <a:ext cx="802714" cy="1470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C95EF3D-3814-924E-A50D-EF17C92D50E9}"/>
                </a:ext>
              </a:extLst>
            </p:cNvPr>
            <p:cNvCxnSpPr>
              <a:cxnSpLocks/>
              <a:stCxn id="9" idx="6"/>
            </p:cNvCxnSpPr>
            <p:nvPr/>
          </p:nvCxnSpPr>
          <p:spPr>
            <a:xfrm>
              <a:off x="3224992" y="2461289"/>
              <a:ext cx="897955" cy="52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CB8E267-B7E1-B342-948E-0888699214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53168" y="2328954"/>
              <a:ext cx="813896" cy="14821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58AB349-4595-6247-9EA0-9D29BFD98CCC}"/>
                </a:ext>
              </a:extLst>
            </p:cNvPr>
            <p:cNvCxnSpPr>
              <a:cxnSpLocks/>
              <a:stCxn id="12" idx="6"/>
            </p:cNvCxnSpPr>
            <p:nvPr/>
          </p:nvCxnSpPr>
          <p:spPr>
            <a:xfrm>
              <a:off x="2288891" y="2331021"/>
              <a:ext cx="712269" cy="11046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156E66E-9010-F04B-B69D-478427B6BB62}"/>
                </a:ext>
              </a:extLst>
            </p:cNvPr>
            <p:cNvCxnSpPr>
              <a:cxnSpLocks/>
              <a:stCxn id="5" idx="5"/>
            </p:cNvCxnSpPr>
            <p:nvPr/>
          </p:nvCxnSpPr>
          <p:spPr>
            <a:xfrm>
              <a:off x="3192137" y="1647920"/>
              <a:ext cx="944099" cy="75529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5BAF05A-6B5C-1C44-97D9-F0344DA5BF9A}"/>
                </a:ext>
              </a:extLst>
            </p:cNvPr>
            <p:cNvCxnSpPr>
              <a:cxnSpLocks/>
              <a:endCxn id="7" idx="3"/>
            </p:cNvCxnSpPr>
            <p:nvPr/>
          </p:nvCxnSpPr>
          <p:spPr>
            <a:xfrm flipV="1">
              <a:off x="3192137" y="1647920"/>
              <a:ext cx="976954" cy="7545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38B3529-B4CC-DE46-B642-8485E95AB82F}"/>
                </a:ext>
              </a:extLst>
            </p:cNvPr>
            <p:cNvCxnSpPr>
              <a:cxnSpLocks/>
              <a:stCxn id="6" idx="5"/>
              <a:endCxn id="9" idx="1"/>
            </p:cNvCxnSpPr>
            <p:nvPr/>
          </p:nvCxnSpPr>
          <p:spPr>
            <a:xfrm>
              <a:off x="2264899" y="1799358"/>
              <a:ext cx="768603" cy="58382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0443050-42AA-6B4C-9359-16B78C60B5CD}"/>
                </a:ext>
              </a:extLst>
            </p:cNvPr>
            <p:cNvCxnSpPr>
              <a:cxnSpLocks/>
              <a:endCxn id="5" idx="3"/>
            </p:cNvCxnSpPr>
            <p:nvPr/>
          </p:nvCxnSpPr>
          <p:spPr>
            <a:xfrm flipV="1">
              <a:off x="2251609" y="1647920"/>
              <a:ext cx="781894" cy="62491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A4A6B51-465E-9547-9BA0-DE0EB3E907FA}"/>
                </a:ext>
              </a:extLst>
            </p:cNvPr>
            <p:cNvCxnSpPr>
              <a:cxnSpLocks/>
              <a:stCxn id="7" idx="5"/>
            </p:cNvCxnSpPr>
            <p:nvPr/>
          </p:nvCxnSpPr>
          <p:spPr>
            <a:xfrm>
              <a:off x="4327726" y="1647920"/>
              <a:ext cx="864782" cy="5820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1D6657B-C5D9-2B46-BE68-F4A8BAF7F0D0}"/>
                </a:ext>
              </a:extLst>
            </p:cNvPr>
            <p:cNvCxnSpPr>
              <a:cxnSpLocks/>
              <a:stCxn id="10" idx="7"/>
              <a:endCxn id="8" idx="3"/>
            </p:cNvCxnSpPr>
            <p:nvPr/>
          </p:nvCxnSpPr>
          <p:spPr>
            <a:xfrm flipV="1">
              <a:off x="4314436" y="1795013"/>
              <a:ext cx="881712" cy="58816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DBF6502-2DA6-AC4A-A80F-DD73AA9C8CAF}"/>
                </a:ext>
              </a:extLst>
            </p:cNvPr>
            <p:cNvSpPr txBox="1"/>
            <p:nvPr/>
          </p:nvSpPr>
          <p:spPr>
            <a:xfrm>
              <a:off x="1636166" y="1543061"/>
              <a:ext cx="410209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970A266-1427-3E4F-A5BE-CD6B82693ACF}"/>
                </a:ext>
              </a:extLst>
            </p:cNvPr>
            <p:cNvSpPr txBox="1"/>
            <p:nvPr/>
          </p:nvSpPr>
          <p:spPr>
            <a:xfrm>
              <a:off x="1602235" y="2182288"/>
              <a:ext cx="410209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B18D9C2-0A30-7F49-9EAD-E3A2B63FC1D0}"/>
                </a:ext>
              </a:extLst>
            </p:cNvPr>
            <p:cNvSpPr txBox="1"/>
            <p:nvPr/>
          </p:nvSpPr>
          <p:spPr>
            <a:xfrm>
              <a:off x="5394993" y="1573446"/>
              <a:ext cx="410209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PE3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278EB66-9CB4-F14D-8E8D-F90FA8071543}"/>
                </a:ext>
              </a:extLst>
            </p:cNvPr>
            <p:cNvSpPr txBox="1"/>
            <p:nvPr/>
          </p:nvSpPr>
          <p:spPr>
            <a:xfrm>
              <a:off x="5385530" y="2171406"/>
              <a:ext cx="410209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PE4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52FF547-A0FC-A049-9F8C-398F7A6B1D49}"/>
                </a:ext>
              </a:extLst>
            </p:cNvPr>
            <p:cNvSpPr/>
            <p:nvPr/>
          </p:nvSpPr>
          <p:spPr>
            <a:xfrm>
              <a:off x="3561797" y="1914710"/>
              <a:ext cx="224344" cy="22092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52B998B-EA45-244C-9DB4-2A0AFD3FF01C}"/>
                </a:ext>
              </a:extLst>
            </p:cNvPr>
            <p:cNvCxnSpPr>
              <a:cxnSpLocks/>
              <a:endCxn id="7" idx="4"/>
            </p:cNvCxnSpPr>
            <p:nvPr/>
          </p:nvCxnSpPr>
          <p:spPr>
            <a:xfrm flipV="1">
              <a:off x="4248409" y="1680273"/>
              <a:ext cx="0" cy="67555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3F83C0D-5920-A242-A67E-3740313B9B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2820" y="1680273"/>
              <a:ext cx="0" cy="67555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BC4A35A6-45AC-BD41-B3D8-719D27EDF0E1}"/>
              </a:ext>
            </a:extLst>
          </p:cNvPr>
          <p:cNvSpPr/>
          <p:nvPr/>
        </p:nvSpPr>
        <p:spPr>
          <a:xfrm>
            <a:off x="2294886" y="5106528"/>
            <a:ext cx="299125" cy="2945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16B87C9-C9E4-BB41-A8AB-E53CAE66A9DE}"/>
              </a:ext>
            </a:extLst>
          </p:cNvPr>
          <p:cNvSpPr/>
          <p:nvPr/>
        </p:nvSpPr>
        <p:spPr>
          <a:xfrm>
            <a:off x="1092242" y="5259514"/>
            <a:ext cx="299125" cy="2945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4D358AD-8DE3-B24E-B6F7-600E3E77025D}"/>
              </a:ext>
            </a:extLst>
          </p:cNvPr>
          <p:cNvSpPr/>
          <p:nvPr/>
        </p:nvSpPr>
        <p:spPr>
          <a:xfrm>
            <a:off x="3809005" y="5106528"/>
            <a:ext cx="299125" cy="2945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9375F42-318D-8D46-8DD4-44311D7B05AA}"/>
              </a:ext>
            </a:extLst>
          </p:cNvPr>
          <p:cNvSpPr/>
          <p:nvPr/>
        </p:nvSpPr>
        <p:spPr>
          <a:xfrm>
            <a:off x="5178414" y="5302652"/>
            <a:ext cx="299125" cy="2945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6F290C6-0978-B44C-953A-D92369A7EBAE}"/>
              </a:ext>
            </a:extLst>
          </p:cNvPr>
          <p:cNvSpPr/>
          <p:nvPr/>
        </p:nvSpPr>
        <p:spPr>
          <a:xfrm>
            <a:off x="2294886" y="6295164"/>
            <a:ext cx="299125" cy="2945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71C9171-2C46-AD44-8482-BF6394741071}"/>
              </a:ext>
            </a:extLst>
          </p:cNvPr>
          <p:cNvSpPr/>
          <p:nvPr/>
        </p:nvSpPr>
        <p:spPr>
          <a:xfrm>
            <a:off x="3791285" y="6295163"/>
            <a:ext cx="299125" cy="2945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613C1A8-2687-CB4F-9E12-8A79E30DFDB7}"/>
              </a:ext>
            </a:extLst>
          </p:cNvPr>
          <p:cNvSpPr/>
          <p:nvPr/>
        </p:nvSpPr>
        <p:spPr>
          <a:xfrm>
            <a:off x="5175605" y="6070446"/>
            <a:ext cx="299125" cy="2945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0908761-DA60-F14A-83E0-F424F6920EEA}"/>
              </a:ext>
            </a:extLst>
          </p:cNvPr>
          <p:cNvSpPr/>
          <p:nvPr/>
        </p:nvSpPr>
        <p:spPr>
          <a:xfrm>
            <a:off x="1046751" y="6121474"/>
            <a:ext cx="299125" cy="2945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65F6E94-AF8A-8B47-9DE8-7C1A2B53DCA3}"/>
              </a:ext>
            </a:extLst>
          </p:cNvPr>
          <p:cNvCxnSpPr>
            <a:cxnSpLocks/>
            <a:stCxn id="54" idx="6"/>
            <a:endCxn id="53" idx="2"/>
          </p:cNvCxnSpPr>
          <p:nvPr/>
        </p:nvCxnSpPr>
        <p:spPr>
          <a:xfrm flipV="1">
            <a:off x="1391368" y="5253811"/>
            <a:ext cx="903519" cy="15298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5EB93CA-E9F9-D54E-819A-C8CFC26F921B}"/>
              </a:ext>
            </a:extLst>
          </p:cNvPr>
          <p:cNvCxnSpPr>
            <a:cxnSpLocks/>
            <a:endCxn id="55" idx="2"/>
          </p:cNvCxnSpPr>
          <p:nvPr/>
        </p:nvCxnSpPr>
        <p:spPr>
          <a:xfrm>
            <a:off x="2594012" y="5253810"/>
            <a:ext cx="1214993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AAE312E-1330-3A40-BA27-53103E582ABE}"/>
              </a:ext>
            </a:extLst>
          </p:cNvPr>
          <p:cNvCxnSpPr>
            <a:cxnSpLocks/>
            <a:stCxn id="55" idx="6"/>
            <a:endCxn id="56" idx="2"/>
          </p:cNvCxnSpPr>
          <p:nvPr/>
        </p:nvCxnSpPr>
        <p:spPr>
          <a:xfrm>
            <a:off x="4108129" y="5253811"/>
            <a:ext cx="1070285" cy="1961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65BE79F-8652-9041-A913-5957AECFA4E4}"/>
              </a:ext>
            </a:extLst>
          </p:cNvPr>
          <p:cNvCxnSpPr>
            <a:cxnSpLocks/>
            <a:stCxn id="57" idx="6"/>
          </p:cNvCxnSpPr>
          <p:nvPr/>
        </p:nvCxnSpPr>
        <p:spPr>
          <a:xfrm>
            <a:off x="2594012" y="6442447"/>
            <a:ext cx="1197273" cy="69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8BBB5FF8-7D81-EC42-9D36-3A163DA7A1E3}"/>
              </a:ext>
            </a:extLst>
          </p:cNvPr>
          <p:cNvCxnSpPr>
            <a:cxnSpLocks/>
          </p:cNvCxnSpPr>
          <p:nvPr/>
        </p:nvCxnSpPr>
        <p:spPr>
          <a:xfrm flipV="1">
            <a:off x="4098246" y="6266000"/>
            <a:ext cx="1085195" cy="1976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E2CA900-7C99-E84E-80D2-573685369086}"/>
              </a:ext>
            </a:extLst>
          </p:cNvPr>
          <p:cNvCxnSpPr>
            <a:cxnSpLocks/>
            <a:stCxn id="60" idx="6"/>
          </p:cNvCxnSpPr>
          <p:nvPr/>
        </p:nvCxnSpPr>
        <p:spPr>
          <a:xfrm>
            <a:off x="1345877" y="6268757"/>
            <a:ext cx="949692" cy="14728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A805267-BC2D-5C4C-A643-E10DB103151E}"/>
              </a:ext>
            </a:extLst>
          </p:cNvPr>
          <p:cNvSpPr txBox="1"/>
          <p:nvPr/>
        </p:nvSpPr>
        <p:spPr>
          <a:xfrm>
            <a:off x="475577" y="5218142"/>
            <a:ext cx="54694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PE1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5A1C1CC-99C0-5642-9233-855D03A1C9BA}"/>
              </a:ext>
            </a:extLst>
          </p:cNvPr>
          <p:cNvSpPr txBox="1"/>
          <p:nvPr/>
        </p:nvSpPr>
        <p:spPr>
          <a:xfrm>
            <a:off x="430336" y="6070445"/>
            <a:ext cx="54694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PE2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087045B-A820-7D4F-BEED-14601244FC49}"/>
              </a:ext>
            </a:extLst>
          </p:cNvPr>
          <p:cNvSpPr txBox="1"/>
          <p:nvPr/>
        </p:nvSpPr>
        <p:spPr>
          <a:xfrm>
            <a:off x="5487346" y="5258656"/>
            <a:ext cx="54694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PE3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2426180-A853-9F41-9B7E-74D520515209}"/>
              </a:ext>
            </a:extLst>
          </p:cNvPr>
          <p:cNvSpPr txBox="1"/>
          <p:nvPr/>
        </p:nvSpPr>
        <p:spPr>
          <a:xfrm>
            <a:off x="5474729" y="6055936"/>
            <a:ext cx="54694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PE4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EB21463-4D73-9045-B091-917D73573095}"/>
              </a:ext>
            </a:extLst>
          </p:cNvPr>
          <p:cNvCxnSpPr>
            <a:cxnSpLocks/>
            <a:endCxn id="55" idx="4"/>
          </p:cNvCxnSpPr>
          <p:nvPr/>
        </p:nvCxnSpPr>
        <p:spPr>
          <a:xfrm flipV="1">
            <a:off x="3958567" y="5401092"/>
            <a:ext cx="0" cy="9007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8D6F396-84EE-3049-946C-F33E51E3F314}"/>
              </a:ext>
            </a:extLst>
          </p:cNvPr>
          <p:cNvCxnSpPr>
            <a:cxnSpLocks/>
          </p:cNvCxnSpPr>
          <p:nvPr/>
        </p:nvCxnSpPr>
        <p:spPr>
          <a:xfrm flipV="1">
            <a:off x="2444448" y="5401092"/>
            <a:ext cx="0" cy="9007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A6E57B6-F2DD-B54C-BC0A-776D617A6DEC}"/>
              </a:ext>
            </a:extLst>
          </p:cNvPr>
          <p:cNvGrpSpPr/>
          <p:nvPr/>
        </p:nvGrpSpPr>
        <p:grpSpPr>
          <a:xfrm>
            <a:off x="6411434" y="5106526"/>
            <a:ext cx="5603956" cy="1483200"/>
            <a:chOff x="1602235" y="1459350"/>
            <a:chExt cx="4202967" cy="1112400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01449AB-8C30-4248-B146-9132203D9890}"/>
                </a:ext>
              </a:extLst>
            </p:cNvPr>
            <p:cNvSpPr/>
            <p:nvPr/>
          </p:nvSpPr>
          <p:spPr>
            <a:xfrm>
              <a:off x="3000648" y="1459350"/>
              <a:ext cx="224344" cy="2209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09749D3A-3B9C-8F4F-B435-DB1518ACA897}"/>
                </a:ext>
              </a:extLst>
            </p:cNvPr>
            <p:cNvSpPr/>
            <p:nvPr/>
          </p:nvSpPr>
          <p:spPr>
            <a:xfrm>
              <a:off x="2073409" y="1610788"/>
              <a:ext cx="224344" cy="2209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A7533DD3-3713-DF41-ABD7-F9483300A2F1}"/>
                </a:ext>
              </a:extLst>
            </p:cNvPr>
            <p:cNvSpPr/>
            <p:nvPr/>
          </p:nvSpPr>
          <p:spPr>
            <a:xfrm>
              <a:off x="4136237" y="1459350"/>
              <a:ext cx="224344" cy="2209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830304E1-48A9-134A-99F9-816F6F0FB95B}"/>
                </a:ext>
              </a:extLst>
            </p:cNvPr>
            <p:cNvSpPr/>
            <p:nvPr/>
          </p:nvSpPr>
          <p:spPr>
            <a:xfrm>
              <a:off x="5163294" y="1606443"/>
              <a:ext cx="224344" cy="2209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AAAA8279-B6ED-764B-B53B-F1261B35F01B}"/>
                </a:ext>
              </a:extLst>
            </p:cNvPr>
            <p:cNvSpPr/>
            <p:nvPr/>
          </p:nvSpPr>
          <p:spPr>
            <a:xfrm>
              <a:off x="3000648" y="2350827"/>
              <a:ext cx="224344" cy="2209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8FB8091F-3A8F-0144-83D1-CFB7BE0ED2B1}"/>
                </a:ext>
              </a:extLst>
            </p:cNvPr>
            <p:cNvSpPr/>
            <p:nvPr/>
          </p:nvSpPr>
          <p:spPr>
            <a:xfrm>
              <a:off x="4122947" y="2350826"/>
              <a:ext cx="224344" cy="2209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CBB668E5-5BF4-A547-97DF-C76641F22A19}"/>
                </a:ext>
              </a:extLst>
            </p:cNvPr>
            <p:cNvSpPr/>
            <p:nvPr/>
          </p:nvSpPr>
          <p:spPr>
            <a:xfrm>
              <a:off x="2064547" y="2220559"/>
              <a:ext cx="224344" cy="2209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52249C7D-80F7-4240-BB60-37A59393F65E}"/>
                </a:ext>
              </a:extLst>
            </p:cNvPr>
            <p:cNvCxnSpPr>
              <a:cxnSpLocks/>
              <a:stCxn id="82" idx="6"/>
              <a:endCxn id="81" idx="2"/>
            </p:cNvCxnSpPr>
            <p:nvPr/>
          </p:nvCxnSpPr>
          <p:spPr>
            <a:xfrm flipV="1">
              <a:off x="2297753" y="1569812"/>
              <a:ext cx="702895" cy="15143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5781E35F-0B51-5644-AF6B-C622291647EB}"/>
                </a:ext>
              </a:extLst>
            </p:cNvPr>
            <p:cNvCxnSpPr>
              <a:cxnSpLocks/>
              <a:stCxn id="83" idx="6"/>
              <a:endCxn id="84" idx="2"/>
            </p:cNvCxnSpPr>
            <p:nvPr/>
          </p:nvCxnSpPr>
          <p:spPr>
            <a:xfrm>
              <a:off x="4360580" y="1569812"/>
              <a:ext cx="802714" cy="1470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8DF0AD6C-CBE4-3F43-9713-C0CEAC271E18}"/>
                </a:ext>
              </a:extLst>
            </p:cNvPr>
            <p:cNvCxnSpPr>
              <a:cxnSpLocks/>
              <a:stCxn id="88" idx="6"/>
            </p:cNvCxnSpPr>
            <p:nvPr/>
          </p:nvCxnSpPr>
          <p:spPr>
            <a:xfrm>
              <a:off x="2288891" y="2331021"/>
              <a:ext cx="712269" cy="11046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247C6C2-604D-4E4F-B985-9FA15A4FE7BE}"/>
                </a:ext>
              </a:extLst>
            </p:cNvPr>
            <p:cNvCxnSpPr>
              <a:cxnSpLocks/>
              <a:stCxn id="81" idx="5"/>
            </p:cNvCxnSpPr>
            <p:nvPr/>
          </p:nvCxnSpPr>
          <p:spPr>
            <a:xfrm>
              <a:off x="3192137" y="1647920"/>
              <a:ext cx="944099" cy="75529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8640EBD-C202-D841-BAC3-D7698143CBA5}"/>
                </a:ext>
              </a:extLst>
            </p:cNvPr>
            <p:cNvCxnSpPr>
              <a:cxnSpLocks/>
              <a:endCxn id="83" idx="3"/>
            </p:cNvCxnSpPr>
            <p:nvPr/>
          </p:nvCxnSpPr>
          <p:spPr>
            <a:xfrm flipV="1">
              <a:off x="3192137" y="1647920"/>
              <a:ext cx="976954" cy="7545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0F0CA2E8-38C4-9940-AFBF-A1CB263849B2}"/>
                </a:ext>
              </a:extLst>
            </p:cNvPr>
            <p:cNvCxnSpPr>
              <a:cxnSpLocks/>
              <a:stCxn id="86" idx="7"/>
              <a:endCxn id="84" idx="3"/>
            </p:cNvCxnSpPr>
            <p:nvPr/>
          </p:nvCxnSpPr>
          <p:spPr>
            <a:xfrm flipV="1">
              <a:off x="4314436" y="1795013"/>
              <a:ext cx="881712" cy="58816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2FCB756-3BE5-6F49-9AC4-900BC0EA8D70}"/>
                </a:ext>
              </a:extLst>
            </p:cNvPr>
            <p:cNvSpPr txBox="1"/>
            <p:nvPr/>
          </p:nvSpPr>
          <p:spPr>
            <a:xfrm>
              <a:off x="1636166" y="1543061"/>
              <a:ext cx="410209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PE1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3BB47E7-B195-DB44-AC0F-40C2CCBF7CF5}"/>
                </a:ext>
              </a:extLst>
            </p:cNvPr>
            <p:cNvSpPr txBox="1"/>
            <p:nvPr/>
          </p:nvSpPr>
          <p:spPr>
            <a:xfrm>
              <a:off x="1602235" y="2182288"/>
              <a:ext cx="410209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PE2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8D43AA33-BFDC-334E-A1B8-923F331F224D}"/>
                </a:ext>
              </a:extLst>
            </p:cNvPr>
            <p:cNvSpPr txBox="1"/>
            <p:nvPr/>
          </p:nvSpPr>
          <p:spPr>
            <a:xfrm>
              <a:off x="5394993" y="1573446"/>
              <a:ext cx="410209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PE3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1482658C-39DB-7248-9244-E67562A2F1C1}"/>
                </a:ext>
              </a:extLst>
            </p:cNvPr>
            <p:cNvSpPr/>
            <p:nvPr/>
          </p:nvSpPr>
          <p:spPr>
            <a:xfrm>
              <a:off x="3561797" y="1914710"/>
              <a:ext cx="224344" cy="2209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326EDBB9-4BA3-A344-9BA9-362FE0AE7A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2820" y="1680273"/>
              <a:ext cx="0" cy="67555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79779BD0-D536-C540-8ACD-3C1B19357DB4}"/>
              </a:ext>
            </a:extLst>
          </p:cNvPr>
          <p:cNvCxnSpPr>
            <a:cxnSpLocks/>
          </p:cNvCxnSpPr>
          <p:nvPr/>
        </p:nvCxnSpPr>
        <p:spPr>
          <a:xfrm flipV="1">
            <a:off x="9939666" y="5392438"/>
            <a:ext cx="0" cy="9007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3ED5D576-724D-B841-B738-1738BF63B4B1}"/>
              </a:ext>
            </a:extLst>
          </p:cNvPr>
          <p:cNvSpPr txBox="1"/>
          <p:nvPr/>
        </p:nvSpPr>
        <p:spPr>
          <a:xfrm>
            <a:off x="7217097" y="711666"/>
            <a:ext cx="2628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 Network Topology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0EF5BE8-78CB-4E4D-ADCE-576D14F3519D}"/>
              </a:ext>
            </a:extLst>
          </p:cNvPr>
          <p:cNvSpPr txBox="1"/>
          <p:nvPr/>
        </p:nvSpPr>
        <p:spPr>
          <a:xfrm>
            <a:off x="205397" y="2713186"/>
            <a:ext cx="318628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BGP-LS from Controller:</a:t>
            </a:r>
          </a:p>
          <a:p>
            <a:pPr lvl="1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Filter filter1:</a:t>
            </a:r>
          </a:p>
          <a:p>
            <a:pPr lvl="1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Nodes, Links, Color </a:t>
            </a:r>
          </a:p>
          <a:p>
            <a:pPr lvl="1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Community X, Y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CA7540A-1587-554B-A089-3646C1E133DC}"/>
              </a:ext>
            </a:extLst>
          </p:cNvPr>
          <p:cNvSpPr txBox="1"/>
          <p:nvPr/>
        </p:nvSpPr>
        <p:spPr>
          <a:xfrm>
            <a:off x="9515068" y="2628867"/>
            <a:ext cx="2658741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BGP-LS from Controller:</a:t>
            </a:r>
          </a:p>
          <a:p>
            <a:pPr lvl="1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Filter filter2:</a:t>
            </a:r>
          </a:p>
          <a:p>
            <a:pPr lvl="1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Nodes, Links, Color </a:t>
            </a:r>
          </a:p>
          <a:p>
            <a:pPr lvl="1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Community Z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6F323BB-73BA-4E04-920F-5B415B1A234F}"/>
              </a:ext>
            </a:extLst>
          </p:cNvPr>
          <p:cNvCxnSpPr>
            <a:cxnSpLocks/>
            <a:endCxn id="54" idx="7"/>
          </p:cNvCxnSpPr>
          <p:nvPr/>
        </p:nvCxnSpPr>
        <p:spPr>
          <a:xfrm flipH="1">
            <a:off x="1347561" y="3489010"/>
            <a:ext cx="1416824" cy="1813642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F59CB2EA-47A4-4606-8AFE-E68CF4CDFC39}"/>
              </a:ext>
            </a:extLst>
          </p:cNvPr>
          <p:cNvCxnSpPr>
            <a:cxnSpLocks/>
            <a:endCxn id="60" idx="7"/>
          </p:cNvCxnSpPr>
          <p:nvPr/>
        </p:nvCxnSpPr>
        <p:spPr>
          <a:xfrm flipH="1">
            <a:off x="1302070" y="3641410"/>
            <a:ext cx="1614716" cy="2523202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0EB10334-548C-46F6-A0E6-51AB79167A82}"/>
              </a:ext>
            </a:extLst>
          </p:cNvPr>
          <p:cNvCxnSpPr>
            <a:cxnSpLocks/>
            <a:endCxn id="59" idx="1"/>
          </p:cNvCxnSpPr>
          <p:nvPr/>
        </p:nvCxnSpPr>
        <p:spPr>
          <a:xfrm>
            <a:off x="3241575" y="3664622"/>
            <a:ext cx="1977836" cy="2448962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93E35C1-ACD0-4A69-A1FF-718874C29295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3415774" y="3505158"/>
            <a:ext cx="1806446" cy="1840632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82097F6-FD74-4D3E-B83A-DFBAEE5DA493}"/>
              </a:ext>
            </a:extLst>
          </p:cNvPr>
          <p:cNvCxnSpPr>
            <a:cxnSpLocks/>
          </p:cNvCxnSpPr>
          <p:nvPr/>
        </p:nvCxnSpPr>
        <p:spPr>
          <a:xfrm flipH="1">
            <a:off x="7252319" y="3505158"/>
            <a:ext cx="1416824" cy="1813642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49E3902-0E3A-4E19-9908-F88474348162}"/>
              </a:ext>
            </a:extLst>
          </p:cNvPr>
          <p:cNvCxnSpPr>
            <a:cxnSpLocks/>
          </p:cNvCxnSpPr>
          <p:nvPr/>
        </p:nvCxnSpPr>
        <p:spPr>
          <a:xfrm flipH="1">
            <a:off x="7272852" y="3769707"/>
            <a:ext cx="1416824" cy="2374397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39216B1E-697F-4C97-B829-93B76B32CFA1}"/>
              </a:ext>
            </a:extLst>
          </p:cNvPr>
          <p:cNvCxnSpPr>
            <a:cxnSpLocks/>
            <a:endCxn id="84" idx="1"/>
          </p:cNvCxnSpPr>
          <p:nvPr/>
        </p:nvCxnSpPr>
        <p:spPr>
          <a:xfrm>
            <a:off x="9769570" y="3512075"/>
            <a:ext cx="1433749" cy="1833713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446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308" y="212628"/>
            <a:ext cx="10515600" cy="535086"/>
          </a:xfrm>
        </p:spPr>
        <p:txBody>
          <a:bodyPr>
            <a:normAutofit fontScale="90000"/>
          </a:bodyPr>
          <a:lstStyle/>
          <a:p>
            <a:r>
              <a:rPr lang="en-GB" dirty="0"/>
              <a:t>BGP-LS Filter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838" y="900113"/>
            <a:ext cx="11129962" cy="527685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Assumptions:</a:t>
            </a:r>
          </a:p>
          <a:p>
            <a:pPr lvl="1"/>
            <a:r>
              <a:rPr lang="en-GB" dirty="0"/>
              <a:t>A PE may import more than one BGP-LS Filter</a:t>
            </a:r>
          </a:p>
          <a:p>
            <a:pPr lvl="1"/>
            <a:r>
              <a:rPr lang="en-GB" dirty="0"/>
              <a:t>A BGP-LS Filter may change over time</a:t>
            </a:r>
          </a:p>
          <a:p>
            <a:pPr lvl="1"/>
            <a:r>
              <a:rPr lang="en-GB" dirty="0"/>
              <a:t>A given BGP-LS Filter may contain multiple BGP-LS UPDATEs</a:t>
            </a:r>
          </a:p>
          <a:p>
            <a:pPr lvl="1"/>
            <a:r>
              <a:rPr lang="en-GB" dirty="0"/>
              <a:t>The BGP-LS UPDATEs for a given BGP-LS Filter may arrive in any order</a:t>
            </a:r>
          </a:p>
          <a:p>
            <a:pPr lvl="1"/>
            <a:r>
              <a:rPr lang="en-GB" dirty="0"/>
              <a:t>The BGP-LS UPDATEs for multiple BGP-LS Filters may be interleaved </a:t>
            </a:r>
          </a:p>
          <a:p>
            <a:r>
              <a:rPr lang="en-GB" dirty="0"/>
              <a:t>This requires:</a:t>
            </a:r>
          </a:p>
          <a:p>
            <a:pPr lvl="1"/>
            <a:r>
              <a:rPr lang="en-GB" dirty="0"/>
              <a:t>A Filter identifier</a:t>
            </a:r>
          </a:p>
          <a:p>
            <a:pPr lvl="1"/>
            <a:r>
              <a:rPr lang="en-GB" dirty="0"/>
              <a:t>A version number</a:t>
            </a:r>
          </a:p>
          <a:p>
            <a:pPr lvl="1"/>
            <a:r>
              <a:rPr lang="en-GB" dirty="0"/>
              <a:t>A Filter type (MP2MP, P2MP, P2P (</a:t>
            </a:r>
            <a:r>
              <a:rPr lang="en-GB" dirty="0" err="1"/>
              <a:t>uni</a:t>
            </a:r>
            <a:r>
              <a:rPr lang="en-GB" dirty="0"/>
              <a:t>- or bi-directional) )</a:t>
            </a:r>
          </a:p>
          <a:p>
            <a:pPr lvl="1"/>
            <a:r>
              <a:rPr lang="en-GB" dirty="0"/>
              <a:t>Total # of fragments</a:t>
            </a:r>
          </a:p>
          <a:p>
            <a:pPr lvl="1"/>
            <a:r>
              <a:rPr lang="en-GB" dirty="0"/>
              <a:t>Fragment # of the current fragment</a:t>
            </a:r>
          </a:p>
          <a:p>
            <a:r>
              <a:rPr lang="en-GB" dirty="0"/>
              <a:t>Also may contain a DSCP and/or a </a:t>
            </a:r>
            <a:r>
              <a:rPr lang="en-GB" dirty="0" err="1"/>
              <a:t>Color</a:t>
            </a:r>
            <a:r>
              <a:rPr lang="en-GB" dirty="0"/>
              <a:t> List</a:t>
            </a:r>
          </a:p>
          <a:p>
            <a:pPr lvl="1"/>
            <a:r>
              <a:rPr lang="en-GB" dirty="0"/>
              <a:t> If present, indicates which DSCPs and/or </a:t>
            </a:r>
            <a:r>
              <a:rPr lang="en-GB" dirty="0" err="1"/>
              <a:t>Colors</a:t>
            </a:r>
            <a:r>
              <a:rPr lang="en-GB" dirty="0"/>
              <a:t> may use it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7537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25" y="193675"/>
            <a:ext cx="10515600" cy="530225"/>
          </a:xfrm>
        </p:spPr>
        <p:txBody>
          <a:bodyPr>
            <a:normAutofit fontScale="90000"/>
          </a:bodyPr>
          <a:lstStyle/>
          <a:p>
            <a:r>
              <a:rPr lang="en-GB" dirty="0"/>
              <a:t>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862013"/>
            <a:ext cx="11010900" cy="531495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Cannot use a BGP-LS Filter until it is completely assembled</a:t>
            </a:r>
          </a:p>
          <a:p>
            <a:r>
              <a:rPr lang="en-GB" dirty="0"/>
              <a:t>Underlay network resource can only be used if active</a:t>
            </a:r>
          </a:p>
          <a:p>
            <a:r>
              <a:rPr lang="en-GB" dirty="0"/>
              <a:t>Underlay network topology is the union of all imported BGL-LS Filters</a:t>
            </a:r>
          </a:p>
          <a:p>
            <a:r>
              <a:rPr lang="en-GB" dirty="0"/>
              <a:t>Filter precedence: P2P, P2MP, MP2MP</a:t>
            </a:r>
          </a:p>
          <a:p>
            <a:r>
              <a:rPr lang="en-GB" dirty="0"/>
              <a:t>New version of BGP-LS Filters when</a:t>
            </a:r>
          </a:p>
          <a:p>
            <a:pPr lvl="1"/>
            <a:r>
              <a:rPr lang="en-GB" dirty="0"/>
              <a:t>The PE membership of a given VPN changes</a:t>
            </a:r>
          </a:p>
          <a:p>
            <a:pPr lvl="2"/>
            <a:r>
              <a:rPr lang="en-GB" dirty="0"/>
              <a:t>Network controller must track PE membership</a:t>
            </a:r>
          </a:p>
          <a:p>
            <a:pPr lvl="1"/>
            <a:r>
              <a:rPr lang="en-GB" dirty="0"/>
              <a:t>The underlay network topology changes</a:t>
            </a:r>
          </a:p>
          <a:p>
            <a:pPr lvl="2"/>
            <a:r>
              <a:rPr lang="en-GB" dirty="0"/>
              <a:t>Not required if connectivity still exists</a:t>
            </a:r>
          </a:p>
          <a:p>
            <a:r>
              <a:rPr lang="en-GB" dirty="0"/>
              <a:t>Enhanced VPNs may use non-enhanced VPN underlay network resources when:</a:t>
            </a:r>
          </a:p>
          <a:p>
            <a:pPr lvl="1"/>
            <a:r>
              <a:rPr lang="en-GB" dirty="0"/>
              <a:t>A new PE is activated</a:t>
            </a:r>
          </a:p>
          <a:p>
            <a:pPr lvl="1"/>
            <a:r>
              <a:rPr lang="en-GB" dirty="0"/>
              <a:t>No connectivity to an egress PE</a:t>
            </a:r>
          </a:p>
          <a:p>
            <a:r>
              <a:rPr lang="en-GB" dirty="0"/>
              <a:t>Should be corrected when new BGP-LS Filters are received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8683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73622-F75F-4281-AABF-894802043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12" y="160338"/>
            <a:ext cx="10515600" cy="668338"/>
          </a:xfrm>
        </p:spPr>
        <p:txBody>
          <a:bodyPr>
            <a:normAutofit fontScale="90000"/>
          </a:bodyPr>
          <a:lstStyle/>
          <a:p>
            <a:r>
              <a:rPr lang="en-GB" dirty="0"/>
              <a:t>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1D7ED-CE3E-4CAB-9CE4-5D3F87007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713" y="919163"/>
            <a:ext cx="10987087" cy="5257800"/>
          </a:xfrm>
        </p:spPr>
        <p:txBody>
          <a:bodyPr/>
          <a:lstStyle/>
          <a:p>
            <a:r>
              <a:rPr lang="en-GB" dirty="0"/>
              <a:t>Check back with draft-</a:t>
            </a:r>
            <a:r>
              <a:rPr lang="en-GB" dirty="0" err="1"/>
              <a:t>ietf</a:t>
            </a:r>
            <a:r>
              <a:rPr lang="en-GB" dirty="0"/>
              <a:t>-teas-enhanced-</a:t>
            </a:r>
            <a:r>
              <a:rPr lang="en-GB" dirty="0" err="1"/>
              <a:t>vpn</a:t>
            </a:r>
            <a:r>
              <a:rPr lang="en-GB" dirty="0"/>
              <a:t> </a:t>
            </a:r>
          </a:p>
          <a:p>
            <a:r>
              <a:rPr lang="en-GB" dirty="0"/>
              <a:t>Work with authors of related drafts…</a:t>
            </a:r>
          </a:p>
          <a:p>
            <a:pPr lvl="1"/>
            <a:r>
              <a:rPr lang="en-GB" dirty="0"/>
              <a:t>draft-dong-spring-</a:t>
            </a:r>
            <a:r>
              <a:rPr lang="en-GB" dirty="0" err="1"/>
              <a:t>sr</a:t>
            </a:r>
            <a:r>
              <a:rPr lang="en-GB" dirty="0"/>
              <a:t>-for-enhanced-</a:t>
            </a:r>
            <a:r>
              <a:rPr lang="en-GB" dirty="0" err="1"/>
              <a:t>vpn</a:t>
            </a:r>
            <a:endParaRPr lang="en-GB" dirty="0"/>
          </a:p>
          <a:p>
            <a:pPr lvl="1"/>
            <a:r>
              <a:rPr lang="en-GB" dirty="0"/>
              <a:t>draft-dong-teas-enhanced-</a:t>
            </a:r>
            <a:r>
              <a:rPr lang="en-GB" dirty="0" err="1"/>
              <a:t>vpn</a:t>
            </a:r>
            <a:r>
              <a:rPr lang="en-GB" dirty="0"/>
              <a:t>-control-plane</a:t>
            </a:r>
          </a:p>
          <a:p>
            <a:pPr lvl="1"/>
            <a:r>
              <a:rPr lang="en-GB" dirty="0"/>
              <a:t>draft-dong-</a:t>
            </a:r>
            <a:r>
              <a:rPr lang="en-GB" dirty="0" err="1"/>
              <a:t>idr</a:t>
            </a:r>
            <a:r>
              <a:rPr lang="en-GB" dirty="0"/>
              <a:t>-</a:t>
            </a:r>
            <a:r>
              <a:rPr lang="en-GB" dirty="0" err="1"/>
              <a:t>bgpls</a:t>
            </a:r>
            <a:r>
              <a:rPr lang="en-GB" dirty="0"/>
              <a:t>-</a:t>
            </a:r>
            <a:r>
              <a:rPr lang="en-GB" dirty="0" err="1"/>
              <a:t>sr</a:t>
            </a:r>
            <a:r>
              <a:rPr lang="en-GB" dirty="0"/>
              <a:t>-enhanced-</a:t>
            </a:r>
            <a:r>
              <a:rPr lang="en-GB" dirty="0" err="1"/>
              <a:t>vpn</a:t>
            </a:r>
            <a:endParaRPr lang="en-GB" dirty="0"/>
          </a:p>
          <a:p>
            <a:pPr marL="457200" lvl="1" indent="0">
              <a:buNone/>
            </a:pPr>
            <a:r>
              <a:rPr lang="en-GB" dirty="0"/>
              <a:t>… We believe that the concepts are similar and that our</a:t>
            </a:r>
            <a:br>
              <a:rPr lang="en-GB" dirty="0"/>
            </a:br>
            <a:r>
              <a:rPr lang="en-GB" dirty="0"/>
              <a:t>    draft is a functional superset</a:t>
            </a:r>
          </a:p>
          <a:p>
            <a:r>
              <a:rPr lang="en-GB" dirty="0"/>
              <a:t>Iterate the draft</a:t>
            </a:r>
          </a:p>
          <a:p>
            <a:r>
              <a:rPr lang="en-GB" dirty="0"/>
              <a:t>Discuss with implementers</a:t>
            </a:r>
          </a:p>
        </p:txBody>
      </p:sp>
    </p:spTree>
    <p:extLst>
      <p:ext uri="{BB962C8B-B14F-4D97-AF65-F5344CB8AC3E}">
        <p14:creationId xmlns:p14="http://schemas.microsoft.com/office/powerpoint/2010/main" val="792370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801</Words>
  <Application>Microsoft Office PowerPoint</Application>
  <PresentationFormat>Widescreen</PresentationFormat>
  <Paragraphs>118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BGP-LS Filters A Framework for Network Slicing and Enhanced VPNs</vt:lpstr>
      <vt:lpstr>Network Slicing/Enhanced VPN</vt:lpstr>
      <vt:lpstr>Approach</vt:lpstr>
      <vt:lpstr>Approach – Continued</vt:lpstr>
      <vt:lpstr>BGP-LS Filter</vt:lpstr>
      <vt:lpstr>BGP-LS Filter example</vt:lpstr>
      <vt:lpstr>BGP-LS Filter Attribute</vt:lpstr>
      <vt:lpstr>Details</vt:lpstr>
      <vt:lpstr>Plans</vt:lpstr>
    </vt:vector>
  </TitlesOfParts>
  <Company>Juniper Networks,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BGP-Based Control Plane for Service Function Chaining</dc:title>
  <dc:creator>Adrian Farrel</dc:creator>
  <cp:lastModifiedBy>Adrian</cp:lastModifiedBy>
  <cp:revision>63</cp:revision>
  <dcterms:created xsi:type="dcterms:W3CDTF">2016-11-03T13:13:28Z</dcterms:created>
  <dcterms:modified xsi:type="dcterms:W3CDTF">2019-11-13T06:54:51Z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633b888-ae0d-4341-a75f-06e04137d755_Enabled">
    <vt:lpwstr>True</vt:lpwstr>
  </property>
  <property fmtid="{D5CDD505-2E9C-101B-9397-08002B2CF9AE}" pid="3" name="MSIP_Label_0633b888-ae0d-4341-a75f-06e04137d755_SiteId">
    <vt:lpwstr>bea78b3c-4cdb-4130-854a-1d193232e5f4</vt:lpwstr>
  </property>
  <property fmtid="{D5CDD505-2E9C-101B-9397-08002B2CF9AE}" pid="4" name="MSIP_Label_0633b888-ae0d-4341-a75f-06e04137d755_Owner">
    <vt:lpwstr>jdrake@juniper.net</vt:lpwstr>
  </property>
  <property fmtid="{D5CDD505-2E9C-101B-9397-08002B2CF9AE}" pid="5" name="MSIP_Label_0633b888-ae0d-4341-a75f-06e04137d755_SetDate">
    <vt:lpwstr>2019-06-26T17:04:46.9902779Z</vt:lpwstr>
  </property>
  <property fmtid="{D5CDD505-2E9C-101B-9397-08002B2CF9AE}" pid="6" name="MSIP_Label_0633b888-ae0d-4341-a75f-06e04137d755_Name">
    <vt:lpwstr>Juniper Business Use Only</vt:lpwstr>
  </property>
  <property fmtid="{D5CDD505-2E9C-101B-9397-08002B2CF9AE}" pid="7" name="MSIP_Label_0633b888-ae0d-4341-a75f-06e04137d755_Application">
    <vt:lpwstr>Microsoft Azure Information Protection</vt:lpwstr>
  </property>
  <property fmtid="{D5CDD505-2E9C-101B-9397-08002B2CF9AE}" pid="8" name="MSIP_Label_0633b888-ae0d-4341-a75f-06e04137d755_ActionId">
    <vt:lpwstr>f6580713-2698-47cc-8f87-838045efe4ca</vt:lpwstr>
  </property>
  <property fmtid="{D5CDD505-2E9C-101B-9397-08002B2CF9AE}" pid="9" name="MSIP_Label_0633b888-ae0d-4341-a75f-06e04137d755_Extended_MSFT_Method">
    <vt:lpwstr>Automatic</vt:lpwstr>
  </property>
  <property fmtid="{D5CDD505-2E9C-101B-9397-08002B2CF9AE}" pid="10" name="Sensitivity">
    <vt:lpwstr>Juniper Business Use Only</vt:lpwstr>
  </property>
</Properties>
</file>