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1CBD1-EAFB-1840-BA4F-1C464A459F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DC6FE7-6B4D-8747-8564-F6BDD9CDCA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A5445-6152-4545-B1CD-8F2CB4D53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F1EA8-EAEF-744F-A49B-1B71CB936D9C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68890-F5D0-3B43-A25E-F68284973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6A5EA5-6335-B34D-BAFB-C45CA5F67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220-A3DD-1F4F-BBC7-629C90005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72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D86FC-E26A-A540-A21A-4E1BD1A39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E5017F-7859-9644-85BF-924BF9246C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7D509-A083-D84B-8F0F-F6A1BE3DF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F1EA8-EAEF-744F-A49B-1B71CB936D9C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34669D-8CCF-7B46-8797-15E7B5745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469DD-6982-544C-894F-43FCFB97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220-A3DD-1F4F-BBC7-629C90005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404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09A6EC-5B9C-F249-A397-4D640E06D6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7291C9-F670-1240-9C49-DF86D3A755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0048B2-C795-C541-9FEF-BB56DAC8F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F1EA8-EAEF-744F-A49B-1B71CB936D9C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F12F4E-A26D-5749-877D-83430A35B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D340C-F697-2241-AFC2-0E114DD7A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220-A3DD-1F4F-BBC7-629C90005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51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B2D47-BB85-0D4E-A10B-9E799A11D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8EA3C6-C213-6A43-B84F-A5F7491ABA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6586B-D17D-9A49-8CB3-EE1CFF484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F1EA8-EAEF-744F-A49B-1B71CB936D9C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AB7D11-DA07-D848-AD17-AC836CFB8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497F5-3B59-C442-8572-C3CDD7B62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220-A3DD-1F4F-BBC7-629C90005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37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A51FC-D9C0-2346-B404-0EA06AC06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1071AB-FBAE-6C4A-A1A4-131B75EA71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EC619F-C473-7346-9929-006C66622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F1EA8-EAEF-744F-A49B-1B71CB936D9C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9F944-5FB4-BA43-8AF9-2651592DA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41AE6F-74AA-B647-81FD-CB473D846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220-A3DD-1F4F-BBC7-629C90005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062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B3167-9B56-8F4F-B1F0-D23D463F6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1349C2-AC5E-474E-B41D-C7435D1A44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5186B6-9FFE-C141-ABA1-87680B52F4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82F1C0-978E-5246-BE99-B836403C2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F1EA8-EAEF-744F-A49B-1B71CB936D9C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6D773F-192C-354C-8ECB-6752274C8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2564F7-A2B1-5A43-882D-77257876A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220-A3DD-1F4F-BBC7-629C90005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57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55A30-03F7-314E-B1C8-4E471A982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B19B93-E037-5645-95E7-8F966AE120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E82B63-3A45-8B4A-B8FC-BA5DAA058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7C8158-1120-0F4E-8A61-529DF27206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84C9D0-18DA-2646-8799-C844B56769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E4F91-7734-7C4F-B150-BDFC628AA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F1EA8-EAEF-744F-A49B-1B71CB936D9C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A26801-B83B-9B4A-8325-496E67D1B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C53F13-620A-974B-BE27-6F2B42186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220-A3DD-1F4F-BBC7-629C90005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970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081BE-3136-B24D-AB38-D7567BBE1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441992-9AFE-1B45-9951-6D3E9351B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F1EA8-EAEF-744F-A49B-1B71CB936D9C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401462-5FE5-D145-A4CA-B6505A8EF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13E926-588B-9B4C-B9BA-D551EC87D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220-A3DD-1F4F-BBC7-629C90005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31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35325B-2B8F-3648-A910-EEA24A464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F1EA8-EAEF-744F-A49B-1B71CB936D9C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A8E783-DFDD-9D4F-A824-F570B640B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833633-EAE5-6140-B391-A1FC255EF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220-A3DD-1F4F-BBC7-629C90005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928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42EC9-0D99-044E-9017-4C6532410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B00A9C-8F49-D64D-900C-D66BD5791C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BF64BE-683C-9148-81D5-3A59D6AFE0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5B32D9-FD4E-9049-B590-547C47E24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F1EA8-EAEF-744F-A49B-1B71CB936D9C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87EC16-1185-6D45-9D55-5742DE13F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E6BD15-C0B7-1840-AC7B-44B02C300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220-A3DD-1F4F-BBC7-629C90005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24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A700F-B72D-A949-AB66-F8127B682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CEE937-2D9C-174A-8413-17864E16A8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EDC2CC-3DDB-1E4B-A05F-008B69093A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5F8742-6710-E842-BCA2-EF75F965B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F1EA8-EAEF-744F-A49B-1B71CB936D9C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BEE861-B54E-8340-942C-5D397CBEB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58273E-4B02-8E49-95AE-C352F938E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FC220-A3DD-1F4F-BBC7-629C90005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98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1DDDE0-9F3A-4A4A-91B2-4100A98E6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2E396-9509-B241-B3CB-EC5FD32557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56157-7976-AD44-B8D5-51F6ED3D36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F1EA8-EAEF-744F-A49B-1B71CB936D9C}" type="datetimeFigureOut">
              <a:rPr lang="en-US" smtClean="0"/>
              <a:t>11/20/19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45564-843F-C146-B176-6658FFDE70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9D16C0-C308-2F45-A1D4-57C1BE20ED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FC220-A3DD-1F4F-BBC7-629C900054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994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7B999-537A-314D-8E06-F2D85B5C50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Flex Algorithm for BIER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DE79B0-FBBD-C542-8124-520AEB3B45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Nagendra Kumar</a:t>
            </a:r>
          </a:p>
          <a:p>
            <a:r>
              <a:rPr lang="en-US" dirty="0" err="1"/>
              <a:t>Ijsbrand</a:t>
            </a:r>
            <a:r>
              <a:rPr lang="en-US" dirty="0"/>
              <a:t> </a:t>
            </a:r>
            <a:r>
              <a:rPr lang="en-US" dirty="0" err="1"/>
              <a:t>Wijnands</a:t>
            </a:r>
            <a:endParaRPr lang="en-US" dirty="0"/>
          </a:p>
          <a:p>
            <a:r>
              <a:rPr lang="en-US" dirty="0"/>
              <a:t>Mankamana Mishra</a:t>
            </a:r>
          </a:p>
        </p:txBody>
      </p:sp>
    </p:spTree>
    <p:extLst>
      <p:ext uri="{BB962C8B-B14F-4D97-AF65-F5344CB8AC3E}">
        <p14:creationId xmlns:p14="http://schemas.microsoft.com/office/powerpoint/2010/main" val="2740889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B25C6-9549-6042-90E3-7CC645E5C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Flex </a:t>
            </a:r>
            <a:r>
              <a:rPr lang="en-US" dirty="0" err="1"/>
              <a:t>Algo</a:t>
            </a:r>
            <a:r>
              <a:rPr lang="en-US" dirty="0"/>
              <a:t> for BIER  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4546821-0514-8F43-A2CA-7696B37FCB8B}"/>
              </a:ext>
            </a:extLst>
          </p:cNvPr>
          <p:cNvSpPr/>
          <p:nvPr/>
        </p:nvSpPr>
        <p:spPr>
          <a:xfrm>
            <a:off x="1871870" y="2564295"/>
            <a:ext cx="596348" cy="57647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87E053C-7542-574B-B0CD-48B029D10051}"/>
              </a:ext>
            </a:extLst>
          </p:cNvPr>
          <p:cNvSpPr/>
          <p:nvPr/>
        </p:nvSpPr>
        <p:spPr>
          <a:xfrm>
            <a:off x="3823253" y="2564295"/>
            <a:ext cx="596348" cy="57647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36CA6C4-6832-9145-BA9B-5A033E5A6CEA}"/>
              </a:ext>
            </a:extLst>
          </p:cNvPr>
          <p:cNvSpPr/>
          <p:nvPr/>
        </p:nvSpPr>
        <p:spPr>
          <a:xfrm>
            <a:off x="2680253" y="3601278"/>
            <a:ext cx="596348" cy="57647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13558E9-901F-0246-B8F2-6C5F198C065B}"/>
              </a:ext>
            </a:extLst>
          </p:cNvPr>
          <p:cNvSpPr/>
          <p:nvPr/>
        </p:nvSpPr>
        <p:spPr>
          <a:xfrm>
            <a:off x="4631636" y="3601278"/>
            <a:ext cx="596348" cy="57647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0762775-5DD2-1943-ABB6-D4B368B73A9E}"/>
              </a:ext>
            </a:extLst>
          </p:cNvPr>
          <p:cNvSpPr/>
          <p:nvPr/>
        </p:nvSpPr>
        <p:spPr>
          <a:xfrm>
            <a:off x="1871870" y="4385434"/>
            <a:ext cx="596348" cy="5764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4CA36AA-0ABC-3741-BAB7-41540478A4A4}"/>
              </a:ext>
            </a:extLst>
          </p:cNvPr>
          <p:cNvSpPr/>
          <p:nvPr/>
        </p:nvSpPr>
        <p:spPr>
          <a:xfrm>
            <a:off x="3823253" y="4385434"/>
            <a:ext cx="596348" cy="5764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2977079-8272-8444-B54F-9CC05318F8ED}"/>
              </a:ext>
            </a:extLst>
          </p:cNvPr>
          <p:cNvSpPr/>
          <p:nvPr/>
        </p:nvSpPr>
        <p:spPr>
          <a:xfrm>
            <a:off x="2680253" y="5422417"/>
            <a:ext cx="596348" cy="5764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6AC17A0-E455-6D4F-9DE0-B851EBAF07DC}"/>
              </a:ext>
            </a:extLst>
          </p:cNvPr>
          <p:cNvSpPr/>
          <p:nvPr/>
        </p:nvSpPr>
        <p:spPr>
          <a:xfrm>
            <a:off x="4631636" y="5422417"/>
            <a:ext cx="596348" cy="5764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320ACDB-4FBB-1642-85A9-BAC476149C13}"/>
              </a:ext>
            </a:extLst>
          </p:cNvPr>
          <p:cNvCxnSpPr>
            <a:stCxn id="4" idx="6"/>
            <a:endCxn id="5" idx="2"/>
          </p:cNvCxnSpPr>
          <p:nvPr/>
        </p:nvCxnSpPr>
        <p:spPr>
          <a:xfrm>
            <a:off x="2468218" y="2852530"/>
            <a:ext cx="1355035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1C9BE9-05EA-F74A-8013-741EF03CE00E}"/>
              </a:ext>
            </a:extLst>
          </p:cNvPr>
          <p:cNvCxnSpPr>
            <a:cxnSpLocks/>
            <a:stCxn id="4" idx="4"/>
            <a:endCxn id="8" idx="2"/>
          </p:cNvCxnSpPr>
          <p:nvPr/>
        </p:nvCxnSpPr>
        <p:spPr>
          <a:xfrm>
            <a:off x="2170044" y="3140765"/>
            <a:ext cx="510209" cy="74874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0DBF2CC-673F-A54B-8F1C-C8870CAFB9E4}"/>
              </a:ext>
            </a:extLst>
          </p:cNvPr>
          <p:cNvCxnSpPr>
            <a:stCxn id="8" idx="6"/>
            <a:endCxn id="9" idx="2"/>
          </p:cNvCxnSpPr>
          <p:nvPr/>
        </p:nvCxnSpPr>
        <p:spPr>
          <a:xfrm>
            <a:off x="3276601" y="3889513"/>
            <a:ext cx="1355035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4F64190-DA9A-DF4F-BC3A-C06800BAC4FA}"/>
              </a:ext>
            </a:extLst>
          </p:cNvPr>
          <p:cNvCxnSpPr>
            <a:stCxn id="5" idx="5"/>
            <a:endCxn id="9" idx="0"/>
          </p:cNvCxnSpPr>
          <p:nvPr/>
        </p:nvCxnSpPr>
        <p:spPr>
          <a:xfrm>
            <a:off x="4332268" y="3056343"/>
            <a:ext cx="597542" cy="54493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FABAAEF-6890-8E49-BBB1-6505BDB19FD7}"/>
              </a:ext>
            </a:extLst>
          </p:cNvPr>
          <p:cNvCxnSpPr>
            <a:stCxn id="18" idx="6"/>
            <a:endCxn id="19" idx="2"/>
          </p:cNvCxnSpPr>
          <p:nvPr/>
        </p:nvCxnSpPr>
        <p:spPr>
          <a:xfrm>
            <a:off x="2468218" y="4673669"/>
            <a:ext cx="1355035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0B1A49C-A431-324E-8A7F-04ABE8332157}"/>
              </a:ext>
            </a:extLst>
          </p:cNvPr>
          <p:cNvCxnSpPr>
            <a:stCxn id="18" idx="4"/>
            <a:endCxn id="20" idx="2"/>
          </p:cNvCxnSpPr>
          <p:nvPr/>
        </p:nvCxnSpPr>
        <p:spPr>
          <a:xfrm>
            <a:off x="2170044" y="4961904"/>
            <a:ext cx="510209" cy="748748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B54A8AF-91CB-C447-B1C1-44EBAC7EEF1A}"/>
              </a:ext>
            </a:extLst>
          </p:cNvPr>
          <p:cNvCxnSpPr>
            <a:stCxn id="20" idx="6"/>
            <a:endCxn id="21" idx="2"/>
          </p:cNvCxnSpPr>
          <p:nvPr/>
        </p:nvCxnSpPr>
        <p:spPr>
          <a:xfrm>
            <a:off x="3276601" y="5710652"/>
            <a:ext cx="1355035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E9F0F15-9EAC-494C-B6D5-666C09BEEAA2}"/>
              </a:ext>
            </a:extLst>
          </p:cNvPr>
          <p:cNvCxnSpPr>
            <a:stCxn id="21" idx="1"/>
            <a:endCxn id="19" idx="5"/>
          </p:cNvCxnSpPr>
          <p:nvPr/>
        </p:nvCxnSpPr>
        <p:spPr>
          <a:xfrm flipH="1" flipV="1">
            <a:off x="4332268" y="4877482"/>
            <a:ext cx="386701" cy="629357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020A21E-FB7C-F747-B46C-A5971155F519}"/>
              </a:ext>
            </a:extLst>
          </p:cNvPr>
          <p:cNvCxnSpPr>
            <a:stCxn id="4" idx="4"/>
            <a:endCxn id="18" idx="0"/>
          </p:cNvCxnSpPr>
          <p:nvPr/>
        </p:nvCxnSpPr>
        <p:spPr>
          <a:xfrm>
            <a:off x="2170044" y="3140765"/>
            <a:ext cx="0" cy="1244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5A20717-8CC4-FE46-9AE3-518BB6C9C270}"/>
              </a:ext>
            </a:extLst>
          </p:cNvPr>
          <p:cNvCxnSpPr>
            <a:stCxn id="5" idx="4"/>
            <a:endCxn id="19" idx="0"/>
          </p:cNvCxnSpPr>
          <p:nvPr/>
        </p:nvCxnSpPr>
        <p:spPr>
          <a:xfrm>
            <a:off x="4121427" y="3140765"/>
            <a:ext cx="0" cy="1244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A102FDB-FF1A-C64B-BE13-B9786C734AD1}"/>
              </a:ext>
            </a:extLst>
          </p:cNvPr>
          <p:cNvCxnSpPr>
            <a:stCxn id="9" idx="4"/>
            <a:endCxn id="21" idx="0"/>
          </p:cNvCxnSpPr>
          <p:nvPr/>
        </p:nvCxnSpPr>
        <p:spPr>
          <a:xfrm>
            <a:off x="4929810" y="4177748"/>
            <a:ext cx="0" cy="1244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E4B5F4C-3B18-814F-8936-735752DDE2BF}"/>
              </a:ext>
            </a:extLst>
          </p:cNvPr>
          <p:cNvCxnSpPr>
            <a:stCxn id="8" idx="4"/>
            <a:endCxn id="20" idx="0"/>
          </p:cNvCxnSpPr>
          <p:nvPr/>
        </p:nvCxnSpPr>
        <p:spPr>
          <a:xfrm>
            <a:off x="2978427" y="4177748"/>
            <a:ext cx="0" cy="1244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E4C0370D-0D55-CE4B-81A5-ADC41550D6C7}"/>
              </a:ext>
            </a:extLst>
          </p:cNvPr>
          <p:cNvSpPr/>
          <p:nvPr/>
        </p:nvSpPr>
        <p:spPr>
          <a:xfrm>
            <a:off x="0" y="3515761"/>
            <a:ext cx="596348" cy="57647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146B346-44F3-5B43-A974-DB8A7BC353C6}"/>
              </a:ext>
            </a:extLst>
          </p:cNvPr>
          <p:cNvSpPr/>
          <p:nvPr/>
        </p:nvSpPr>
        <p:spPr>
          <a:xfrm>
            <a:off x="6274904" y="4511847"/>
            <a:ext cx="596348" cy="57647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3E8FD33-182C-BC4A-9142-CE87C2645448}"/>
              </a:ext>
            </a:extLst>
          </p:cNvPr>
          <p:cNvCxnSpPr>
            <a:stCxn id="4" idx="2"/>
            <a:endCxn id="47" idx="6"/>
          </p:cNvCxnSpPr>
          <p:nvPr/>
        </p:nvCxnSpPr>
        <p:spPr>
          <a:xfrm flipH="1">
            <a:off x="596348" y="2852530"/>
            <a:ext cx="1275522" cy="95146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7D6D3BF-5692-174E-85D8-0A7EE21D20CE}"/>
              </a:ext>
            </a:extLst>
          </p:cNvPr>
          <p:cNvCxnSpPr>
            <a:stCxn id="47" idx="6"/>
            <a:endCxn id="18" idx="2"/>
          </p:cNvCxnSpPr>
          <p:nvPr/>
        </p:nvCxnSpPr>
        <p:spPr>
          <a:xfrm>
            <a:off x="596348" y="3803996"/>
            <a:ext cx="1275522" cy="869673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42667AF-678E-B345-8E4D-FE91DC1A442D}"/>
              </a:ext>
            </a:extLst>
          </p:cNvPr>
          <p:cNvCxnSpPr>
            <a:stCxn id="9" idx="6"/>
            <a:endCxn id="48" idx="2"/>
          </p:cNvCxnSpPr>
          <p:nvPr/>
        </p:nvCxnSpPr>
        <p:spPr>
          <a:xfrm>
            <a:off x="5227984" y="3889513"/>
            <a:ext cx="1046920" cy="910569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0A20DA3-6B66-CB4B-AF0C-950CFEDBFFAA}"/>
              </a:ext>
            </a:extLst>
          </p:cNvPr>
          <p:cNvCxnSpPr>
            <a:stCxn id="21" idx="6"/>
            <a:endCxn id="48" idx="2"/>
          </p:cNvCxnSpPr>
          <p:nvPr/>
        </p:nvCxnSpPr>
        <p:spPr>
          <a:xfrm flipV="1">
            <a:off x="5227984" y="4800082"/>
            <a:ext cx="1046920" cy="91057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BF9F3CDA-1904-EC4C-B971-6EFC93D9C8D7}"/>
              </a:ext>
            </a:extLst>
          </p:cNvPr>
          <p:cNvSpPr txBox="1"/>
          <p:nvPr/>
        </p:nvSpPr>
        <p:spPr>
          <a:xfrm>
            <a:off x="4714462" y="3763099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gBFR4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D59F812-F40D-FF4B-99DE-5E80E62BBFBD}"/>
              </a:ext>
            </a:extLst>
          </p:cNvPr>
          <p:cNvSpPr txBox="1"/>
          <p:nvPr/>
        </p:nvSpPr>
        <p:spPr>
          <a:xfrm>
            <a:off x="2776330" y="3774097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gBFR3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1CCAEE6-1261-7F4E-B00D-AE4C4B66E84E}"/>
              </a:ext>
            </a:extLst>
          </p:cNvPr>
          <p:cNvSpPr txBox="1"/>
          <p:nvPr/>
        </p:nvSpPr>
        <p:spPr>
          <a:xfrm>
            <a:off x="3866323" y="2765816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gBFR2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EFD4A34-D9E2-354C-85FD-57D1A86E1B55}"/>
              </a:ext>
            </a:extLst>
          </p:cNvPr>
          <p:cNvSpPr txBox="1"/>
          <p:nvPr/>
        </p:nvSpPr>
        <p:spPr>
          <a:xfrm>
            <a:off x="1948070" y="2765816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gBFR1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8DFD3C3-55C2-5E4F-A417-77C9ED7D21FA}"/>
              </a:ext>
            </a:extLst>
          </p:cNvPr>
          <p:cNvSpPr txBox="1"/>
          <p:nvPr/>
        </p:nvSpPr>
        <p:spPr>
          <a:xfrm>
            <a:off x="4717775" y="5566533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rBFR4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D06B151-1951-B947-BAE3-BAE1888A2B7B}"/>
              </a:ext>
            </a:extLst>
          </p:cNvPr>
          <p:cNvSpPr txBox="1"/>
          <p:nvPr/>
        </p:nvSpPr>
        <p:spPr>
          <a:xfrm>
            <a:off x="2779643" y="5577531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rBFR3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D8AD0FE-AE09-C74D-9E32-CAD65585F246}"/>
              </a:ext>
            </a:extLst>
          </p:cNvPr>
          <p:cNvSpPr txBox="1"/>
          <p:nvPr/>
        </p:nvSpPr>
        <p:spPr>
          <a:xfrm>
            <a:off x="3869636" y="4569250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rBFR2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257C1DC-FAB9-F84C-8C6A-B36EA2DB62E2}"/>
              </a:ext>
            </a:extLst>
          </p:cNvPr>
          <p:cNvSpPr txBox="1"/>
          <p:nvPr/>
        </p:nvSpPr>
        <p:spPr>
          <a:xfrm>
            <a:off x="1951383" y="4569250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rBFR1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DD94D92-C7D0-B642-8C88-5EEFB1684FA0}"/>
              </a:ext>
            </a:extLst>
          </p:cNvPr>
          <p:cNvSpPr txBox="1"/>
          <p:nvPr/>
        </p:nvSpPr>
        <p:spPr>
          <a:xfrm>
            <a:off x="121984" y="3688580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BFIR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BF3FA6-E1EA-9048-8615-40960EE04F42}"/>
              </a:ext>
            </a:extLst>
          </p:cNvPr>
          <p:cNvSpPr txBox="1"/>
          <p:nvPr/>
        </p:nvSpPr>
        <p:spPr>
          <a:xfrm>
            <a:off x="6354417" y="4686945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BFER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1253023-0E91-5E4E-B624-D583DF1064E4}"/>
              </a:ext>
            </a:extLst>
          </p:cNvPr>
          <p:cNvSpPr txBox="1"/>
          <p:nvPr/>
        </p:nvSpPr>
        <p:spPr>
          <a:xfrm>
            <a:off x="0" y="6362517"/>
            <a:ext cx="2358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Algo</a:t>
            </a:r>
            <a:r>
              <a:rPr lang="en-US" sz="1200" b="1" dirty="0"/>
              <a:t> “x” </a:t>
            </a:r>
            <a:r>
              <a:rPr lang="en-US" sz="1200" b="1" dirty="0">
                <a:highlight>
                  <a:srgbClr val="00FF00"/>
                </a:highlight>
              </a:rPr>
              <a:t>Green</a:t>
            </a:r>
            <a:r>
              <a:rPr lang="en-US" sz="1200" b="1" dirty="0"/>
              <a:t> – High Bandwidth</a:t>
            </a:r>
          </a:p>
          <a:p>
            <a:r>
              <a:rPr lang="en-US" sz="1200" b="1" dirty="0" err="1"/>
              <a:t>Algo</a:t>
            </a:r>
            <a:r>
              <a:rPr lang="en-US" sz="1200" b="1" dirty="0"/>
              <a:t> “y” </a:t>
            </a:r>
            <a:r>
              <a:rPr lang="en-US" sz="1200" b="1" dirty="0">
                <a:highlight>
                  <a:srgbClr val="FF0000"/>
                </a:highlight>
              </a:rPr>
              <a:t>Red</a:t>
            </a:r>
            <a:r>
              <a:rPr lang="en-US" sz="1200" b="1" dirty="0"/>
              <a:t>     – Best Effort</a:t>
            </a:r>
          </a:p>
          <a:p>
            <a:endParaRPr lang="en-US" sz="1200" b="1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811CBE6-59FE-8B42-BDB9-7637A82E3B29}"/>
              </a:ext>
            </a:extLst>
          </p:cNvPr>
          <p:cNvSpPr txBox="1"/>
          <p:nvPr/>
        </p:nvSpPr>
        <p:spPr>
          <a:xfrm>
            <a:off x="7692887" y="1690688"/>
            <a:ext cx="440303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BIER (RFC8279) defines new replication mechanism.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are use cases where deployment expect to steer traffic across network through per determined path using Flex </a:t>
            </a:r>
            <a:r>
              <a:rPr lang="en-US" dirty="0" err="1"/>
              <a:t>Algo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How do we communicate this in BIER Domain?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Informational draft provides framework to use Flex </a:t>
            </a:r>
            <a:r>
              <a:rPr lang="en-US" dirty="0" err="1"/>
              <a:t>algo</a:t>
            </a:r>
            <a:r>
              <a:rPr lang="en-US" dirty="0"/>
              <a:t> for BIER forwarding. </a:t>
            </a:r>
          </a:p>
        </p:txBody>
      </p:sp>
    </p:spTree>
    <p:extLst>
      <p:ext uri="{BB962C8B-B14F-4D97-AF65-F5344CB8AC3E}">
        <p14:creationId xmlns:p14="http://schemas.microsoft.com/office/powerpoint/2010/main" val="1104732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B25C6-9549-6042-90E3-7CC645E5C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Sub-domain per slice (Algorithm) 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4546821-0514-8F43-A2CA-7696B37FCB8B}"/>
              </a:ext>
            </a:extLst>
          </p:cNvPr>
          <p:cNvSpPr/>
          <p:nvPr/>
        </p:nvSpPr>
        <p:spPr>
          <a:xfrm>
            <a:off x="1871870" y="2564295"/>
            <a:ext cx="596348" cy="57647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87E053C-7542-574B-B0CD-48B029D10051}"/>
              </a:ext>
            </a:extLst>
          </p:cNvPr>
          <p:cNvSpPr/>
          <p:nvPr/>
        </p:nvSpPr>
        <p:spPr>
          <a:xfrm>
            <a:off x="3823253" y="2564295"/>
            <a:ext cx="596348" cy="57647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36CA6C4-6832-9145-BA9B-5A033E5A6CEA}"/>
              </a:ext>
            </a:extLst>
          </p:cNvPr>
          <p:cNvSpPr/>
          <p:nvPr/>
        </p:nvSpPr>
        <p:spPr>
          <a:xfrm>
            <a:off x="2680253" y="3601278"/>
            <a:ext cx="596348" cy="57647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13558E9-901F-0246-B8F2-6C5F198C065B}"/>
              </a:ext>
            </a:extLst>
          </p:cNvPr>
          <p:cNvSpPr/>
          <p:nvPr/>
        </p:nvSpPr>
        <p:spPr>
          <a:xfrm>
            <a:off x="4631636" y="3601278"/>
            <a:ext cx="596348" cy="57647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0762775-5DD2-1943-ABB6-D4B368B73A9E}"/>
              </a:ext>
            </a:extLst>
          </p:cNvPr>
          <p:cNvSpPr/>
          <p:nvPr/>
        </p:nvSpPr>
        <p:spPr>
          <a:xfrm>
            <a:off x="1871870" y="4385434"/>
            <a:ext cx="596348" cy="5764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4CA36AA-0ABC-3741-BAB7-41540478A4A4}"/>
              </a:ext>
            </a:extLst>
          </p:cNvPr>
          <p:cNvSpPr/>
          <p:nvPr/>
        </p:nvSpPr>
        <p:spPr>
          <a:xfrm>
            <a:off x="3823253" y="4385434"/>
            <a:ext cx="596348" cy="5764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2977079-8272-8444-B54F-9CC05318F8ED}"/>
              </a:ext>
            </a:extLst>
          </p:cNvPr>
          <p:cNvSpPr/>
          <p:nvPr/>
        </p:nvSpPr>
        <p:spPr>
          <a:xfrm>
            <a:off x="2680253" y="5422417"/>
            <a:ext cx="596348" cy="5764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6AC17A0-E455-6D4F-9DE0-B851EBAF07DC}"/>
              </a:ext>
            </a:extLst>
          </p:cNvPr>
          <p:cNvSpPr/>
          <p:nvPr/>
        </p:nvSpPr>
        <p:spPr>
          <a:xfrm>
            <a:off x="4631636" y="5422417"/>
            <a:ext cx="596348" cy="5764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320ACDB-4FBB-1642-85A9-BAC476149C13}"/>
              </a:ext>
            </a:extLst>
          </p:cNvPr>
          <p:cNvCxnSpPr>
            <a:stCxn id="4" idx="6"/>
            <a:endCxn id="5" idx="2"/>
          </p:cNvCxnSpPr>
          <p:nvPr/>
        </p:nvCxnSpPr>
        <p:spPr>
          <a:xfrm>
            <a:off x="2468218" y="2852530"/>
            <a:ext cx="1355035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1C9BE9-05EA-F74A-8013-741EF03CE00E}"/>
              </a:ext>
            </a:extLst>
          </p:cNvPr>
          <p:cNvCxnSpPr>
            <a:cxnSpLocks/>
            <a:stCxn id="4" idx="4"/>
            <a:endCxn id="8" idx="2"/>
          </p:cNvCxnSpPr>
          <p:nvPr/>
        </p:nvCxnSpPr>
        <p:spPr>
          <a:xfrm>
            <a:off x="2170044" y="3140765"/>
            <a:ext cx="510209" cy="74874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0DBF2CC-673F-A54B-8F1C-C8870CAFB9E4}"/>
              </a:ext>
            </a:extLst>
          </p:cNvPr>
          <p:cNvCxnSpPr>
            <a:stCxn id="8" idx="6"/>
            <a:endCxn id="9" idx="2"/>
          </p:cNvCxnSpPr>
          <p:nvPr/>
        </p:nvCxnSpPr>
        <p:spPr>
          <a:xfrm>
            <a:off x="3276601" y="3889513"/>
            <a:ext cx="1355035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4F64190-DA9A-DF4F-BC3A-C06800BAC4FA}"/>
              </a:ext>
            </a:extLst>
          </p:cNvPr>
          <p:cNvCxnSpPr>
            <a:stCxn id="5" idx="5"/>
            <a:endCxn id="9" idx="0"/>
          </p:cNvCxnSpPr>
          <p:nvPr/>
        </p:nvCxnSpPr>
        <p:spPr>
          <a:xfrm>
            <a:off x="4332268" y="3056343"/>
            <a:ext cx="597542" cy="54493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FABAAEF-6890-8E49-BBB1-6505BDB19FD7}"/>
              </a:ext>
            </a:extLst>
          </p:cNvPr>
          <p:cNvCxnSpPr>
            <a:stCxn id="18" idx="6"/>
            <a:endCxn id="19" idx="2"/>
          </p:cNvCxnSpPr>
          <p:nvPr/>
        </p:nvCxnSpPr>
        <p:spPr>
          <a:xfrm>
            <a:off x="2468218" y="4673669"/>
            <a:ext cx="1355035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0B1A49C-A431-324E-8A7F-04ABE8332157}"/>
              </a:ext>
            </a:extLst>
          </p:cNvPr>
          <p:cNvCxnSpPr>
            <a:stCxn id="18" idx="4"/>
            <a:endCxn id="20" idx="2"/>
          </p:cNvCxnSpPr>
          <p:nvPr/>
        </p:nvCxnSpPr>
        <p:spPr>
          <a:xfrm>
            <a:off x="2170044" y="4961904"/>
            <a:ext cx="510209" cy="748748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B54A8AF-91CB-C447-B1C1-44EBAC7EEF1A}"/>
              </a:ext>
            </a:extLst>
          </p:cNvPr>
          <p:cNvCxnSpPr>
            <a:stCxn id="20" idx="6"/>
            <a:endCxn id="21" idx="2"/>
          </p:cNvCxnSpPr>
          <p:nvPr/>
        </p:nvCxnSpPr>
        <p:spPr>
          <a:xfrm>
            <a:off x="3276601" y="5710652"/>
            <a:ext cx="1355035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E9F0F15-9EAC-494C-B6D5-666C09BEEAA2}"/>
              </a:ext>
            </a:extLst>
          </p:cNvPr>
          <p:cNvCxnSpPr>
            <a:stCxn id="21" idx="1"/>
            <a:endCxn id="19" idx="5"/>
          </p:cNvCxnSpPr>
          <p:nvPr/>
        </p:nvCxnSpPr>
        <p:spPr>
          <a:xfrm flipH="1" flipV="1">
            <a:off x="4332268" y="4877482"/>
            <a:ext cx="386701" cy="629357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020A21E-FB7C-F747-B46C-A5971155F519}"/>
              </a:ext>
            </a:extLst>
          </p:cNvPr>
          <p:cNvCxnSpPr>
            <a:stCxn id="4" idx="4"/>
            <a:endCxn id="18" idx="0"/>
          </p:cNvCxnSpPr>
          <p:nvPr/>
        </p:nvCxnSpPr>
        <p:spPr>
          <a:xfrm>
            <a:off x="2170044" y="3140765"/>
            <a:ext cx="0" cy="1244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5A20717-8CC4-FE46-9AE3-518BB6C9C270}"/>
              </a:ext>
            </a:extLst>
          </p:cNvPr>
          <p:cNvCxnSpPr>
            <a:stCxn id="5" idx="4"/>
            <a:endCxn id="19" idx="0"/>
          </p:cNvCxnSpPr>
          <p:nvPr/>
        </p:nvCxnSpPr>
        <p:spPr>
          <a:xfrm>
            <a:off x="4121427" y="3140765"/>
            <a:ext cx="0" cy="1244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A102FDB-FF1A-C64B-BE13-B9786C734AD1}"/>
              </a:ext>
            </a:extLst>
          </p:cNvPr>
          <p:cNvCxnSpPr>
            <a:stCxn id="9" idx="4"/>
            <a:endCxn id="21" idx="0"/>
          </p:cNvCxnSpPr>
          <p:nvPr/>
        </p:nvCxnSpPr>
        <p:spPr>
          <a:xfrm>
            <a:off x="4929810" y="4177748"/>
            <a:ext cx="0" cy="1244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E4B5F4C-3B18-814F-8936-735752DDE2BF}"/>
              </a:ext>
            </a:extLst>
          </p:cNvPr>
          <p:cNvCxnSpPr>
            <a:stCxn id="8" idx="4"/>
            <a:endCxn id="20" idx="0"/>
          </p:cNvCxnSpPr>
          <p:nvPr/>
        </p:nvCxnSpPr>
        <p:spPr>
          <a:xfrm>
            <a:off x="2978427" y="4177748"/>
            <a:ext cx="0" cy="1244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E4C0370D-0D55-CE4B-81A5-ADC41550D6C7}"/>
              </a:ext>
            </a:extLst>
          </p:cNvPr>
          <p:cNvSpPr/>
          <p:nvPr/>
        </p:nvSpPr>
        <p:spPr>
          <a:xfrm>
            <a:off x="0" y="3515761"/>
            <a:ext cx="596348" cy="57647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146B346-44F3-5B43-A974-DB8A7BC353C6}"/>
              </a:ext>
            </a:extLst>
          </p:cNvPr>
          <p:cNvSpPr/>
          <p:nvPr/>
        </p:nvSpPr>
        <p:spPr>
          <a:xfrm>
            <a:off x="6274904" y="4511847"/>
            <a:ext cx="596348" cy="57647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3E8FD33-182C-BC4A-9142-CE87C2645448}"/>
              </a:ext>
            </a:extLst>
          </p:cNvPr>
          <p:cNvCxnSpPr>
            <a:stCxn id="4" idx="2"/>
            <a:endCxn id="47" idx="6"/>
          </p:cNvCxnSpPr>
          <p:nvPr/>
        </p:nvCxnSpPr>
        <p:spPr>
          <a:xfrm flipH="1">
            <a:off x="596348" y="2852530"/>
            <a:ext cx="1275522" cy="95146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7D6D3BF-5692-174E-85D8-0A7EE21D20CE}"/>
              </a:ext>
            </a:extLst>
          </p:cNvPr>
          <p:cNvCxnSpPr>
            <a:stCxn id="47" idx="6"/>
            <a:endCxn id="18" idx="2"/>
          </p:cNvCxnSpPr>
          <p:nvPr/>
        </p:nvCxnSpPr>
        <p:spPr>
          <a:xfrm>
            <a:off x="596348" y="3803996"/>
            <a:ext cx="1275522" cy="869673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42667AF-678E-B345-8E4D-FE91DC1A442D}"/>
              </a:ext>
            </a:extLst>
          </p:cNvPr>
          <p:cNvCxnSpPr>
            <a:stCxn id="9" idx="6"/>
            <a:endCxn id="48" idx="2"/>
          </p:cNvCxnSpPr>
          <p:nvPr/>
        </p:nvCxnSpPr>
        <p:spPr>
          <a:xfrm>
            <a:off x="5227984" y="3889513"/>
            <a:ext cx="1046920" cy="910569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0A20DA3-6B66-CB4B-AF0C-950CFEDBFFAA}"/>
              </a:ext>
            </a:extLst>
          </p:cNvPr>
          <p:cNvCxnSpPr>
            <a:stCxn id="21" idx="6"/>
            <a:endCxn id="48" idx="2"/>
          </p:cNvCxnSpPr>
          <p:nvPr/>
        </p:nvCxnSpPr>
        <p:spPr>
          <a:xfrm flipV="1">
            <a:off x="5227984" y="4800082"/>
            <a:ext cx="1046920" cy="91057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BF9F3CDA-1904-EC4C-B971-6EFC93D9C8D7}"/>
              </a:ext>
            </a:extLst>
          </p:cNvPr>
          <p:cNvSpPr txBox="1"/>
          <p:nvPr/>
        </p:nvSpPr>
        <p:spPr>
          <a:xfrm>
            <a:off x="4714462" y="3763099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gBFR4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D59F812-F40D-FF4B-99DE-5E80E62BBFBD}"/>
              </a:ext>
            </a:extLst>
          </p:cNvPr>
          <p:cNvSpPr txBox="1"/>
          <p:nvPr/>
        </p:nvSpPr>
        <p:spPr>
          <a:xfrm>
            <a:off x="2776330" y="3774097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gBFR3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1CCAEE6-1261-7F4E-B00D-AE4C4B66E84E}"/>
              </a:ext>
            </a:extLst>
          </p:cNvPr>
          <p:cNvSpPr txBox="1"/>
          <p:nvPr/>
        </p:nvSpPr>
        <p:spPr>
          <a:xfrm>
            <a:off x="3866323" y="2765816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gBFR2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EFD4A34-D9E2-354C-85FD-57D1A86E1B55}"/>
              </a:ext>
            </a:extLst>
          </p:cNvPr>
          <p:cNvSpPr txBox="1"/>
          <p:nvPr/>
        </p:nvSpPr>
        <p:spPr>
          <a:xfrm>
            <a:off x="1948070" y="2765816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gBFR1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8DFD3C3-55C2-5E4F-A417-77C9ED7D21FA}"/>
              </a:ext>
            </a:extLst>
          </p:cNvPr>
          <p:cNvSpPr txBox="1"/>
          <p:nvPr/>
        </p:nvSpPr>
        <p:spPr>
          <a:xfrm>
            <a:off x="4717775" y="5566533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rBFR4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D06B151-1951-B947-BAE3-BAE1888A2B7B}"/>
              </a:ext>
            </a:extLst>
          </p:cNvPr>
          <p:cNvSpPr txBox="1"/>
          <p:nvPr/>
        </p:nvSpPr>
        <p:spPr>
          <a:xfrm>
            <a:off x="2779643" y="5577531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rBFR3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D8AD0FE-AE09-C74D-9E32-CAD65585F246}"/>
              </a:ext>
            </a:extLst>
          </p:cNvPr>
          <p:cNvSpPr txBox="1"/>
          <p:nvPr/>
        </p:nvSpPr>
        <p:spPr>
          <a:xfrm>
            <a:off x="3869636" y="4569250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rBFR2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257C1DC-FAB9-F84C-8C6A-B36EA2DB62E2}"/>
              </a:ext>
            </a:extLst>
          </p:cNvPr>
          <p:cNvSpPr txBox="1"/>
          <p:nvPr/>
        </p:nvSpPr>
        <p:spPr>
          <a:xfrm>
            <a:off x="1951383" y="4569250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rBFR1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DD94D92-C7D0-B642-8C88-5EEFB1684FA0}"/>
              </a:ext>
            </a:extLst>
          </p:cNvPr>
          <p:cNvSpPr txBox="1"/>
          <p:nvPr/>
        </p:nvSpPr>
        <p:spPr>
          <a:xfrm>
            <a:off x="121984" y="3688580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BFIR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BF3FA6-E1EA-9048-8615-40960EE04F42}"/>
              </a:ext>
            </a:extLst>
          </p:cNvPr>
          <p:cNvSpPr txBox="1"/>
          <p:nvPr/>
        </p:nvSpPr>
        <p:spPr>
          <a:xfrm>
            <a:off x="6354417" y="4686945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BFER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1253023-0E91-5E4E-B624-D583DF1064E4}"/>
              </a:ext>
            </a:extLst>
          </p:cNvPr>
          <p:cNvSpPr txBox="1"/>
          <p:nvPr/>
        </p:nvSpPr>
        <p:spPr>
          <a:xfrm>
            <a:off x="0" y="6362517"/>
            <a:ext cx="2358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Algo</a:t>
            </a:r>
            <a:r>
              <a:rPr lang="en-US" sz="1200" b="1" dirty="0"/>
              <a:t> “x” </a:t>
            </a:r>
            <a:r>
              <a:rPr lang="en-US" sz="1200" b="1" dirty="0">
                <a:highlight>
                  <a:srgbClr val="00FF00"/>
                </a:highlight>
              </a:rPr>
              <a:t>Green</a:t>
            </a:r>
            <a:r>
              <a:rPr lang="en-US" sz="1200" b="1" dirty="0"/>
              <a:t> – High Bandwidth</a:t>
            </a:r>
          </a:p>
          <a:p>
            <a:r>
              <a:rPr lang="en-US" sz="1200" b="1" dirty="0" err="1"/>
              <a:t>Algo</a:t>
            </a:r>
            <a:r>
              <a:rPr lang="en-US" sz="1200" b="1" dirty="0"/>
              <a:t> “y” </a:t>
            </a:r>
            <a:r>
              <a:rPr lang="en-US" sz="1200" b="1" dirty="0">
                <a:highlight>
                  <a:srgbClr val="FF0000"/>
                </a:highlight>
              </a:rPr>
              <a:t>Red</a:t>
            </a:r>
            <a:r>
              <a:rPr lang="en-US" sz="1200" b="1" dirty="0"/>
              <a:t>     – Best Effort</a:t>
            </a:r>
          </a:p>
          <a:p>
            <a:endParaRPr lang="en-US" sz="1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B1C807-1A25-A845-B046-BD2860A412D7}"/>
              </a:ext>
            </a:extLst>
          </p:cNvPr>
          <p:cNvSpPr txBox="1"/>
          <p:nvPr/>
        </p:nvSpPr>
        <p:spPr>
          <a:xfrm>
            <a:off x="7999344" y="2564295"/>
            <a:ext cx="4192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Assign Different sub-domain for different algorithm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procedure from </a:t>
            </a:r>
            <a:r>
              <a:rPr lang="en-US" b="1" dirty="0"/>
              <a:t>draft-ietf-bier-bar-ipa-06 </a:t>
            </a:r>
            <a:r>
              <a:rPr lang="en-US" dirty="0"/>
              <a:t>advertise information in BEIR domain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213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B25C6-9549-6042-90E3-7CC645E5C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Label per algorithm (MPLS data plane)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4546821-0514-8F43-A2CA-7696B37FCB8B}"/>
              </a:ext>
            </a:extLst>
          </p:cNvPr>
          <p:cNvSpPr/>
          <p:nvPr/>
        </p:nvSpPr>
        <p:spPr>
          <a:xfrm>
            <a:off x="1871870" y="2564295"/>
            <a:ext cx="596348" cy="57647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87E053C-7542-574B-B0CD-48B029D10051}"/>
              </a:ext>
            </a:extLst>
          </p:cNvPr>
          <p:cNvSpPr/>
          <p:nvPr/>
        </p:nvSpPr>
        <p:spPr>
          <a:xfrm>
            <a:off x="3823253" y="2564295"/>
            <a:ext cx="596348" cy="57647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36CA6C4-6832-9145-BA9B-5A033E5A6CEA}"/>
              </a:ext>
            </a:extLst>
          </p:cNvPr>
          <p:cNvSpPr/>
          <p:nvPr/>
        </p:nvSpPr>
        <p:spPr>
          <a:xfrm>
            <a:off x="2680253" y="3601278"/>
            <a:ext cx="596348" cy="57647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13558E9-901F-0246-B8F2-6C5F198C065B}"/>
              </a:ext>
            </a:extLst>
          </p:cNvPr>
          <p:cNvSpPr/>
          <p:nvPr/>
        </p:nvSpPr>
        <p:spPr>
          <a:xfrm>
            <a:off x="4631636" y="3601278"/>
            <a:ext cx="596348" cy="57647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0762775-5DD2-1943-ABB6-D4B368B73A9E}"/>
              </a:ext>
            </a:extLst>
          </p:cNvPr>
          <p:cNvSpPr/>
          <p:nvPr/>
        </p:nvSpPr>
        <p:spPr>
          <a:xfrm>
            <a:off x="1871870" y="4385434"/>
            <a:ext cx="596348" cy="5764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4CA36AA-0ABC-3741-BAB7-41540478A4A4}"/>
              </a:ext>
            </a:extLst>
          </p:cNvPr>
          <p:cNvSpPr/>
          <p:nvPr/>
        </p:nvSpPr>
        <p:spPr>
          <a:xfrm>
            <a:off x="3823253" y="4385434"/>
            <a:ext cx="596348" cy="5764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2977079-8272-8444-B54F-9CC05318F8ED}"/>
              </a:ext>
            </a:extLst>
          </p:cNvPr>
          <p:cNvSpPr/>
          <p:nvPr/>
        </p:nvSpPr>
        <p:spPr>
          <a:xfrm>
            <a:off x="2680253" y="5422417"/>
            <a:ext cx="596348" cy="5764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6AC17A0-E455-6D4F-9DE0-B851EBAF07DC}"/>
              </a:ext>
            </a:extLst>
          </p:cNvPr>
          <p:cNvSpPr/>
          <p:nvPr/>
        </p:nvSpPr>
        <p:spPr>
          <a:xfrm>
            <a:off x="4631636" y="5422417"/>
            <a:ext cx="596348" cy="5764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320ACDB-4FBB-1642-85A9-BAC476149C13}"/>
              </a:ext>
            </a:extLst>
          </p:cNvPr>
          <p:cNvCxnSpPr>
            <a:stCxn id="4" idx="6"/>
            <a:endCxn id="5" idx="2"/>
          </p:cNvCxnSpPr>
          <p:nvPr/>
        </p:nvCxnSpPr>
        <p:spPr>
          <a:xfrm>
            <a:off x="2468218" y="2852530"/>
            <a:ext cx="1355035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1C9BE9-05EA-F74A-8013-741EF03CE00E}"/>
              </a:ext>
            </a:extLst>
          </p:cNvPr>
          <p:cNvCxnSpPr>
            <a:cxnSpLocks/>
            <a:stCxn id="4" idx="4"/>
            <a:endCxn id="8" idx="2"/>
          </p:cNvCxnSpPr>
          <p:nvPr/>
        </p:nvCxnSpPr>
        <p:spPr>
          <a:xfrm>
            <a:off x="2170044" y="3140765"/>
            <a:ext cx="510209" cy="74874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0DBF2CC-673F-A54B-8F1C-C8870CAFB9E4}"/>
              </a:ext>
            </a:extLst>
          </p:cNvPr>
          <p:cNvCxnSpPr>
            <a:stCxn id="8" idx="6"/>
            <a:endCxn id="9" idx="2"/>
          </p:cNvCxnSpPr>
          <p:nvPr/>
        </p:nvCxnSpPr>
        <p:spPr>
          <a:xfrm>
            <a:off x="3276601" y="3889513"/>
            <a:ext cx="1355035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4F64190-DA9A-DF4F-BC3A-C06800BAC4FA}"/>
              </a:ext>
            </a:extLst>
          </p:cNvPr>
          <p:cNvCxnSpPr>
            <a:stCxn id="5" idx="5"/>
            <a:endCxn id="9" idx="0"/>
          </p:cNvCxnSpPr>
          <p:nvPr/>
        </p:nvCxnSpPr>
        <p:spPr>
          <a:xfrm>
            <a:off x="4332268" y="3056343"/>
            <a:ext cx="597542" cy="54493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FABAAEF-6890-8E49-BBB1-6505BDB19FD7}"/>
              </a:ext>
            </a:extLst>
          </p:cNvPr>
          <p:cNvCxnSpPr>
            <a:stCxn id="18" idx="6"/>
            <a:endCxn id="19" idx="2"/>
          </p:cNvCxnSpPr>
          <p:nvPr/>
        </p:nvCxnSpPr>
        <p:spPr>
          <a:xfrm>
            <a:off x="2468218" y="4673669"/>
            <a:ext cx="1355035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0B1A49C-A431-324E-8A7F-04ABE8332157}"/>
              </a:ext>
            </a:extLst>
          </p:cNvPr>
          <p:cNvCxnSpPr>
            <a:stCxn id="18" idx="4"/>
            <a:endCxn id="20" idx="2"/>
          </p:cNvCxnSpPr>
          <p:nvPr/>
        </p:nvCxnSpPr>
        <p:spPr>
          <a:xfrm>
            <a:off x="2170044" y="4961904"/>
            <a:ext cx="510209" cy="748748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B54A8AF-91CB-C447-B1C1-44EBAC7EEF1A}"/>
              </a:ext>
            </a:extLst>
          </p:cNvPr>
          <p:cNvCxnSpPr>
            <a:stCxn id="20" idx="6"/>
            <a:endCxn id="21" idx="2"/>
          </p:cNvCxnSpPr>
          <p:nvPr/>
        </p:nvCxnSpPr>
        <p:spPr>
          <a:xfrm>
            <a:off x="3276601" y="5710652"/>
            <a:ext cx="1355035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E9F0F15-9EAC-494C-B6D5-666C09BEEAA2}"/>
              </a:ext>
            </a:extLst>
          </p:cNvPr>
          <p:cNvCxnSpPr>
            <a:stCxn id="21" idx="1"/>
            <a:endCxn id="19" idx="5"/>
          </p:cNvCxnSpPr>
          <p:nvPr/>
        </p:nvCxnSpPr>
        <p:spPr>
          <a:xfrm flipH="1" flipV="1">
            <a:off x="4332268" y="4877482"/>
            <a:ext cx="386701" cy="629357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020A21E-FB7C-F747-B46C-A5971155F519}"/>
              </a:ext>
            </a:extLst>
          </p:cNvPr>
          <p:cNvCxnSpPr>
            <a:stCxn id="4" idx="4"/>
            <a:endCxn id="18" idx="0"/>
          </p:cNvCxnSpPr>
          <p:nvPr/>
        </p:nvCxnSpPr>
        <p:spPr>
          <a:xfrm>
            <a:off x="2170044" y="3140765"/>
            <a:ext cx="0" cy="1244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5A20717-8CC4-FE46-9AE3-518BB6C9C270}"/>
              </a:ext>
            </a:extLst>
          </p:cNvPr>
          <p:cNvCxnSpPr>
            <a:stCxn id="5" idx="4"/>
            <a:endCxn id="19" idx="0"/>
          </p:cNvCxnSpPr>
          <p:nvPr/>
        </p:nvCxnSpPr>
        <p:spPr>
          <a:xfrm>
            <a:off x="4121427" y="3140765"/>
            <a:ext cx="0" cy="1244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A102FDB-FF1A-C64B-BE13-B9786C734AD1}"/>
              </a:ext>
            </a:extLst>
          </p:cNvPr>
          <p:cNvCxnSpPr>
            <a:stCxn id="9" idx="4"/>
            <a:endCxn id="21" idx="0"/>
          </p:cNvCxnSpPr>
          <p:nvPr/>
        </p:nvCxnSpPr>
        <p:spPr>
          <a:xfrm>
            <a:off x="4929810" y="4177748"/>
            <a:ext cx="0" cy="1244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E4B5F4C-3B18-814F-8936-735752DDE2BF}"/>
              </a:ext>
            </a:extLst>
          </p:cNvPr>
          <p:cNvCxnSpPr>
            <a:stCxn id="8" idx="4"/>
            <a:endCxn id="20" idx="0"/>
          </p:cNvCxnSpPr>
          <p:nvPr/>
        </p:nvCxnSpPr>
        <p:spPr>
          <a:xfrm>
            <a:off x="2978427" y="4177748"/>
            <a:ext cx="0" cy="1244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E4C0370D-0D55-CE4B-81A5-ADC41550D6C7}"/>
              </a:ext>
            </a:extLst>
          </p:cNvPr>
          <p:cNvSpPr/>
          <p:nvPr/>
        </p:nvSpPr>
        <p:spPr>
          <a:xfrm>
            <a:off x="0" y="3515761"/>
            <a:ext cx="596348" cy="57647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146B346-44F3-5B43-A974-DB8A7BC353C6}"/>
              </a:ext>
            </a:extLst>
          </p:cNvPr>
          <p:cNvSpPr/>
          <p:nvPr/>
        </p:nvSpPr>
        <p:spPr>
          <a:xfrm>
            <a:off x="6274904" y="4511847"/>
            <a:ext cx="596348" cy="57647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3E8FD33-182C-BC4A-9142-CE87C2645448}"/>
              </a:ext>
            </a:extLst>
          </p:cNvPr>
          <p:cNvCxnSpPr>
            <a:stCxn id="4" idx="2"/>
            <a:endCxn id="47" idx="6"/>
          </p:cNvCxnSpPr>
          <p:nvPr/>
        </p:nvCxnSpPr>
        <p:spPr>
          <a:xfrm flipH="1">
            <a:off x="596348" y="2852530"/>
            <a:ext cx="1275522" cy="95146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7D6D3BF-5692-174E-85D8-0A7EE21D20CE}"/>
              </a:ext>
            </a:extLst>
          </p:cNvPr>
          <p:cNvCxnSpPr>
            <a:stCxn id="47" idx="6"/>
            <a:endCxn id="18" idx="2"/>
          </p:cNvCxnSpPr>
          <p:nvPr/>
        </p:nvCxnSpPr>
        <p:spPr>
          <a:xfrm>
            <a:off x="596348" y="3803996"/>
            <a:ext cx="1275522" cy="869673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42667AF-678E-B345-8E4D-FE91DC1A442D}"/>
              </a:ext>
            </a:extLst>
          </p:cNvPr>
          <p:cNvCxnSpPr>
            <a:stCxn id="9" idx="6"/>
            <a:endCxn id="48" idx="2"/>
          </p:cNvCxnSpPr>
          <p:nvPr/>
        </p:nvCxnSpPr>
        <p:spPr>
          <a:xfrm>
            <a:off x="5227984" y="3889513"/>
            <a:ext cx="1046920" cy="910569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0A20DA3-6B66-CB4B-AF0C-950CFEDBFFAA}"/>
              </a:ext>
            </a:extLst>
          </p:cNvPr>
          <p:cNvCxnSpPr>
            <a:stCxn id="21" idx="6"/>
            <a:endCxn id="48" idx="2"/>
          </p:cNvCxnSpPr>
          <p:nvPr/>
        </p:nvCxnSpPr>
        <p:spPr>
          <a:xfrm flipV="1">
            <a:off x="5227984" y="4800082"/>
            <a:ext cx="1046920" cy="91057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BF9F3CDA-1904-EC4C-B971-6EFC93D9C8D7}"/>
              </a:ext>
            </a:extLst>
          </p:cNvPr>
          <p:cNvSpPr txBox="1"/>
          <p:nvPr/>
        </p:nvSpPr>
        <p:spPr>
          <a:xfrm>
            <a:off x="4714462" y="3763099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gBFR4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D59F812-F40D-FF4B-99DE-5E80E62BBFBD}"/>
              </a:ext>
            </a:extLst>
          </p:cNvPr>
          <p:cNvSpPr txBox="1"/>
          <p:nvPr/>
        </p:nvSpPr>
        <p:spPr>
          <a:xfrm>
            <a:off x="2776330" y="3774097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gBFR3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1CCAEE6-1261-7F4E-B00D-AE4C4B66E84E}"/>
              </a:ext>
            </a:extLst>
          </p:cNvPr>
          <p:cNvSpPr txBox="1"/>
          <p:nvPr/>
        </p:nvSpPr>
        <p:spPr>
          <a:xfrm>
            <a:off x="3866323" y="2765816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gBFR2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EFD4A34-D9E2-354C-85FD-57D1A86E1B55}"/>
              </a:ext>
            </a:extLst>
          </p:cNvPr>
          <p:cNvSpPr txBox="1"/>
          <p:nvPr/>
        </p:nvSpPr>
        <p:spPr>
          <a:xfrm>
            <a:off x="1948070" y="2765816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gBFR1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8DFD3C3-55C2-5E4F-A417-77C9ED7D21FA}"/>
              </a:ext>
            </a:extLst>
          </p:cNvPr>
          <p:cNvSpPr txBox="1"/>
          <p:nvPr/>
        </p:nvSpPr>
        <p:spPr>
          <a:xfrm>
            <a:off x="4717775" y="5566533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rBFR4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D06B151-1951-B947-BAE3-BAE1888A2B7B}"/>
              </a:ext>
            </a:extLst>
          </p:cNvPr>
          <p:cNvSpPr txBox="1"/>
          <p:nvPr/>
        </p:nvSpPr>
        <p:spPr>
          <a:xfrm>
            <a:off x="2779643" y="5577531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rBFR3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D8AD0FE-AE09-C74D-9E32-CAD65585F246}"/>
              </a:ext>
            </a:extLst>
          </p:cNvPr>
          <p:cNvSpPr txBox="1"/>
          <p:nvPr/>
        </p:nvSpPr>
        <p:spPr>
          <a:xfrm>
            <a:off x="3869636" y="4569250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rBFR2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257C1DC-FAB9-F84C-8C6A-B36EA2DB62E2}"/>
              </a:ext>
            </a:extLst>
          </p:cNvPr>
          <p:cNvSpPr txBox="1"/>
          <p:nvPr/>
        </p:nvSpPr>
        <p:spPr>
          <a:xfrm>
            <a:off x="1951383" y="4569250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rBFR1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DD94D92-C7D0-B642-8C88-5EEFB1684FA0}"/>
              </a:ext>
            </a:extLst>
          </p:cNvPr>
          <p:cNvSpPr txBox="1"/>
          <p:nvPr/>
        </p:nvSpPr>
        <p:spPr>
          <a:xfrm>
            <a:off x="121984" y="3688580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BFIR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BF3FA6-E1EA-9048-8615-40960EE04F42}"/>
              </a:ext>
            </a:extLst>
          </p:cNvPr>
          <p:cNvSpPr txBox="1"/>
          <p:nvPr/>
        </p:nvSpPr>
        <p:spPr>
          <a:xfrm>
            <a:off x="6354417" y="4686945"/>
            <a:ext cx="5168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BFER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1253023-0E91-5E4E-B624-D583DF1064E4}"/>
              </a:ext>
            </a:extLst>
          </p:cNvPr>
          <p:cNvSpPr txBox="1"/>
          <p:nvPr/>
        </p:nvSpPr>
        <p:spPr>
          <a:xfrm>
            <a:off x="0" y="6362517"/>
            <a:ext cx="2358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Algo</a:t>
            </a:r>
            <a:r>
              <a:rPr lang="en-US" sz="1200" b="1" dirty="0"/>
              <a:t> “x” </a:t>
            </a:r>
            <a:r>
              <a:rPr lang="en-US" sz="1200" b="1" dirty="0">
                <a:highlight>
                  <a:srgbClr val="00FF00"/>
                </a:highlight>
              </a:rPr>
              <a:t>Green</a:t>
            </a:r>
            <a:r>
              <a:rPr lang="en-US" sz="1200" b="1" dirty="0"/>
              <a:t> – High Bandwidth</a:t>
            </a:r>
          </a:p>
          <a:p>
            <a:r>
              <a:rPr lang="en-US" sz="1200" b="1" dirty="0" err="1"/>
              <a:t>Algo</a:t>
            </a:r>
            <a:r>
              <a:rPr lang="en-US" sz="1200" b="1" dirty="0"/>
              <a:t> “y” </a:t>
            </a:r>
            <a:r>
              <a:rPr lang="en-US" sz="1200" b="1" dirty="0">
                <a:highlight>
                  <a:srgbClr val="FF0000"/>
                </a:highlight>
              </a:rPr>
              <a:t>Red</a:t>
            </a:r>
            <a:r>
              <a:rPr lang="en-US" sz="1200" b="1" dirty="0"/>
              <a:t>     – Best Effort</a:t>
            </a:r>
          </a:p>
          <a:p>
            <a:endParaRPr lang="en-US" sz="1200" b="1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16ADA0A-E562-9843-884A-8D95A997E5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488822"/>
              </p:ext>
            </p:extLst>
          </p:nvPr>
        </p:nvGraphicFramePr>
        <p:xfrm>
          <a:off x="6001579" y="3657783"/>
          <a:ext cx="1918252" cy="797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59126">
                  <a:extLst>
                    <a:ext uri="{9D8B030D-6E8A-4147-A177-3AD203B41FA5}">
                      <a16:colId xmlns:a16="http://schemas.microsoft.com/office/drawing/2014/main" val="4133477919"/>
                    </a:ext>
                  </a:extLst>
                </a:gridCol>
                <a:gridCol w="959126">
                  <a:extLst>
                    <a:ext uri="{9D8B030D-6E8A-4147-A177-3AD203B41FA5}">
                      <a16:colId xmlns:a16="http://schemas.microsoft.com/office/drawing/2014/main" val="32091206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Label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990117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r>
                        <a:rPr lang="en-US" sz="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L1 - </a:t>
                      </a:r>
                      <a:r>
                        <a:rPr lang="en-US" sz="800" dirty="0">
                          <a:highlight>
                            <a:srgbClr val="00FF00"/>
                          </a:highlight>
                        </a:rPr>
                        <a:t>Green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6453999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L2 - </a:t>
                      </a:r>
                      <a:r>
                        <a:rPr lang="en-US" sz="800" dirty="0">
                          <a:highlight>
                            <a:srgbClr val="FF0000"/>
                          </a:highlight>
                        </a:rPr>
                        <a:t>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274882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1730B78-F61C-194A-8899-F170E1A8FE21}"/>
              </a:ext>
            </a:extLst>
          </p:cNvPr>
          <p:cNvSpPr txBox="1"/>
          <p:nvPr/>
        </p:nvSpPr>
        <p:spPr>
          <a:xfrm>
            <a:off x="8418443" y="2564295"/>
            <a:ext cx="36377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Assign different label for each algorithm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Information is distributed using IGP extension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Ingress Router uses Label based on which slice this traffic belongs to </a:t>
            </a:r>
          </a:p>
        </p:txBody>
      </p:sp>
    </p:spTree>
    <p:extLst>
      <p:ext uri="{BB962C8B-B14F-4D97-AF65-F5344CB8AC3E}">
        <p14:creationId xmlns:p14="http://schemas.microsoft.com/office/powerpoint/2010/main" val="336018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6A4D5-50FC-8D4F-B3C4-C43A0E9ED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Flex </a:t>
            </a:r>
            <a:r>
              <a:rPr lang="en-US" dirty="0" err="1"/>
              <a:t>Algo</a:t>
            </a:r>
            <a:r>
              <a:rPr lang="en-US" dirty="0"/>
              <a:t> for BIER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F6A558-1A17-F54B-9AC7-003AA2E33B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WG feedback on procedures . </a:t>
            </a:r>
          </a:p>
          <a:p>
            <a:r>
              <a:rPr lang="en-US" dirty="0"/>
              <a:t>Ongoing work, current version was only to state the problem statement. </a:t>
            </a:r>
          </a:p>
        </p:txBody>
      </p:sp>
    </p:spTree>
    <p:extLst>
      <p:ext uri="{BB962C8B-B14F-4D97-AF65-F5344CB8AC3E}">
        <p14:creationId xmlns:p14="http://schemas.microsoft.com/office/powerpoint/2010/main" val="1479467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1189</TotalTime>
  <Words>228</Words>
  <Application>Microsoft Macintosh PowerPoint</Application>
  <PresentationFormat>Widescreen</PresentationFormat>
  <Paragraphs>60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Flex Algorithm for BIER </vt:lpstr>
      <vt:lpstr>Flex Algo for BIER  </vt:lpstr>
      <vt:lpstr>Sub-domain per slice (Algorithm) </vt:lpstr>
      <vt:lpstr>Label per algorithm (MPLS data plane)</vt:lpstr>
      <vt:lpstr>Flex Algo for BIER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Flex Algorithm for BIER </dc:title>
  <dc:creator>Mankamana Mishra (mankamis)</dc:creator>
  <cp:lastModifiedBy>Mankamana Mishra (mankamis)</cp:lastModifiedBy>
  <cp:revision>10</cp:revision>
  <dcterms:created xsi:type="dcterms:W3CDTF">2019-11-20T03:04:46Z</dcterms:created>
  <dcterms:modified xsi:type="dcterms:W3CDTF">2019-11-20T22:54:25Z</dcterms:modified>
</cp:coreProperties>
</file>