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9" r:id="rId2"/>
    <p:sldId id="302" r:id="rId3"/>
    <p:sldId id="303" r:id="rId4"/>
    <p:sldId id="297" r:id="rId5"/>
    <p:sldId id="305" r:id="rId6"/>
    <p:sldId id="299" r:id="rId7"/>
    <p:sldId id="300" r:id="rId8"/>
    <p:sldId id="301" r:id="rId9"/>
    <p:sldId id="304" r:id="rId10"/>
    <p:sldId id="306" r:id="rId11"/>
  </p:sldIdLst>
  <p:sldSz cx="118872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4" userDrawn="1">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55A812-15BB-4867-803B-DC6F84A22FFB}" v="47" dt="2019-11-05T11:46:48.463"/>
    <p1510:client id="{3F888ADA-589E-9485-5D1C-D178C0EBBEB9}" v="134" dt="2019-11-06T14:35:45.949"/>
    <p1510:client id="{85FA8216-F9F8-452D-BCE9-EF9E06A5AE17}" v="199" dt="2019-11-05T12:38:49.2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27" y="387"/>
      </p:cViewPr>
      <p:guideLst>
        <p:guide orient="horz" pos="1584"/>
        <p:guide pos="374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61f4a2c8417e7fbc6eb742972901b84d774f5573f4124270600d8fbd9f2df640::" providerId="AD" clId="Web-{E09BBE12-F89C-4662-BBFA-7A726812B65B}"/>
  </pc:docChgLst>
  <pc:docChgLst>
    <pc:chgData name="Guest User" userId="S::urn:spo:anon#61f4a2c8417e7fbc6eb742972901b84d774f5573f4124270600d8fbd9f2df640::" providerId="AD" clId="Web-{C2FC2C9C-033B-4BF0-AA1A-FEF9F65059BB}"/>
  </pc:docChgLst>
  <pc:docChgLst>
    <pc:chgData name="Guest User" userId="S::urn:spo:anon#9ce7eb6192da2f3376092139d7608a2472a46fd614aed7105d4cbaf504cb0403::" providerId="AD" clId="Web-{3F888ADA-589E-9485-5D1C-D178C0EBBEB9}"/>
    <pc:docChg chg="addSld modSld">
      <pc:chgData name="Guest User" userId="S::urn:spo:anon#9ce7eb6192da2f3376092139d7608a2472a46fd614aed7105d4cbaf504cb0403::" providerId="AD" clId="Web-{3F888ADA-589E-9485-5D1C-D178C0EBBEB9}" dt="2019-11-06T14:35:45.949" v="127" actId="20577"/>
      <pc:docMkLst>
        <pc:docMk/>
      </pc:docMkLst>
      <pc:sldChg chg="modSp">
        <pc:chgData name="Guest User" userId="S::urn:spo:anon#9ce7eb6192da2f3376092139d7608a2472a46fd614aed7105d4cbaf504cb0403::" providerId="AD" clId="Web-{3F888ADA-589E-9485-5D1C-D178C0EBBEB9}" dt="2019-11-06T14:35:45.949" v="126" actId="20577"/>
        <pc:sldMkLst>
          <pc:docMk/>
          <pc:sldMk cId="2301967468" sldId="298"/>
        </pc:sldMkLst>
        <pc:spChg chg="mod">
          <ac:chgData name="Guest User" userId="S::urn:spo:anon#9ce7eb6192da2f3376092139d7608a2472a46fd614aed7105d4cbaf504cb0403::" providerId="AD" clId="Web-{3F888ADA-589E-9485-5D1C-D178C0EBBEB9}" dt="2019-11-06T14:35:45.949" v="126" actId="20577"/>
          <ac:spMkLst>
            <pc:docMk/>
            <pc:sldMk cId="2301967468" sldId="298"/>
            <ac:spMk id="3" creationId="{00000000-0000-0000-0000-000000000000}"/>
          </ac:spMkLst>
        </pc:spChg>
      </pc:sldChg>
      <pc:sldChg chg="modSp add replId">
        <pc:chgData name="Guest User" userId="S::urn:spo:anon#9ce7eb6192da2f3376092139d7608a2472a46fd614aed7105d4cbaf504cb0403::" providerId="AD" clId="Web-{3F888ADA-589E-9485-5D1C-D178C0EBBEB9}" dt="2019-11-06T14:32:35.528" v="93" actId="20577"/>
        <pc:sldMkLst>
          <pc:docMk/>
          <pc:sldMk cId="3191591470" sldId="304"/>
        </pc:sldMkLst>
        <pc:spChg chg="mod">
          <ac:chgData name="Guest User" userId="S::urn:spo:anon#9ce7eb6192da2f3376092139d7608a2472a46fd614aed7105d4cbaf504cb0403::" providerId="AD" clId="Web-{3F888ADA-589E-9485-5D1C-D178C0EBBEB9}" dt="2019-11-06T14:32:35.528" v="93" actId="20577"/>
          <ac:spMkLst>
            <pc:docMk/>
            <pc:sldMk cId="3191591470" sldId="304"/>
            <ac:spMk id="3" creationId="{00000000-0000-0000-0000-000000000000}"/>
          </ac:spMkLst>
        </pc:spChg>
      </pc:sldChg>
    </pc:docChg>
  </pc:docChgLst>
  <pc:docChgLst>
    <pc:chgData name="Janos Farkas" userId="5289b4ca-0a8f-4314-9029-541727462d0f" providerId="ADAL" clId="{6E55A812-15BB-4867-803B-DC6F84A22FFB}"/>
    <pc:docChg chg="undo custSel modSld">
      <pc:chgData name="Janos Farkas" userId="5289b4ca-0a8f-4314-9029-541727462d0f" providerId="ADAL" clId="{6E55A812-15BB-4867-803B-DC6F84A22FFB}" dt="2019-11-05T11:46:54.615" v="202" actId="6549"/>
      <pc:docMkLst>
        <pc:docMk/>
      </pc:docMkLst>
      <pc:sldChg chg="modSp">
        <pc:chgData name="Janos Farkas" userId="5289b4ca-0a8f-4314-9029-541727462d0f" providerId="ADAL" clId="{6E55A812-15BB-4867-803B-DC6F84A22FFB}" dt="2019-11-05T11:34:31.353" v="2" actId="6549"/>
        <pc:sldMkLst>
          <pc:docMk/>
          <pc:sldMk cId="2678067556" sldId="259"/>
        </pc:sldMkLst>
        <pc:spChg chg="mod">
          <ac:chgData name="Janos Farkas" userId="5289b4ca-0a8f-4314-9029-541727462d0f" providerId="ADAL" clId="{6E55A812-15BB-4867-803B-DC6F84A22FFB}" dt="2019-11-05T11:34:31.353" v="2" actId="6549"/>
          <ac:spMkLst>
            <pc:docMk/>
            <pc:sldMk cId="2678067556" sldId="259"/>
            <ac:spMk id="2051" creationId="{00000000-0000-0000-0000-000000000000}"/>
          </ac:spMkLst>
        </pc:spChg>
      </pc:sldChg>
      <pc:sldChg chg="addSp delSp modSp">
        <pc:chgData name="Janos Farkas" userId="5289b4ca-0a8f-4314-9029-541727462d0f" providerId="ADAL" clId="{6E55A812-15BB-4867-803B-DC6F84A22FFB}" dt="2019-11-05T11:46:54.615" v="202" actId="6549"/>
        <pc:sldMkLst>
          <pc:docMk/>
          <pc:sldMk cId="2522590892" sldId="301"/>
        </pc:sldMkLst>
        <pc:spChg chg="mod">
          <ac:chgData name="Janos Farkas" userId="5289b4ca-0a8f-4314-9029-541727462d0f" providerId="ADAL" clId="{6E55A812-15BB-4867-803B-DC6F84A22FFB}" dt="2019-11-05T11:46:54.615" v="202" actId="6549"/>
          <ac:spMkLst>
            <pc:docMk/>
            <pc:sldMk cId="2522590892" sldId="301"/>
            <ac:spMk id="3" creationId="{00000000-0000-0000-0000-000000000000}"/>
          </ac:spMkLst>
        </pc:spChg>
        <pc:graphicFrameChg chg="add del">
          <ac:chgData name="Janos Farkas" userId="5289b4ca-0a8f-4314-9029-541727462d0f" providerId="ADAL" clId="{6E55A812-15BB-4867-803B-DC6F84A22FFB}" dt="2019-11-05T11:38:35.991" v="27"/>
          <ac:graphicFrameMkLst>
            <pc:docMk/>
            <pc:sldMk cId="2522590892" sldId="301"/>
            <ac:graphicFrameMk id="6" creationId="{CC12A072-3449-451A-9EE4-3343FDF8D175}"/>
          </ac:graphicFrameMkLst>
        </pc:graphicFrameChg>
        <pc:graphicFrameChg chg="add del">
          <ac:chgData name="Janos Farkas" userId="5289b4ca-0a8f-4314-9029-541727462d0f" providerId="ADAL" clId="{6E55A812-15BB-4867-803B-DC6F84A22FFB}" dt="2019-11-05T11:39:30.376" v="39"/>
          <ac:graphicFrameMkLst>
            <pc:docMk/>
            <pc:sldMk cId="2522590892" sldId="301"/>
            <ac:graphicFrameMk id="7" creationId="{8CB8434C-86C6-4740-B06D-A098631FA70A}"/>
          </ac:graphicFrameMkLst>
        </pc:graphicFrameChg>
        <pc:graphicFrameChg chg="add del">
          <ac:chgData name="Janos Farkas" userId="5289b4ca-0a8f-4314-9029-541727462d0f" providerId="ADAL" clId="{6E55A812-15BB-4867-803B-DC6F84A22FFB}" dt="2019-11-05T11:40:28.828" v="62"/>
          <ac:graphicFrameMkLst>
            <pc:docMk/>
            <pc:sldMk cId="2522590892" sldId="301"/>
            <ac:graphicFrameMk id="8" creationId="{6246F513-1C38-4606-B766-8003DAC721A1}"/>
          </ac:graphicFrameMkLst>
        </pc:graphicFrameChg>
        <pc:graphicFrameChg chg="add del">
          <ac:chgData name="Janos Farkas" userId="5289b4ca-0a8f-4314-9029-541727462d0f" providerId="ADAL" clId="{6E55A812-15BB-4867-803B-DC6F84A22FFB}" dt="2019-11-05T11:46:48.449" v="196"/>
          <ac:graphicFrameMkLst>
            <pc:docMk/>
            <pc:sldMk cId="2522590892" sldId="301"/>
            <ac:graphicFrameMk id="9" creationId="{FCBEB417-56F3-4B8D-82CE-E15B54CF645F}"/>
          </ac:graphicFrameMkLst>
        </pc:graphicFrameChg>
      </pc:sldChg>
      <pc:sldChg chg="modSp">
        <pc:chgData name="Janos Farkas" userId="5289b4ca-0a8f-4314-9029-541727462d0f" providerId="ADAL" clId="{6E55A812-15BB-4867-803B-DC6F84A22FFB}" dt="2019-11-05T11:35:55.144" v="9" actId="20577"/>
        <pc:sldMkLst>
          <pc:docMk/>
          <pc:sldMk cId="2513933903" sldId="303"/>
        </pc:sldMkLst>
        <pc:spChg chg="mod">
          <ac:chgData name="Janos Farkas" userId="5289b4ca-0a8f-4314-9029-541727462d0f" providerId="ADAL" clId="{6E55A812-15BB-4867-803B-DC6F84A22FFB}" dt="2019-11-05T11:35:55.144" v="9" actId="20577"/>
          <ac:spMkLst>
            <pc:docMk/>
            <pc:sldMk cId="2513933903" sldId="303"/>
            <ac:spMk id="3" creationId="{FEEA89F9-0AA0-434A-83E9-E6CC398156BD}"/>
          </ac:spMkLst>
        </pc:spChg>
      </pc:sldChg>
    </pc:docChg>
  </pc:docChgLst>
  <pc:docChgLst>
    <pc:chgData name="Guest User" userId="S::urn:spo:anon#435a2dda86740fe681c1a8bf2f12419d995833326f0f563f53aac51b933df03b::" providerId="AD" clId="Web-{0899E34D-B5D7-435D-A0DB-F056DC0EE514}"/>
  </pc:docChgLst>
  <pc:docChgLst>
    <pc:chgData name="Lou Berger" userId="S::lberger@labn.onmicrosoft.com::560ffbcf-a8e7-4601-bbc6-c4b5f3131929" providerId="AD" clId="Web-{C614DB21-122E-4418-9E16-929E968D648C}"/>
  </pc:docChgLst>
  <pc:docChgLst>
    <pc:chgData name="Guest User" userId="S::urn:spo:anon#435a2dda86740fe681c1a8bf2f12419d995833326f0f563f53aac51b933df03b::" providerId="AD" clId="Web-{D5267CB6-4FF2-F324-3533-0DBD31C9C0E5}"/>
  </pc:docChgLst>
  <pc:docChgLst>
    <pc:chgData name="Guest User" userId="S::urn:spo:anon#435a2dda86740fe681c1a8bf2f12419d995833326f0f563f53aac51b933df03b::" providerId="AD" clId="Web-{B2F71755-74B1-9460-651F-D3F1051E7127}"/>
  </pc:docChgLst>
  <pc:docChgLst>
    <pc:chgData name="Janos Farkas" userId="5289b4ca-0a8f-4314-9029-541727462d0f" providerId="ADAL" clId="{E7DEF8AF-0012-4CDF-B437-43756E5134B2}"/>
  </pc:docChgLst>
  <pc:docChgLst>
    <pc:chgData name="Lou Berger" userId="S::lberger@365.labn.net::560ffbcf-a8e7-4601-bbc6-c4b5f3131929" providerId="AD" clId="Web-{85FA8216-F9F8-452D-BCE9-EF9E06A5AE17}"/>
    <pc:docChg chg="modSld">
      <pc:chgData name="Lou Berger" userId="S::lberger@365.labn.net::560ffbcf-a8e7-4601-bbc6-c4b5f3131929" providerId="AD" clId="Web-{85FA8216-F9F8-452D-BCE9-EF9E06A5AE17}" dt="2019-11-05T12:38:49.276" v="198" actId="20577"/>
      <pc:docMkLst>
        <pc:docMk/>
      </pc:docMkLst>
      <pc:sldChg chg="modSp">
        <pc:chgData name="Lou Berger" userId="S::lberger@365.labn.net::560ffbcf-a8e7-4601-bbc6-c4b5f3131929" providerId="AD" clId="Web-{85FA8216-F9F8-452D-BCE9-EF9E06A5AE17}" dt="2019-11-05T12:38:49.276" v="197" actId="20577"/>
        <pc:sldMkLst>
          <pc:docMk/>
          <pc:sldMk cId="2301967468" sldId="298"/>
        </pc:sldMkLst>
        <pc:spChg chg="mod">
          <ac:chgData name="Lou Berger" userId="S::lberger@365.labn.net::560ffbcf-a8e7-4601-bbc6-c4b5f3131929" providerId="AD" clId="Web-{85FA8216-F9F8-452D-BCE9-EF9E06A5AE17}" dt="2019-11-05T12:38:49.276" v="197" actId="20577"/>
          <ac:spMkLst>
            <pc:docMk/>
            <pc:sldMk cId="2301967468" sldId="298"/>
            <ac:spMk id="3" creationId="{00000000-0000-0000-0000-000000000000}"/>
          </ac:spMkLst>
        </pc:spChg>
      </pc:sldChg>
    </pc:docChg>
  </pc:docChgLst>
  <pc:docChgLst>
    <pc:chgData name="Guest User" userId="S::urn:spo:anon#a76f413b78b00dcfc3e84ece22f16913901b62628317901fb1778e905592b395::" providerId="AD" clId="Web-{F6923AB6-E7C6-EA00-1A42-1752F40B7B53}"/>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DDBF3C-9635-4E97-9AA7-0A3790E3F916}" type="datetimeFigureOut">
              <a:rPr lang="en-US" smtClean="0"/>
              <a:t>11/21/2019</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216B4-0A9C-4F0B-A419-DB087F0AAADF}" type="slidenum">
              <a:rPr lang="en-US" smtClean="0"/>
              <a:t>‹#›</a:t>
            </a:fld>
            <a:endParaRPr lang="en-US"/>
          </a:p>
        </p:txBody>
      </p:sp>
    </p:spTree>
    <p:extLst>
      <p:ext uri="{BB962C8B-B14F-4D97-AF65-F5344CB8AC3E}">
        <p14:creationId xmlns:p14="http://schemas.microsoft.com/office/powerpoint/2010/main" val="3251068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a:solidFill>
                <a:srgbClr val="000000"/>
              </a:solidFill>
            </a:endParaRPr>
          </a:p>
        </p:txBody>
      </p:sp>
      <p:sp>
        <p:nvSpPr>
          <p:cNvPr id="7171"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61013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609601"/>
            <a:ext cx="10104120" cy="4267200"/>
          </a:xfrm>
        </p:spPr>
        <p:txBody>
          <a:bodyPr anchor="b">
            <a:noAutofit/>
          </a:bodyPr>
          <a:lstStyle>
            <a:lvl1pPr>
              <a:lnSpc>
                <a:spcPct val="100000"/>
              </a:lnSpc>
              <a:defRPr sz="8000"/>
            </a:lvl1pPr>
          </a:lstStyle>
          <a:p>
            <a:r>
              <a:rPr lang="en-US"/>
              <a:t>Click to edit Master title style</a:t>
            </a:r>
          </a:p>
        </p:txBody>
      </p:sp>
      <p:sp>
        <p:nvSpPr>
          <p:cNvPr id="3" name="Subtitle 2"/>
          <p:cNvSpPr>
            <a:spLocks noGrp="1"/>
          </p:cNvSpPr>
          <p:nvPr>
            <p:ph type="subTitle" idx="1"/>
          </p:nvPr>
        </p:nvSpPr>
        <p:spPr>
          <a:xfrm>
            <a:off x="1783080" y="4953000"/>
            <a:ext cx="8321040" cy="12192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6"/>
          <p:cNvSpPr>
            <a:spLocks noGrp="1"/>
          </p:cNvSpPr>
          <p:nvPr>
            <p:ph type="dt" sz="half" idx="10"/>
          </p:nvPr>
        </p:nvSpPr>
        <p:spPr>
          <a:xfrm>
            <a:off x="8272352" y="6477000"/>
            <a:ext cx="2711768" cy="365125"/>
          </a:xfrm>
        </p:spPr>
        <p:txBody>
          <a:bodyPr/>
          <a:lstStyle/>
          <a:p>
            <a:fld id="{156BBBCA-998E-41C9-8380-A9355B22644D}" type="datetime1">
              <a:rPr lang="en-US" smtClean="0"/>
              <a:t>11/21/2019</a:t>
            </a:fld>
            <a:endParaRPr lang="en-US"/>
          </a:p>
        </p:txBody>
      </p:sp>
      <p:sp>
        <p:nvSpPr>
          <p:cNvPr id="8" name="Slide Number Placeholder 7"/>
          <p:cNvSpPr>
            <a:spLocks noGrp="1"/>
          </p:cNvSpPr>
          <p:nvPr>
            <p:ph type="sldNum" sz="quarter" idx="11"/>
          </p:nvPr>
        </p:nvSpPr>
        <p:spPr>
          <a:xfrm>
            <a:off x="11106262" y="6477000"/>
            <a:ext cx="730568" cy="365125"/>
          </a:xfrm>
        </p:spPr>
        <p:txBody>
          <a:bodyPr/>
          <a:lstStyle/>
          <a:p>
            <a:fld id="{BA9B540C-44DA-4F69-89C9-7C84606640D3}" type="slidenum">
              <a:rPr lang="en-US" smtClean="0"/>
              <a:pPr/>
              <a:t>‹#›</a:t>
            </a:fld>
            <a:endParaRPr lang="en-US"/>
          </a:p>
        </p:txBody>
      </p:sp>
      <p:sp>
        <p:nvSpPr>
          <p:cNvPr id="9" name="Footer Placeholder 8"/>
          <p:cNvSpPr>
            <a:spLocks noGrp="1"/>
          </p:cNvSpPr>
          <p:nvPr>
            <p:ph type="ftr" sz="quarter" idx="12"/>
          </p:nvPr>
        </p:nvSpPr>
        <p:spPr>
          <a:xfrm>
            <a:off x="574260" y="6477000"/>
            <a:ext cx="3702368" cy="365125"/>
          </a:xfrm>
        </p:spPr>
        <p:txBody>
          <a:bodyPr/>
          <a:lstStyle/>
          <a:p>
            <a:r>
              <a:rPr lang="en-US"/>
              <a:t>106th IETF – </a:t>
            </a:r>
            <a:r>
              <a:rPr lang="en-US" err="1"/>
              <a:t>DetNet</a:t>
            </a:r>
            <a:r>
              <a:rPr lang="en-US"/>
              <a:t> WG</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378CBE2-0F5A-40E2-8BCC-8DAB4E563599}" type="datetime1">
              <a:rPr lang="en-US" smtClean="0"/>
              <a:t>11/21/2019</a:t>
            </a:fld>
            <a:endParaRPr lang="en-US"/>
          </a:p>
        </p:txBody>
      </p:sp>
      <p:sp>
        <p:nvSpPr>
          <p:cNvPr id="5" name="Footer Placeholder 4"/>
          <p:cNvSpPr>
            <a:spLocks noGrp="1"/>
          </p:cNvSpPr>
          <p:nvPr>
            <p:ph type="ftr" sz="quarter" idx="11"/>
          </p:nvPr>
        </p:nvSpPr>
        <p:spPr/>
        <p:txBody>
          <a:bodyPr/>
          <a:lstStyle/>
          <a:p>
            <a:r>
              <a:rPr lang="en-US"/>
              <a:t>106th IETF – </a:t>
            </a:r>
            <a:r>
              <a:rPr lang="en-US" err="1"/>
              <a:t>DetNet</a:t>
            </a:r>
            <a:r>
              <a:rPr lang="en-US"/>
              <a:t> WG</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274639"/>
            <a:ext cx="267462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4360" y="274639"/>
            <a:ext cx="782574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7543B7-2D07-418F-BED4-9E0837A9FE50}" type="datetime1">
              <a:rPr lang="en-US" smtClean="0"/>
              <a:t>11/21/2019</a:t>
            </a:fld>
            <a:endParaRPr lang="en-US"/>
          </a:p>
        </p:txBody>
      </p:sp>
      <p:sp>
        <p:nvSpPr>
          <p:cNvPr id="5" name="Footer Placeholder 4"/>
          <p:cNvSpPr>
            <a:spLocks noGrp="1"/>
          </p:cNvSpPr>
          <p:nvPr>
            <p:ph type="ftr" sz="quarter" idx="11"/>
          </p:nvPr>
        </p:nvSpPr>
        <p:spPr/>
        <p:txBody>
          <a:bodyPr/>
          <a:lstStyle/>
          <a:p>
            <a:r>
              <a:rPr lang="en-US"/>
              <a:t>106th IETF – </a:t>
            </a:r>
            <a:r>
              <a:rPr lang="en-US" err="1"/>
              <a:t>DetNet</a:t>
            </a:r>
            <a:r>
              <a:rPr lang="en-US"/>
              <a:t> WG</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105976-9478-4B1E-83D8-5A14BEF88E11}" type="datetime1">
              <a:rPr lang="en-US" smtClean="0"/>
              <a:t>11/21/2019</a:t>
            </a:fld>
            <a:endParaRPr lang="en-US"/>
          </a:p>
        </p:txBody>
      </p:sp>
      <p:sp>
        <p:nvSpPr>
          <p:cNvPr id="5" name="Footer Placeholder 4"/>
          <p:cNvSpPr>
            <a:spLocks noGrp="1"/>
          </p:cNvSpPr>
          <p:nvPr>
            <p:ph type="ftr" sz="quarter" idx="11"/>
          </p:nvPr>
        </p:nvSpPr>
        <p:spPr/>
        <p:txBody>
          <a:bodyPr/>
          <a:lstStyle/>
          <a:p>
            <a:r>
              <a:rPr lang="en-US"/>
              <a:t>106th IETF – </a:t>
            </a:r>
            <a:r>
              <a:rPr lang="en-US" err="1"/>
              <a:t>DetNet</a:t>
            </a:r>
            <a:r>
              <a:rPr lang="en-US"/>
              <a:t> WG</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1371601"/>
            <a:ext cx="1010412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p>
        </p:txBody>
      </p:sp>
      <p:sp>
        <p:nvSpPr>
          <p:cNvPr id="3" name="Text Placeholder 2"/>
          <p:cNvSpPr>
            <a:spLocks noGrp="1"/>
          </p:cNvSpPr>
          <p:nvPr>
            <p:ph type="body" idx="1"/>
          </p:nvPr>
        </p:nvSpPr>
        <p:spPr>
          <a:xfrm>
            <a:off x="939007" y="4068764"/>
            <a:ext cx="10104120" cy="1131887"/>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2E1FCF-519C-4D11-9F59-250100D04A88}" type="datetime1">
              <a:rPr lang="en-US" smtClean="0"/>
              <a:t>11/21/2019</a:t>
            </a:fld>
            <a:endParaRPr lang="en-US"/>
          </a:p>
        </p:txBody>
      </p:sp>
      <p:sp>
        <p:nvSpPr>
          <p:cNvPr id="5" name="Footer Placeholder 4"/>
          <p:cNvSpPr>
            <a:spLocks noGrp="1"/>
          </p:cNvSpPr>
          <p:nvPr>
            <p:ph type="ftr" sz="quarter" idx="11"/>
          </p:nvPr>
        </p:nvSpPr>
        <p:spPr/>
        <p:txBody>
          <a:bodyPr/>
          <a:lstStyle/>
          <a:p>
            <a:r>
              <a:rPr lang="en-US"/>
              <a:t>106th IETF – </a:t>
            </a:r>
            <a:r>
              <a:rPr lang="en-US" err="1"/>
              <a:t>DetNet</a:t>
            </a:r>
            <a:r>
              <a:rPr lang="en-US"/>
              <a:t> WG</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5844540"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104572"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585746" y="3924300"/>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11277600" cy="914400"/>
          </a:xfrm>
        </p:spPr>
        <p:txBody>
          <a:bodyPr/>
          <a:lstStyle/>
          <a:p>
            <a:r>
              <a:rPr lang="en-US"/>
              <a:t>Click to edit Master title style</a:t>
            </a:r>
          </a:p>
        </p:txBody>
      </p:sp>
      <p:sp>
        <p:nvSpPr>
          <p:cNvPr id="4" name="Content Placeholder 3"/>
          <p:cNvSpPr>
            <a:spLocks noGrp="1"/>
          </p:cNvSpPr>
          <p:nvPr>
            <p:ph sz="half" idx="2"/>
          </p:nvPr>
        </p:nvSpPr>
        <p:spPr>
          <a:xfrm>
            <a:off x="304800" y="914400"/>
            <a:ext cx="5638800" cy="5562600"/>
          </a:xfrm>
        </p:spPr>
        <p:txBody>
          <a:bodyPr/>
          <a:lstStyle>
            <a:lvl1pPr marL="169863" indent="-169863">
              <a:defRPr sz="2400"/>
            </a:lvl1pPr>
            <a:lvl2pPr marL="339725" indent="-169863">
              <a:defRPr sz="1600"/>
            </a:lvl2pPr>
            <a:lvl3pPr marL="461963" indent="-122238">
              <a:defRPr sz="1600"/>
            </a:lvl3pPr>
            <a:lvl4pPr marL="631825" indent="-169863">
              <a:defRPr sz="1600"/>
            </a:lvl4pPr>
            <a:lvl5pPr marL="744538" indent="-112713">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8B6CAE2-47B4-4850-9772-E7CA36849C60}" type="datetime1">
              <a:rPr lang="en-US" smtClean="0"/>
              <a:t>11/21/2019</a:t>
            </a:fld>
            <a:endParaRPr lang="en-US"/>
          </a:p>
        </p:txBody>
      </p:sp>
      <p:sp>
        <p:nvSpPr>
          <p:cNvPr id="6" name="Footer Placeholder 5"/>
          <p:cNvSpPr>
            <a:spLocks noGrp="1"/>
          </p:cNvSpPr>
          <p:nvPr>
            <p:ph type="ftr" sz="quarter" idx="11"/>
          </p:nvPr>
        </p:nvSpPr>
        <p:spPr/>
        <p:txBody>
          <a:bodyPr/>
          <a:lstStyle/>
          <a:p>
            <a:r>
              <a:rPr lang="en-US"/>
              <a:t>106th IETF – </a:t>
            </a:r>
            <a:r>
              <a:rPr lang="en-US" err="1"/>
              <a:t>DetNet</a:t>
            </a:r>
            <a:r>
              <a:rPr lang="en-US"/>
              <a:t> WG</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5943600" y="914400"/>
            <a:ext cx="5638800" cy="5562600"/>
          </a:xfrm>
        </p:spPr>
        <p:txBody>
          <a:bodyPr/>
          <a:lstStyle>
            <a:lvl1pPr marL="112713" marR="0" indent="-112713" algn="l" defTabSz="914400" rtl="0" eaLnBrk="1" fontAlgn="auto" latinLnBrk="0" hangingPunct="1">
              <a:lnSpc>
                <a:spcPct val="100000"/>
              </a:lnSpc>
              <a:spcBef>
                <a:spcPct val="20000"/>
              </a:spcBef>
              <a:spcAft>
                <a:spcPts val="0"/>
              </a:spcAft>
              <a:buClrTx/>
              <a:buSzTx/>
              <a:buFont typeface="Arial" pitchFamily="34" charset="0"/>
              <a:buChar char="•"/>
              <a:tabLst/>
              <a:defRPr/>
            </a:lvl1pPr>
            <a:lvl2pPr marL="742950" marR="0" indent="-630238" algn="l" defTabSz="914400" rtl="0" eaLnBrk="1" fontAlgn="auto" latinLnBrk="0" hangingPunct="1">
              <a:lnSpc>
                <a:spcPct val="100000"/>
              </a:lnSpc>
              <a:spcBef>
                <a:spcPct val="20000"/>
              </a:spcBef>
              <a:spcAft>
                <a:spcPts val="0"/>
              </a:spcAft>
              <a:buClrTx/>
              <a:buSzTx/>
              <a:buFont typeface="Courier New" pitchFamily="49" charset="0"/>
              <a:buChar char="o"/>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100000"/>
              </a:lnSpc>
              <a:spcBef>
                <a:spcPct val="20000"/>
              </a:spcBef>
              <a:spcAft>
                <a:spcPts val="0"/>
              </a:spcAft>
              <a:buClrTx/>
              <a:buSzTx/>
              <a:buFont typeface="Courier New" pitchFamily="49" charset="0"/>
              <a:buChar char="o"/>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0" y="1600200"/>
            <a:ext cx="5252244"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042660" y="1600200"/>
            <a:ext cx="525430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2090F1DB-6C37-42E7-9545-5C3A23EB5DED}" type="datetime1">
              <a:rPr lang="en-US" smtClean="0"/>
              <a:t>11/21/2019</a:t>
            </a:fld>
            <a:endParaRPr lang="en-US"/>
          </a:p>
        </p:txBody>
      </p:sp>
      <p:sp>
        <p:nvSpPr>
          <p:cNvPr id="8" name="Footer Placeholder 7"/>
          <p:cNvSpPr>
            <a:spLocks noGrp="1"/>
          </p:cNvSpPr>
          <p:nvPr>
            <p:ph type="ftr" sz="quarter" idx="11"/>
          </p:nvPr>
        </p:nvSpPr>
        <p:spPr/>
        <p:txBody>
          <a:bodyPr/>
          <a:lstStyle/>
          <a:p>
            <a:r>
              <a:rPr lang="en-US"/>
              <a:t>106th IETF – </a:t>
            </a:r>
            <a:r>
              <a:rPr lang="en-US" err="1"/>
              <a:t>DetNet</a:t>
            </a:r>
            <a:r>
              <a:rPr lang="en-US"/>
              <a:t> WG</a:t>
            </a:r>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594360" y="2212848"/>
            <a:ext cx="5254142"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4"/>
          </p:nvPr>
        </p:nvSpPr>
        <p:spPr>
          <a:xfrm>
            <a:off x="6074359" y="2212849"/>
            <a:ext cx="5254142"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6738276-3C93-4C5F-B776-8B8C2691CFBF}" type="datetime1">
              <a:rPr lang="en-US" smtClean="0"/>
              <a:t>11/21/2019</a:t>
            </a:fld>
            <a:endParaRPr lang="en-US"/>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11B46A-7222-46BB-867D-DAB03632E471}" type="datetime1">
              <a:rPr lang="en-US" smtClean="0"/>
              <a:t>11/21/2019</a:t>
            </a:fld>
            <a:endParaRPr lang="en-US"/>
          </a:p>
        </p:txBody>
      </p:sp>
      <p:sp>
        <p:nvSpPr>
          <p:cNvPr id="3" name="Footer Placeholder 2"/>
          <p:cNvSpPr>
            <a:spLocks noGrp="1"/>
          </p:cNvSpPr>
          <p:nvPr>
            <p:ph type="ftr" sz="quarter" idx="11"/>
          </p:nvPr>
        </p:nvSpPr>
        <p:spPr/>
        <p:txBody>
          <a:bodyPr/>
          <a:lstStyle/>
          <a:p>
            <a:r>
              <a:rPr lang="en-US"/>
              <a:t>106th IETF – </a:t>
            </a:r>
            <a:r>
              <a:rPr lang="en-US" err="1"/>
              <a:t>DetNet</a:t>
            </a:r>
            <a:r>
              <a:rPr lang="en-US"/>
              <a:t> WG</a:t>
            </a:r>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79214" y="266700"/>
            <a:ext cx="3910807"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p>
        </p:txBody>
      </p:sp>
      <p:sp>
        <p:nvSpPr>
          <p:cNvPr id="3" name="Content Placeholder 2"/>
          <p:cNvSpPr>
            <a:spLocks noGrp="1"/>
          </p:cNvSpPr>
          <p:nvPr>
            <p:ph idx="1"/>
          </p:nvPr>
        </p:nvSpPr>
        <p:spPr>
          <a:xfrm>
            <a:off x="934879" y="273051"/>
            <a:ext cx="649462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679214" y="2438401"/>
            <a:ext cx="3910807"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8DC063-08F0-41DF-A06E-44609C32220E}" type="datetime1">
              <a:rPr lang="en-US" smtClean="0"/>
              <a:t>11/21/2019</a:t>
            </a:fld>
            <a:endParaRPr lang="en-US"/>
          </a:p>
        </p:txBody>
      </p:sp>
      <p:sp>
        <p:nvSpPr>
          <p:cNvPr id="6" name="Footer Placeholder 5"/>
          <p:cNvSpPr>
            <a:spLocks noGrp="1"/>
          </p:cNvSpPr>
          <p:nvPr>
            <p:ph type="ftr" sz="quarter" idx="11"/>
          </p:nvPr>
        </p:nvSpPr>
        <p:spPr/>
        <p:txBody>
          <a:bodyPr/>
          <a:lstStyle/>
          <a:p>
            <a:r>
              <a:rPr lang="en-US"/>
              <a:t>106th IETF – </a:t>
            </a:r>
            <a:r>
              <a:rPr lang="en-US" err="1"/>
              <a:t>DetNet</a:t>
            </a:r>
            <a:r>
              <a:rPr lang="en-US"/>
              <a:t> WG</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3449" y="228600"/>
            <a:ext cx="7425371" cy="895350"/>
          </a:xfrm>
        </p:spPr>
        <p:txBody>
          <a:bodyPr anchor="b"/>
          <a:lstStyle>
            <a:lvl1pPr algn="ctr">
              <a:lnSpc>
                <a:spcPct val="100000"/>
              </a:lnSpc>
              <a:defRPr sz="2800" b="0"/>
            </a:lvl1pPr>
          </a:lstStyle>
          <a:p>
            <a:r>
              <a:rPr lang="en-US"/>
              <a:t>Click to edit Master title style</a:t>
            </a:r>
          </a:p>
        </p:txBody>
      </p:sp>
      <p:sp>
        <p:nvSpPr>
          <p:cNvPr id="3" name="Picture Placeholder 2"/>
          <p:cNvSpPr>
            <a:spLocks noGrp="1"/>
          </p:cNvSpPr>
          <p:nvPr>
            <p:ph type="pic" idx="1"/>
          </p:nvPr>
        </p:nvSpPr>
        <p:spPr>
          <a:xfrm>
            <a:off x="1960564" y="1143000"/>
            <a:ext cx="7871141"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183449" y="5810250"/>
            <a:ext cx="7425371"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F078DB-0DAF-4955-A5CD-2984D7415A25}" type="datetime1">
              <a:rPr lang="en-US" smtClean="0"/>
              <a:t>11/21/2019</a:t>
            </a:fld>
            <a:endParaRPr lang="en-US"/>
          </a:p>
        </p:txBody>
      </p:sp>
      <p:sp>
        <p:nvSpPr>
          <p:cNvPr id="6" name="Footer Placeholder 5"/>
          <p:cNvSpPr>
            <a:spLocks noGrp="1"/>
          </p:cNvSpPr>
          <p:nvPr>
            <p:ph type="ftr" sz="quarter" idx="11"/>
          </p:nvPr>
        </p:nvSpPr>
        <p:spPr/>
        <p:txBody>
          <a:bodyPr/>
          <a:lstStyle/>
          <a:p>
            <a:r>
              <a:rPr lang="en-US"/>
              <a:t>106th IETF – </a:t>
            </a:r>
            <a:r>
              <a:rPr lang="en-US" err="1"/>
              <a:t>DetNet</a:t>
            </a:r>
            <a:r>
              <a:rPr lang="en-US"/>
              <a:t> WG</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0"/>
            <a:ext cx="10698480" cy="914400"/>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594360" y="914400"/>
            <a:ext cx="10698480" cy="55625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72352" y="6477000"/>
            <a:ext cx="2711768"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D564F86-E30F-428C-9D6F-FDF6004252B2}" type="datetime1">
              <a:rPr lang="en-US" smtClean="0"/>
              <a:t>11/21/2019</a:t>
            </a:fld>
            <a:endParaRPr lang="en-US"/>
          </a:p>
        </p:txBody>
      </p:sp>
      <p:sp>
        <p:nvSpPr>
          <p:cNvPr id="5" name="Footer Placeholder 4"/>
          <p:cNvSpPr>
            <a:spLocks noGrp="1"/>
          </p:cNvSpPr>
          <p:nvPr>
            <p:ph type="ftr" sz="quarter" idx="3"/>
          </p:nvPr>
        </p:nvSpPr>
        <p:spPr>
          <a:xfrm>
            <a:off x="574260" y="6477000"/>
            <a:ext cx="3702368"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a:t>106th IETF – </a:t>
            </a:r>
            <a:r>
              <a:rPr lang="en-US" err="1"/>
              <a:t>DetNet</a:t>
            </a:r>
            <a:r>
              <a:rPr lang="en-US"/>
              <a:t> WG</a:t>
            </a:r>
          </a:p>
        </p:txBody>
      </p:sp>
      <p:sp>
        <p:nvSpPr>
          <p:cNvPr id="6" name="Slide Number Placeholder 5"/>
          <p:cNvSpPr>
            <a:spLocks noGrp="1"/>
          </p:cNvSpPr>
          <p:nvPr>
            <p:ph type="sldNum" sz="quarter" idx="4"/>
          </p:nvPr>
        </p:nvSpPr>
        <p:spPr>
          <a:xfrm>
            <a:off x="11106262" y="6477000"/>
            <a:ext cx="730568"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a:p>
        </p:txBody>
      </p:sp>
      <p:sp>
        <p:nvSpPr>
          <p:cNvPr id="7" name="Oval 6"/>
          <p:cNvSpPr/>
          <p:nvPr/>
        </p:nvSpPr>
        <p:spPr>
          <a:xfrm>
            <a:off x="10995088"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457200" y="6617176"/>
            <a:ext cx="110204"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27013" indent="-227013"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461963" indent="-234950" algn="l" defTabSz="914400" rtl="0" eaLnBrk="1" latinLnBrk="0" hangingPunct="1">
        <a:spcBef>
          <a:spcPct val="20000"/>
        </a:spcBef>
        <a:buFont typeface="Courier New" pitchFamily="49" charset="0"/>
        <a:buChar char="o"/>
        <a:defRPr sz="2400" kern="1200">
          <a:solidFill>
            <a:schemeClr val="tx1"/>
          </a:solidFill>
          <a:latin typeface="Arial" panose="020B0604020202020204" pitchFamily="34" charset="0"/>
          <a:ea typeface="+mn-ea"/>
          <a:cs typeface="Arial" panose="020B0604020202020204" pitchFamily="34" charset="0"/>
        </a:defRPr>
      </a:lvl2pPr>
      <a:lvl3pPr marL="631825" indent="-169863"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801688" indent="-169863" algn="l" defTabSz="914400" rtl="0" eaLnBrk="1" latinLnBrk="0" hangingPunct="1">
        <a:spcBef>
          <a:spcPct val="20000"/>
        </a:spcBef>
        <a:buFont typeface="Courier New" pitchFamily="49" charset="0"/>
        <a:buChar char="o"/>
        <a:defRPr sz="1800" kern="1200">
          <a:solidFill>
            <a:schemeClr val="tx1"/>
          </a:solidFill>
          <a:latin typeface="Arial" panose="020B0604020202020204" pitchFamily="34" charset="0"/>
          <a:ea typeface="+mn-ea"/>
          <a:cs typeface="Arial" panose="020B0604020202020204" pitchFamily="34" charset="0"/>
        </a:defRPr>
      </a:lvl4pPr>
      <a:lvl5pPr marL="971550" indent="-169863"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tools.ietf.org/wg/ccamp" TargetMode="External"/><Relationship Id="rId3" Type="http://schemas.openxmlformats.org/officeDocument/2006/relationships/hyperlink" Target="mailto:lberger@labn.net" TargetMode="External"/><Relationship Id="rId7" Type="http://schemas.openxmlformats.org/officeDocument/2006/relationships/hyperlink" Target="https://datatracker.ietf.org/wg/det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datatracker.ietf.org/meeting/106/session/detnet" TargetMode="External"/><Relationship Id="rId5" Type="http://schemas.openxmlformats.org/officeDocument/2006/relationships/hyperlink" Target="mailto:eagros@dolby.com" TargetMode="External"/><Relationship Id="rId4" Type="http://schemas.openxmlformats.org/officeDocument/2006/relationships/hyperlink" Target="mailto:janos.farkas@ericsson.com"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1.ieee802.org/november-2018-plenary-meeting-in-bangkok-thailand-tsn-tg-agenda/#Sunday_DetNet_8211_TSN_worksho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4" Type="http://schemas.openxmlformats.org/officeDocument/2006/relationships/hyperlink" Target="http://www.ietf.org/about/note-well.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notes-ietf-106-detnet?useMonospaceFont=true" TargetMode="External"/><Relationship Id="rId2" Type="http://schemas.openxmlformats.org/officeDocument/2006/relationships/hyperlink" Target="http://tools.ietf.org/wg/detnet/minutes" TargetMode="External"/><Relationship Id="rId1" Type="http://schemas.openxmlformats.org/officeDocument/2006/relationships/slideLayout" Target="../slideLayouts/slideLayout2.xml"/><Relationship Id="rId5" Type="http://schemas.openxmlformats.org/officeDocument/2006/relationships/hyperlink" Target="https://datatracker.ietf.org/meeting/106/session/detnet" TargetMode="External"/><Relationship Id="rId4" Type="http://schemas.openxmlformats.org/officeDocument/2006/relationships/hyperlink" Target="xmpp:teas@jabber.ietf.org?join"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tools.ietf.org/html/draft-ietf-detnet-tsn-vpn-over-mpls-01" TargetMode="External"/><Relationship Id="rId3" Type="http://schemas.openxmlformats.org/officeDocument/2006/relationships/hyperlink" Target="https://tools.ietf.org/html/draft-ietf-detnet-ip-03" TargetMode="External"/><Relationship Id="rId7" Type="http://schemas.openxmlformats.org/officeDocument/2006/relationships/hyperlink" Target="https://tools.ietf.org/html/draft-ietf-detnet-ip-over-tsn-01" TargetMode="External"/><Relationship Id="rId2" Type="http://schemas.openxmlformats.org/officeDocument/2006/relationships/hyperlink" Target="https://tools.ietf.org/html/draft-ietf-detnet-data-plane-framework-03" TargetMode="External"/><Relationship Id="rId1" Type="http://schemas.openxmlformats.org/officeDocument/2006/relationships/slideLayout" Target="../slideLayouts/slideLayout6.xml"/><Relationship Id="rId6" Type="http://schemas.openxmlformats.org/officeDocument/2006/relationships/hyperlink" Target="https://tools.ietf.org/html/draft-ietf-detnet-mpls-over-udp-ip-03" TargetMode="External"/><Relationship Id="rId11" Type="http://schemas.openxmlformats.org/officeDocument/2006/relationships/hyperlink" Target="https://tools.ietf.org/html/draft-ietf-detnet-yang-04" TargetMode="External"/><Relationship Id="rId5" Type="http://schemas.openxmlformats.org/officeDocument/2006/relationships/hyperlink" Target="https://tools.ietf.org/html/draft-ietf-detnet-ip-over-mpls-03" TargetMode="External"/><Relationship Id="rId10" Type="http://schemas.openxmlformats.org/officeDocument/2006/relationships/hyperlink" Target="https://tools.ietf.org/html/draft-ietf-detnet-flow-information-model-06" TargetMode="External"/><Relationship Id="rId4" Type="http://schemas.openxmlformats.org/officeDocument/2006/relationships/hyperlink" Target="https://tools.ietf.org/html/draft-ietf-detnet-mpls-03" TargetMode="External"/><Relationship Id="rId9" Type="http://schemas.openxmlformats.org/officeDocument/2006/relationships/hyperlink" Target="https://tools.ietf.org/html/draft-ietf-detnet-mpls-over-tsn-0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tools.ietf.org/html/draft-malis-detnet-controller-plane-framework-02" TargetMode="External"/><Relationship Id="rId7" Type="http://schemas.openxmlformats.org/officeDocument/2006/relationships/hyperlink" Target="https://tools.ietf.org/html/draft-xiong-detnet-qos-yang-02" TargetMode="External"/><Relationship Id="rId2" Type="http://schemas.openxmlformats.org/officeDocument/2006/relationships/hyperlink" Target="https://tools.ietf.org/html/draft-ietf-detnet-security-06" TargetMode="External"/><Relationship Id="rId1" Type="http://schemas.openxmlformats.org/officeDocument/2006/relationships/slideLayout" Target="../slideLayouts/slideLayout6.xml"/><Relationship Id="rId6" Type="http://schemas.openxmlformats.org/officeDocument/2006/relationships/hyperlink" Target="https://tools.ietf.org/html/draft-xiong-detnet-qos-policy-02" TargetMode="External"/><Relationship Id="rId5" Type="http://schemas.openxmlformats.org/officeDocument/2006/relationships/hyperlink" Target="https://tools.ietf.org/html/draft-wang-detnet-tsn-over-srv6-00" TargetMode="External"/><Relationship Id="rId4" Type="http://schemas.openxmlformats.org/officeDocument/2006/relationships/hyperlink" Target="https://tools.ietf.org/html/draft-geng-spring-srv6-for-detnet-0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atatracker.ietf.org/doc/rfc8578/" TargetMode="External"/><Relationship Id="rId2" Type="http://schemas.openxmlformats.org/officeDocument/2006/relationships/hyperlink" Target="https://datatracker.ietf.org/doc/rfc8557/" TargetMode="External"/><Relationship Id="rId1" Type="http://schemas.openxmlformats.org/officeDocument/2006/relationships/slideLayout" Target="../slideLayouts/slideLayout2.xml"/><Relationship Id="rId4" Type="http://schemas.openxmlformats.org/officeDocument/2006/relationships/hyperlink" Target="https://datatracker.ietf.org/doc/rfc865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838200" y="0"/>
            <a:ext cx="10104120" cy="1523999"/>
          </a:xfrm>
        </p:spPr>
        <p:txBody>
          <a:bodyPr/>
          <a:lstStyle/>
          <a:p>
            <a:r>
              <a:rPr lang="en-US" err="1"/>
              <a:t>DetNet</a:t>
            </a:r>
            <a:r>
              <a:rPr lang="en-US"/>
              <a:t> WG </a:t>
            </a:r>
          </a:p>
        </p:txBody>
      </p:sp>
      <p:sp>
        <p:nvSpPr>
          <p:cNvPr id="2051" name="Rectangle 2"/>
          <p:cNvSpPr>
            <a:spLocks noGrp="1" noChangeArrowheads="1"/>
          </p:cNvSpPr>
          <p:nvPr>
            <p:ph type="subTitle" idx="1"/>
          </p:nvPr>
        </p:nvSpPr>
        <p:spPr>
          <a:xfrm>
            <a:off x="1112520" y="1600199"/>
            <a:ext cx="9829800" cy="4419600"/>
          </a:xfrm>
        </p:spPr>
        <p:txBody>
          <a:bodyPr vert="horz" lIns="91440" tIns="45720" rIns="91440" bIns="45720" rtlCol="0" anchor="t">
            <a:noAutofit/>
          </a:bodyPr>
          <a:lstStyle/>
          <a:p>
            <a:pPr algn="l"/>
            <a:r>
              <a:rPr lang="en-US" sz="2800"/>
              <a:t>Chairs:</a:t>
            </a:r>
          </a:p>
          <a:p>
            <a:pPr algn="l"/>
            <a:r>
              <a:rPr lang="en-US" sz="2800"/>
              <a:t>		Lou Berger </a:t>
            </a:r>
            <a:r>
              <a:rPr lang="en-US" sz="2800">
                <a:hlinkClick r:id="rId3"/>
              </a:rPr>
              <a:t>lberger@labn.net</a:t>
            </a:r>
            <a:endParaRPr lang="en-US" sz="2800"/>
          </a:p>
          <a:p>
            <a:pPr algn="l"/>
            <a:r>
              <a:rPr lang="en-US" sz="2800"/>
              <a:t>		</a:t>
            </a:r>
            <a:r>
              <a:rPr lang="en-US" sz="2800" err="1"/>
              <a:t>János</a:t>
            </a:r>
            <a:r>
              <a:rPr lang="en-US" sz="2800"/>
              <a:t> Farkas </a:t>
            </a:r>
            <a:r>
              <a:rPr lang="en-US" sz="2800">
                <a:hlinkClick r:id="rId4"/>
              </a:rPr>
              <a:t>janos.farkas@ericsson.com</a:t>
            </a:r>
            <a:endParaRPr lang="en-US" sz="2800"/>
          </a:p>
          <a:p>
            <a:pPr algn="l"/>
            <a:r>
              <a:rPr lang="en-US" sz="2800"/>
              <a:t>Secretary:</a:t>
            </a:r>
          </a:p>
          <a:p>
            <a:pPr algn="l"/>
            <a:r>
              <a:rPr lang="en-US" sz="2800"/>
              <a:t>	</a:t>
            </a:r>
            <a:r>
              <a:rPr lang="en-US" sz="2800" b="1"/>
              <a:t>	</a:t>
            </a:r>
            <a:r>
              <a:rPr lang="en-US" sz="2800"/>
              <a:t>Ethan Grossman </a:t>
            </a:r>
            <a:r>
              <a:rPr lang="en-US" sz="2800">
                <a:hlinkClick r:id="rId5"/>
              </a:rPr>
              <a:t>eagros@dolby.com</a:t>
            </a:r>
            <a:endParaRPr lang="en-US" sz="2800"/>
          </a:p>
          <a:p>
            <a:pPr algn="l"/>
            <a:r>
              <a:rPr lang="en-US" sz="2800"/>
              <a:t>		</a:t>
            </a:r>
            <a:endParaRPr lang="en-US" sz="2800">
              <a:solidFill>
                <a:schemeClr val="bg1">
                  <a:lumMod val="50000"/>
                </a:schemeClr>
              </a:solidFill>
            </a:endParaRPr>
          </a:p>
          <a:p>
            <a:pPr algn="l"/>
            <a:endParaRPr lang="en-US" sz="2800"/>
          </a:p>
          <a:p>
            <a:pPr algn="l"/>
            <a:r>
              <a:rPr lang="en-US" sz="2800"/>
              <a:t>Online Agenda and Slides at: 	</a:t>
            </a:r>
            <a:r>
              <a:rPr lang="en-US" sz="2800">
                <a:hlinkClick r:id="rId6"/>
              </a:rPr>
              <a:t>https://datatracker.ietf.org/meeting/106/session/detnet</a:t>
            </a:r>
            <a:endParaRPr lang="en-US" sz="2800"/>
          </a:p>
          <a:p>
            <a:pPr algn="l"/>
            <a:r>
              <a:rPr lang="en-US" sz="2800"/>
              <a:t>WG Information: </a:t>
            </a:r>
            <a:r>
              <a:rPr lang="en-US" sz="2800">
                <a:hlinkClick r:id="rId7"/>
              </a:rPr>
              <a:t>https://datatracker.ietf.org/wg/detnet/</a:t>
            </a:r>
            <a:endParaRPr lang="en-US" sz="2800"/>
          </a:p>
          <a:p>
            <a:endParaRPr lang="en-US" sz="2800">
              <a:hlinkClick r:id="rId8"/>
            </a:endParaRPr>
          </a:p>
          <a:p>
            <a:endParaRPr lang="en-US" sz="2800">
              <a:hlinkClick r:id="rId8"/>
            </a:endParaRPr>
          </a:p>
        </p:txBody>
      </p:sp>
    </p:spTree>
    <p:extLst>
      <p:ext uri="{BB962C8B-B14F-4D97-AF65-F5344CB8AC3E}">
        <p14:creationId xmlns:p14="http://schemas.microsoft.com/office/powerpoint/2010/main" val="26780675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0"/>
            <a:ext cx="11772900" cy="914400"/>
          </a:xfrm>
        </p:spPr>
        <p:txBody>
          <a:bodyPr>
            <a:normAutofit/>
          </a:bodyPr>
          <a:lstStyle/>
          <a:p>
            <a:r>
              <a:rPr lang="en-US" dirty="0"/>
              <a:t>Possible Future </a:t>
            </a:r>
            <a:r>
              <a:rPr lang="en-US" dirty="0" err="1"/>
              <a:t>DetNet</a:t>
            </a:r>
            <a:r>
              <a:rPr lang="en-US" dirty="0"/>
              <a:t>/TSN Meeting</a:t>
            </a:r>
          </a:p>
        </p:txBody>
      </p:sp>
      <p:sp>
        <p:nvSpPr>
          <p:cNvPr id="3" name="Content Placeholder 2"/>
          <p:cNvSpPr>
            <a:spLocks noGrp="1"/>
          </p:cNvSpPr>
          <p:nvPr>
            <p:ph idx="1"/>
          </p:nvPr>
        </p:nvSpPr>
        <p:spPr>
          <a:xfrm>
            <a:off x="594360" y="914400"/>
            <a:ext cx="11178540" cy="5562599"/>
          </a:xfrm>
        </p:spPr>
        <p:txBody>
          <a:bodyPr vert="horz" lIns="91440" tIns="45720" rIns="91440" bIns="45720" rtlCol="0" anchor="t">
            <a:normAutofit/>
          </a:bodyPr>
          <a:lstStyle/>
          <a:p>
            <a:pPr marL="226695" indent="-226695"/>
            <a:r>
              <a:rPr lang="en-US" dirty="0"/>
              <a:t>Previously: IEEE hosted TSN/</a:t>
            </a:r>
            <a:r>
              <a:rPr lang="en-US" dirty="0" err="1"/>
              <a:t>DetNet</a:t>
            </a:r>
            <a:r>
              <a:rPr lang="en-US" dirty="0"/>
              <a:t> workshop after IETF 103</a:t>
            </a:r>
          </a:p>
          <a:p>
            <a:pPr marL="461645" lvl="1" indent="-226695"/>
            <a:r>
              <a:rPr lang="en-US" dirty="0"/>
              <a:t>See </a:t>
            </a:r>
            <a:r>
              <a:rPr lang="en-US" dirty="0">
                <a:hlinkClick r:id="rId2"/>
              </a:rPr>
              <a:t>https://1.ieee802.org/november-2018-plenary-meeting-in-bangkok-thailand-tsn-tg-agenda/#Sunday_DetNet_8211_TSN_workshop</a:t>
            </a:r>
            <a:endParaRPr lang="en-US" dirty="0"/>
          </a:p>
          <a:p>
            <a:pPr marL="226695" indent="-226695"/>
            <a:r>
              <a:rPr lang="en-US" dirty="0"/>
              <a:t>Proposal on the table: IETF hosting similar meeting at IETF 109</a:t>
            </a:r>
          </a:p>
          <a:p>
            <a:pPr marL="461645" lvl="1" indent="-226695"/>
            <a:r>
              <a:rPr lang="en-US" dirty="0"/>
              <a:t>At start of meeting, Saturday November 14, 2020 in Bangkok</a:t>
            </a:r>
          </a:p>
          <a:p>
            <a:pPr marL="631507" lvl="2" indent="-226695"/>
            <a:r>
              <a:rPr lang="en-US" sz="2400" dirty="0"/>
              <a:t>IEEE 802 Plenary:	</a:t>
            </a:r>
            <a:r>
              <a:rPr lang="en-US" sz="2400"/>
              <a:t>November 8-13</a:t>
            </a:r>
            <a:endParaRPr lang="en-US" sz="2400" dirty="0"/>
          </a:p>
          <a:p>
            <a:pPr marL="631507" lvl="2" indent="-226695"/>
            <a:r>
              <a:rPr lang="en-US" sz="2400" dirty="0"/>
              <a:t>IETF 109: 		November 14-20</a:t>
            </a:r>
          </a:p>
          <a:p>
            <a:pPr marL="461645" lvl="1" indent="-226695"/>
            <a:endParaRPr lang="en-US" dirty="0"/>
          </a:p>
          <a:p>
            <a:pPr marL="226695" indent="-226695"/>
            <a:r>
              <a:rPr lang="en-US" dirty="0"/>
              <a:t>Being discussed – not yet confirmed!</a:t>
            </a:r>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10</a:t>
            </a:fld>
            <a:endParaRPr lang="en-US"/>
          </a:p>
        </p:txBody>
      </p:sp>
    </p:spTree>
    <p:extLst>
      <p:ext uri="{BB962C8B-B14F-4D97-AF65-F5344CB8AC3E}">
        <p14:creationId xmlns:p14="http://schemas.microsoft.com/office/powerpoint/2010/main" val="915336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3982-CC9F-4C61-BA2A-19083CC7DF29}"/>
              </a:ext>
            </a:extLst>
          </p:cNvPr>
          <p:cNvSpPr>
            <a:spLocks noGrp="1"/>
          </p:cNvSpPr>
          <p:nvPr>
            <p:ph type="title"/>
          </p:nvPr>
        </p:nvSpPr>
        <p:spPr/>
        <p:txBody>
          <a:bodyPr/>
          <a:lstStyle/>
          <a:p>
            <a:r>
              <a:rPr lang="en-GB"/>
              <a:t>IETF Note Well</a:t>
            </a:r>
            <a:endParaRPr lang="en-US"/>
          </a:p>
        </p:txBody>
      </p:sp>
      <p:sp>
        <p:nvSpPr>
          <p:cNvPr id="3" name="Content Placeholder 2">
            <a:extLst>
              <a:ext uri="{FF2B5EF4-FFF2-40B4-BE49-F238E27FC236}">
                <a16:creationId xmlns:a16="http://schemas.microsoft.com/office/drawing/2014/main" id="{6EED6ABA-9A49-4C34-8F14-C68188771396}"/>
              </a:ext>
            </a:extLst>
          </p:cNvPr>
          <p:cNvSpPr>
            <a:spLocks noGrp="1"/>
          </p:cNvSpPr>
          <p:nvPr>
            <p:ph idx="1"/>
          </p:nvPr>
        </p:nvSpPr>
        <p:spPr/>
        <p:txBody>
          <a:bodyPr>
            <a:normAutofit fontScale="55000" lnSpcReduction="20000"/>
          </a:bodyPr>
          <a:lstStyle/>
          <a:p>
            <a:pPr marL="0" indent="0">
              <a:buNone/>
            </a:pPr>
            <a:r>
              <a:rPr lang="en-US" altLang="en-US"/>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endParaRPr lang="en-US" altLang="en-US"/>
          </a:p>
          <a:p>
            <a:pPr marL="0" indent="0">
              <a:buNone/>
            </a:pPr>
            <a:r>
              <a:rPr lang="en-US" altLang="en-US"/>
              <a:t>As a reminder:</a:t>
            </a:r>
          </a:p>
          <a:p>
            <a:r>
              <a:rPr lang="en-US" altLang="en-US"/>
              <a:t>By participating in the IETF, you agree to follow IETF processes and policies.</a:t>
            </a:r>
          </a:p>
          <a:p>
            <a:r>
              <a:rPr lang="en-US" altLang="en-US"/>
              <a:t>If you are aware that any IETF contribution is covered by patents or patent applications that are owned or controlled by you or your sponsor, you must disclose that fact, or not participate in the discussion.</a:t>
            </a:r>
          </a:p>
          <a:p>
            <a:r>
              <a:rPr lang="en-US" altLang="en-US"/>
              <a:t>As a participant in or attendee to any IETF activity you acknowledge that written, audio, video, and photographic records of meetings may be made public.</a:t>
            </a:r>
          </a:p>
          <a:p>
            <a:r>
              <a:rPr lang="en-US" altLang="en-US"/>
              <a:t>Personal information that you provide to IETF will be handled in accordance with the IETF Privacy Statement.</a:t>
            </a:r>
          </a:p>
          <a:p>
            <a:r>
              <a:rPr lang="en-US" altLang="en-US"/>
              <a:t>As a participant or attendee, you agree to work respectfully with other participants; please contact the </a:t>
            </a:r>
            <a:r>
              <a:rPr lang="en-US" altLang="en-US" err="1"/>
              <a:t>ombudsteam</a:t>
            </a:r>
            <a:r>
              <a:rPr lang="en-US" altLang="en-US"/>
              <a:t> </a:t>
            </a:r>
            <a:br>
              <a:rPr lang="en-US" altLang="en-US"/>
            </a:br>
            <a:r>
              <a:rPr lang="en-US" altLang="en-US"/>
              <a:t>(</a:t>
            </a:r>
            <a:r>
              <a:rPr lang="en-US" altLang="en-US">
                <a:hlinkClick r:id="rId2"/>
              </a:rPr>
              <a:t>https://www.ietf.org/contact/ombudsteam/</a:t>
            </a:r>
            <a:r>
              <a:rPr lang="en-US" altLang="en-US"/>
              <a:t>) if you have questions or concerns about this.</a:t>
            </a:r>
          </a:p>
          <a:p>
            <a:endParaRPr lang="en-US" altLang="en-US"/>
          </a:p>
          <a:p>
            <a:pPr marL="0" indent="0">
              <a:buNone/>
            </a:pPr>
            <a:r>
              <a:rPr lang="en-US" altLang="en-US"/>
              <a:t>Definitive information is in the documents listed below and other IETF BCPs. For advice, please talk to WG chairs or ADs:</a:t>
            </a:r>
          </a:p>
          <a:p>
            <a:r>
              <a:rPr lang="en-US" altLang="en-US"/>
              <a:t>BCP 9 (Internet Standards Process)</a:t>
            </a:r>
          </a:p>
          <a:p>
            <a:r>
              <a:rPr lang="en-US" altLang="en-US"/>
              <a:t>BCP 25 (Working Group processes)</a:t>
            </a:r>
          </a:p>
          <a:p>
            <a:r>
              <a:rPr lang="en-US" altLang="en-US"/>
              <a:t>BCP 25 (Anti-Harassment Procedures) </a:t>
            </a:r>
          </a:p>
          <a:p>
            <a:r>
              <a:rPr lang="en-US" altLang="en-US"/>
              <a:t>BCP 54 (Code of Conduct)</a:t>
            </a:r>
          </a:p>
          <a:p>
            <a:r>
              <a:rPr lang="en-US" altLang="en-US"/>
              <a:t>BCP 78 (Copyright)</a:t>
            </a:r>
          </a:p>
          <a:p>
            <a:r>
              <a:rPr lang="en-US" altLang="en-US"/>
              <a:t>BCP 79 (Patents, Participation)</a:t>
            </a:r>
          </a:p>
          <a:p>
            <a:r>
              <a:rPr lang="en-US" altLang="en-US">
                <a:hlinkClick r:id="rId3"/>
              </a:rPr>
              <a:t>https://www.ietf.org/privacy-policy/</a:t>
            </a:r>
            <a:r>
              <a:rPr lang="en-US" altLang="en-US"/>
              <a:t> (Privacy Policy)</a:t>
            </a:r>
          </a:p>
          <a:p>
            <a:endParaRPr lang="en-US" altLang="en-US"/>
          </a:p>
          <a:p>
            <a:pPr marL="0" indent="0">
              <a:buNone/>
            </a:pPr>
            <a:r>
              <a:rPr lang="en-US"/>
              <a:t>Also see: </a:t>
            </a:r>
            <a:r>
              <a:rPr lang="en-US">
                <a:hlinkClick r:id="rId4"/>
              </a:rPr>
              <a:t>http://www.ietf.org/about/note-well.html</a:t>
            </a:r>
            <a:endParaRPr lang="en-US"/>
          </a:p>
          <a:p>
            <a:endParaRPr lang="en-US"/>
          </a:p>
        </p:txBody>
      </p:sp>
      <p:sp>
        <p:nvSpPr>
          <p:cNvPr id="4" name="Footer Placeholder 3">
            <a:extLst>
              <a:ext uri="{FF2B5EF4-FFF2-40B4-BE49-F238E27FC236}">
                <a16:creationId xmlns:a16="http://schemas.microsoft.com/office/drawing/2014/main" id="{EFED7BB2-9217-42B7-B86D-2B0E7165D176}"/>
              </a:ext>
            </a:extLst>
          </p:cNvPr>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a:extLst>
              <a:ext uri="{FF2B5EF4-FFF2-40B4-BE49-F238E27FC236}">
                <a16:creationId xmlns:a16="http://schemas.microsoft.com/office/drawing/2014/main" id="{0FE3ECD4-AC68-47C4-AEEB-A71EAF361DAE}"/>
              </a:ext>
            </a:extLst>
          </p:cNvPr>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317998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0FEDB-3EAB-4C71-A52D-D9754FD8A1C8}"/>
              </a:ext>
            </a:extLst>
          </p:cNvPr>
          <p:cNvSpPr>
            <a:spLocks noGrp="1"/>
          </p:cNvSpPr>
          <p:nvPr>
            <p:ph type="title"/>
          </p:nvPr>
        </p:nvSpPr>
        <p:spPr/>
        <p:txBody>
          <a:bodyPr/>
          <a:lstStyle/>
          <a:p>
            <a:r>
              <a:rPr lang="en-GB"/>
              <a:t>Meeting </a:t>
            </a:r>
            <a:r>
              <a:rPr lang="en-GB" err="1"/>
              <a:t>Administrativia</a:t>
            </a:r>
            <a:endParaRPr lang="en-US"/>
          </a:p>
        </p:txBody>
      </p:sp>
      <p:sp>
        <p:nvSpPr>
          <p:cNvPr id="3" name="Content Placeholder 2">
            <a:extLst>
              <a:ext uri="{FF2B5EF4-FFF2-40B4-BE49-F238E27FC236}">
                <a16:creationId xmlns:a16="http://schemas.microsoft.com/office/drawing/2014/main" id="{FEEA89F9-0AA0-434A-83E9-E6CC398156BD}"/>
              </a:ext>
            </a:extLst>
          </p:cNvPr>
          <p:cNvSpPr>
            <a:spLocks noGrp="1"/>
          </p:cNvSpPr>
          <p:nvPr>
            <p:ph idx="1"/>
          </p:nvPr>
        </p:nvSpPr>
        <p:spPr/>
        <p:txBody>
          <a:bodyPr>
            <a:normAutofit fontScale="92500" lnSpcReduction="10000"/>
          </a:bodyPr>
          <a:lstStyle/>
          <a:p>
            <a:r>
              <a:rPr lang="en-GB"/>
              <a:t>Audio Streaming/Recording</a:t>
            </a:r>
          </a:p>
          <a:p>
            <a:pPr lvl="1"/>
            <a:r>
              <a:rPr lang="en-GB"/>
              <a:t>Please speak only using the microphones</a:t>
            </a:r>
          </a:p>
          <a:p>
            <a:pPr lvl="1"/>
            <a:r>
              <a:rPr lang="en-GB"/>
              <a:t>Please state your name before speaking</a:t>
            </a:r>
          </a:p>
          <a:p>
            <a:r>
              <a:rPr lang="en-GB"/>
              <a:t>Joint minute taking 					</a:t>
            </a:r>
            <a:r>
              <a:rPr lang="en-GB">
                <a:solidFill>
                  <a:srgbClr val="FF0000"/>
                </a:solidFill>
                <a:sym typeface="Wingdings" panose="05000000000000000000" pitchFamily="2" charset="2"/>
              </a:rPr>
              <a:t> Please contribute</a:t>
            </a:r>
            <a:endParaRPr lang="en-GB">
              <a:solidFill>
                <a:srgbClr val="FF0000"/>
              </a:solidFill>
            </a:endParaRPr>
          </a:p>
          <a:p>
            <a:pPr lvl="1"/>
            <a:r>
              <a:rPr lang="en-GB">
                <a:hlinkClick r:id="rId2"/>
              </a:rPr>
              <a:t>http://tools.ietf.org/wg/detnet/minutes</a:t>
            </a:r>
            <a:endParaRPr lang="en-GB"/>
          </a:p>
          <a:p>
            <a:pPr lvl="1"/>
            <a:r>
              <a:rPr lang="en-GB">
                <a:hlinkClick r:id="rId3"/>
              </a:rPr>
              <a:t>https://etherpad.tools.ietf.org/p/notes-ietf-106-detnet?useMonospaceFont=true</a:t>
            </a:r>
            <a:r>
              <a:rPr lang="en-GB"/>
              <a:t> </a:t>
            </a:r>
          </a:p>
          <a:p>
            <a:pPr lvl="1"/>
            <a:endParaRPr lang="en-GB"/>
          </a:p>
          <a:p>
            <a:r>
              <a:rPr lang="en-GB"/>
              <a:t>Jabber:</a:t>
            </a:r>
          </a:p>
          <a:p>
            <a:pPr lvl="1"/>
            <a:r>
              <a:rPr lang="en-GB">
                <a:hlinkClick r:id="rId4"/>
              </a:rPr>
              <a:t>detnet@jabber.ietf.org</a:t>
            </a:r>
            <a:endParaRPr lang="en-GB"/>
          </a:p>
          <a:p>
            <a:r>
              <a:rPr lang="en-US"/>
              <a:t>Online Agenda and Slides at:</a:t>
            </a:r>
          </a:p>
          <a:p>
            <a:pPr lvl="1"/>
            <a:r>
              <a:rPr lang="en-US">
                <a:hlinkClick r:id="rId5"/>
              </a:rPr>
              <a:t>https://datatracker.ietf.org/meeting/106/session/detnet</a:t>
            </a:r>
            <a:r>
              <a:rPr lang="en-US"/>
              <a:t> </a:t>
            </a:r>
          </a:p>
          <a:p>
            <a:r>
              <a:rPr lang="en-GB"/>
              <a:t>Blue sheets</a:t>
            </a:r>
          </a:p>
          <a:p>
            <a:pPr lvl="1"/>
            <a:r>
              <a:rPr lang="en-GB"/>
              <a:t>Please add your name</a:t>
            </a:r>
          </a:p>
          <a:p>
            <a:endParaRPr lang="en-US"/>
          </a:p>
        </p:txBody>
      </p:sp>
      <p:sp>
        <p:nvSpPr>
          <p:cNvPr id="4" name="Footer Placeholder 3">
            <a:extLst>
              <a:ext uri="{FF2B5EF4-FFF2-40B4-BE49-F238E27FC236}">
                <a16:creationId xmlns:a16="http://schemas.microsoft.com/office/drawing/2014/main" id="{3B75BA54-CC0F-432D-9305-A2B0C61A7362}"/>
              </a:ext>
            </a:extLst>
          </p:cNvPr>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a:extLst>
              <a:ext uri="{FF2B5EF4-FFF2-40B4-BE49-F238E27FC236}">
                <a16:creationId xmlns:a16="http://schemas.microsoft.com/office/drawing/2014/main" id="{B8E64414-5CC0-4CE2-AF57-0277E54A44A4}"/>
              </a:ext>
            </a:extLst>
          </p:cNvPr>
          <p:cNvSpPr>
            <a:spLocks noGrp="1"/>
          </p:cNvSpPr>
          <p:nvPr>
            <p:ph type="sldNum" sz="quarter" idx="12"/>
          </p:nvPr>
        </p:nvSpPr>
        <p:spPr/>
        <p:txBody>
          <a:bodyPr/>
          <a:lstStyle/>
          <a:p>
            <a:fld id="{BA9B540C-44DA-4F69-89C9-7C84606640D3}" type="slidenum">
              <a:rPr lang="en-US" smtClean="0"/>
              <a:pPr/>
              <a:t>3</a:t>
            </a:fld>
            <a:endParaRPr lang="en-US"/>
          </a:p>
        </p:txBody>
      </p:sp>
    </p:spTree>
    <p:extLst>
      <p:ext uri="{BB962C8B-B14F-4D97-AF65-F5344CB8AC3E}">
        <p14:creationId xmlns:p14="http://schemas.microsoft.com/office/powerpoint/2010/main" val="251393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4</a:t>
            </a:fld>
            <a:endParaRPr lang="en-US"/>
          </a:p>
        </p:txBody>
      </p:sp>
      <p:graphicFrame>
        <p:nvGraphicFramePr>
          <p:cNvPr id="3" name="Table 2">
            <a:extLst>
              <a:ext uri="{FF2B5EF4-FFF2-40B4-BE49-F238E27FC236}">
                <a16:creationId xmlns:a16="http://schemas.microsoft.com/office/drawing/2014/main" id="{FB9218BC-CE9C-4CC8-800C-D17DD2B16523}"/>
              </a:ext>
            </a:extLst>
          </p:cNvPr>
          <p:cNvGraphicFramePr>
            <a:graphicFrameLocks noGrp="1"/>
          </p:cNvGraphicFramePr>
          <p:nvPr>
            <p:extLst>
              <p:ext uri="{D42A27DB-BD31-4B8C-83A1-F6EECF244321}">
                <p14:modId xmlns:p14="http://schemas.microsoft.com/office/powerpoint/2010/main" val="3648764829"/>
              </p:ext>
            </p:extLst>
          </p:nvPr>
        </p:nvGraphicFramePr>
        <p:xfrm>
          <a:off x="1020856" y="969162"/>
          <a:ext cx="9896417" cy="5453075"/>
        </p:xfrm>
        <a:graphic>
          <a:graphicData uri="http://schemas.openxmlformats.org/drawingml/2006/table">
            <a:tbl>
              <a:tblPr firstRow="1" bandRow="1">
                <a:tableStyleId>{5C22544A-7EE6-4342-B048-85BDC9FD1C3A}</a:tableStyleId>
              </a:tblPr>
              <a:tblGrid>
                <a:gridCol w="1131889">
                  <a:extLst>
                    <a:ext uri="{9D8B030D-6E8A-4147-A177-3AD203B41FA5}">
                      <a16:colId xmlns:a16="http://schemas.microsoft.com/office/drawing/2014/main" val="629940244"/>
                    </a:ext>
                  </a:extLst>
                </a:gridCol>
                <a:gridCol w="923863">
                  <a:extLst>
                    <a:ext uri="{9D8B030D-6E8A-4147-A177-3AD203B41FA5}">
                      <a16:colId xmlns:a16="http://schemas.microsoft.com/office/drawing/2014/main" val="3670853059"/>
                    </a:ext>
                  </a:extLst>
                </a:gridCol>
                <a:gridCol w="787401">
                  <a:extLst>
                    <a:ext uri="{9D8B030D-6E8A-4147-A177-3AD203B41FA5}">
                      <a16:colId xmlns:a16="http://schemas.microsoft.com/office/drawing/2014/main" val="2464794885"/>
                    </a:ext>
                  </a:extLst>
                </a:gridCol>
                <a:gridCol w="1033464">
                  <a:extLst>
                    <a:ext uri="{9D8B030D-6E8A-4147-A177-3AD203B41FA5}">
                      <a16:colId xmlns:a16="http://schemas.microsoft.com/office/drawing/2014/main" val="2963474480"/>
                    </a:ext>
                  </a:extLst>
                </a:gridCol>
                <a:gridCol w="6019800">
                  <a:extLst>
                    <a:ext uri="{9D8B030D-6E8A-4147-A177-3AD203B41FA5}">
                      <a16:colId xmlns:a16="http://schemas.microsoft.com/office/drawing/2014/main" val="2453814904"/>
                    </a:ext>
                  </a:extLst>
                </a:gridCol>
              </a:tblGrid>
              <a:tr h="167005">
                <a:tc>
                  <a:txBody>
                    <a:bodyPr/>
                    <a:lstStyle/>
                    <a:p>
                      <a:pPr algn="l" fontAlgn="b"/>
                      <a:r>
                        <a:rPr lang="en-US" sz="1400" u="none" strike="noStrike">
                          <a:effectLst/>
                          <a:latin typeface="Arial" panose="020B0604020202020204" pitchFamily="34" charset="0"/>
                          <a:cs typeface="Arial" panose="020B0604020202020204" pitchFamily="34" charset="0"/>
                        </a:rPr>
                        <a:t>Presentation</a:t>
                      </a:r>
                      <a:endParaRPr lang="en-US" sz="1400" b="1"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Start Time</a:t>
                      </a:r>
                      <a:endParaRPr lang="en-US" sz="1400" b="1"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Duration</a:t>
                      </a:r>
                      <a:endParaRPr lang="en-US" sz="1400" b="1"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Information</a:t>
                      </a:r>
                      <a:endParaRPr lang="en-US" sz="1400" b="1"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Session I</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4033163463"/>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1</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15:50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Intro, WG Status, Draft Status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422235318"/>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Chairs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3140171424"/>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941641836"/>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2</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16:05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Data Plane Framework - Last Call Update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3900209419"/>
                  </a:ext>
                </a:extLst>
              </a:tr>
              <a:tr h="18097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ctr"/>
                      <a:r>
                        <a:rPr lang="en-US" sz="1400" u="none" strike="noStrike">
                          <a:effectLst/>
                          <a:latin typeface="Arial" panose="020B0604020202020204" pitchFamily="34" charset="0"/>
                          <a:cs typeface="Arial" panose="020B0604020202020204" pitchFamily="34" charset="0"/>
                        </a:rPr>
                        <a:t>Balázs Varga</a:t>
                      </a:r>
                      <a:endParaRPr lang="en-US" sz="1400" b="0" i="0" u="none" strike="noStrike">
                        <a:effectLst/>
                        <a:latin typeface="Arial" panose="020B0604020202020204" pitchFamily="34" charset="0"/>
                        <a:cs typeface="Arial" panose="020B0604020202020204" pitchFamily="34" charset="0"/>
                      </a:endParaRPr>
                    </a:p>
                  </a:txBody>
                  <a:tcPr marL="4763" marR="4763" marT="4763" marB="0" anchor="ctr"/>
                </a:tc>
                <a:extLst>
                  <a:ext uri="{0D108BD9-81ED-4DB2-BD59-A6C34878D82A}">
                    <a16:rowId xmlns:a16="http://schemas.microsoft.com/office/drawing/2014/main" val="2327518445"/>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2"/>
                        </a:rPr>
                        <a:t>https://tools.ietf.org/html/draft-ietf-detnet-data-plane-framework-03</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829675236"/>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3</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16:15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Data Plane - Four Drafts - Last Call Update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479122263"/>
                  </a:ext>
                </a:extLst>
              </a:tr>
              <a:tr h="18097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ctr"/>
                      <a:r>
                        <a:rPr lang="en-US" sz="1400" u="none" strike="noStrike">
                          <a:effectLst/>
                          <a:latin typeface="Arial" panose="020B0604020202020204" pitchFamily="34" charset="0"/>
                          <a:cs typeface="Arial" panose="020B0604020202020204" pitchFamily="34" charset="0"/>
                        </a:rPr>
                        <a:t>Balázs Varga</a:t>
                      </a:r>
                      <a:endParaRPr lang="en-US" sz="1400" b="0" i="0" u="none" strike="noStrike">
                        <a:effectLst/>
                        <a:latin typeface="Arial" panose="020B0604020202020204" pitchFamily="34" charset="0"/>
                        <a:cs typeface="Arial" panose="020B0604020202020204" pitchFamily="34" charset="0"/>
                      </a:endParaRPr>
                    </a:p>
                  </a:txBody>
                  <a:tcPr marL="4763" marR="4763" marT="4763" marB="0" anchor="ctr"/>
                </a:tc>
                <a:extLst>
                  <a:ext uri="{0D108BD9-81ED-4DB2-BD59-A6C34878D82A}">
                    <a16:rowId xmlns:a16="http://schemas.microsoft.com/office/drawing/2014/main" val="2725754346"/>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3"/>
                        </a:rPr>
                        <a:t>https://tools.ietf.org/html/draft-ietf-detnet-ip-03</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868227404"/>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4"/>
                        </a:rPr>
                        <a:t>https://tools.ietf.org/html/draft-ietf-detnet-mpls-03</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3458953026"/>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5"/>
                        </a:rPr>
                        <a:t>https://tools.ietf.org/html/draft-ietf-detnet-ip-over-mpls-03</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856599357"/>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6"/>
                        </a:rPr>
                        <a:t>https://tools.ietf.org/html/draft-ietf-detnet-mpls-over-udp-ip-03</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452061688"/>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4</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16:25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20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Data Plane - TSN Drafts - Update and Plans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644092204"/>
                  </a:ext>
                </a:extLst>
              </a:tr>
              <a:tr h="18097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ctr"/>
                      <a:r>
                        <a:rPr lang="en-US" sz="1400" u="none" strike="noStrike">
                          <a:effectLst/>
                          <a:latin typeface="Arial" panose="020B0604020202020204" pitchFamily="34" charset="0"/>
                          <a:cs typeface="Arial" panose="020B0604020202020204" pitchFamily="34" charset="0"/>
                        </a:rPr>
                        <a:t>Balázs Varga </a:t>
                      </a:r>
                      <a:endParaRPr lang="en-US" sz="1400" b="0" i="0" u="none" strike="noStrike">
                        <a:effectLst/>
                        <a:latin typeface="Arial" panose="020B0604020202020204" pitchFamily="34" charset="0"/>
                        <a:cs typeface="Arial" panose="020B0604020202020204" pitchFamily="34" charset="0"/>
                      </a:endParaRPr>
                    </a:p>
                  </a:txBody>
                  <a:tcPr marL="4763" marR="4763" marT="4763" marB="0" anchor="ctr"/>
                </a:tc>
                <a:extLst>
                  <a:ext uri="{0D108BD9-81ED-4DB2-BD59-A6C34878D82A}">
                    <a16:rowId xmlns:a16="http://schemas.microsoft.com/office/drawing/2014/main" val="841357563"/>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7"/>
                        </a:rPr>
                        <a:t>https://tools.ietf.org/html/draft-ietf-detnet-ip-over-tsn-01</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3703945793"/>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8"/>
                        </a:rPr>
                        <a:t>https://tools.ietf.org/html/draft-ietf-detnet-tsn-vpn-over-mpls-01</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2576193825"/>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9"/>
                        </a:rPr>
                        <a:t>https://tools.ietf.org/html/draft-ietf-detnet-mpls-over-tsn-01</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2878090481"/>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16:45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15</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Flow Information Model - Update and Plans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60291539"/>
                  </a:ext>
                </a:extLst>
              </a:tr>
              <a:tr h="18097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ctr"/>
                      <a:r>
                        <a:rPr lang="en-US" sz="1400" u="none" strike="noStrike">
                          <a:effectLst/>
                          <a:latin typeface="Arial" panose="020B0604020202020204" pitchFamily="34" charset="0"/>
                          <a:cs typeface="Arial" panose="020B0604020202020204" pitchFamily="34" charset="0"/>
                        </a:rPr>
                        <a:t>Janos Farkas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ctr"/>
                </a:tc>
                <a:extLst>
                  <a:ext uri="{0D108BD9-81ED-4DB2-BD59-A6C34878D82A}">
                    <a16:rowId xmlns:a16="http://schemas.microsoft.com/office/drawing/2014/main" val="3773779767"/>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10"/>
                        </a:rPr>
                        <a:t>https://tools.ietf.org/html/draft-ietf-detnet-flow-information-model-06</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262080952"/>
                  </a:ext>
                </a:extLst>
              </a:tr>
              <a:tr h="161925">
                <a:tc>
                  <a:txBody>
                    <a:bodyPr/>
                    <a:lstStyle/>
                    <a:p>
                      <a:pPr algn="r" fontAlgn="b"/>
                      <a:r>
                        <a:rPr lang="en-US" sz="1400" u="none" strike="noStrike">
                          <a:effectLst/>
                          <a:latin typeface="Arial" panose="020B0604020202020204" pitchFamily="34" charset="0"/>
                          <a:cs typeface="Arial" panose="020B0604020202020204" pitchFamily="34" charset="0"/>
                        </a:rPr>
                        <a:t>6</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17:00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20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Title:</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DetNet Configuration YANG Model Update and Plans</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567551577"/>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Presenter:</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Xuesong Geng</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1454371827"/>
                  </a:ext>
                </a:extLst>
              </a:tr>
              <a:tr h="161925">
                <a:tc>
                  <a:txBody>
                    <a:bodyPr/>
                    <a:lstStyle/>
                    <a:p>
                      <a:pPr algn="l"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Draft:</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sng" strike="noStrike">
                          <a:effectLst/>
                          <a:latin typeface="Arial" panose="020B0604020202020204" pitchFamily="34" charset="0"/>
                          <a:cs typeface="Arial" panose="020B0604020202020204" pitchFamily="34" charset="0"/>
                          <a:hlinkClick r:id="rId11"/>
                        </a:rPr>
                        <a:t>https://tools.ietf.org/html/draft-ietf-detnet-yang-04</a:t>
                      </a:r>
                      <a:endParaRPr lang="en-US" sz="1400" b="0" i="0" u="sng" strike="noStrike">
                        <a:solidFill>
                          <a:srgbClr val="0000FF"/>
                        </a:solidFill>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255711507"/>
                  </a:ext>
                </a:extLst>
              </a:tr>
              <a:tr h="167005">
                <a:tc>
                  <a:txBody>
                    <a:bodyPr/>
                    <a:lstStyle/>
                    <a:p>
                      <a:pPr algn="r" fontAlgn="b"/>
                      <a:r>
                        <a:rPr lang="en-US" sz="1400" u="none" strike="noStrike">
                          <a:effectLst/>
                          <a:latin typeface="Arial" panose="020B0604020202020204" pitchFamily="34" charset="0"/>
                          <a:cs typeface="Arial" panose="020B0604020202020204" pitchFamily="34" charset="0"/>
                        </a:rPr>
                        <a:t>Adjourn</a:t>
                      </a:r>
                      <a:endParaRPr lang="en-US" sz="1400" b="1"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17:20</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ctr" fontAlgn="b"/>
                      <a:r>
                        <a:rPr lang="en-US" sz="1400" u="none" strike="noStrike">
                          <a:effectLst/>
                          <a:latin typeface="Arial" panose="020B0604020202020204" pitchFamily="34" charset="0"/>
                          <a:cs typeface="Arial" panose="020B0604020202020204" pitchFamily="34" charset="0"/>
                        </a:rPr>
                        <a:t> </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a:effectLst/>
                          <a:latin typeface="Arial" panose="020B0604020202020204" pitchFamily="34" charset="0"/>
                          <a:cs typeface="Arial" panose="020B0604020202020204" pitchFamily="34" charset="0"/>
                        </a:rPr>
                        <a:t> </a:t>
                      </a:r>
                      <a:endParaRPr lang="en-US" sz="1400" b="0" i="0" u="none" strike="noStrike">
                        <a:effectLst/>
                        <a:latin typeface="Arial" panose="020B0604020202020204" pitchFamily="34" charset="0"/>
                        <a:cs typeface="Arial" panose="020B0604020202020204" pitchFamily="34" charset="0"/>
                      </a:endParaRPr>
                    </a:p>
                  </a:txBody>
                  <a:tcPr marL="4763" marR="4763" marT="4763"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 </a:t>
                      </a:r>
                      <a:endParaRPr lang="en-US" sz="1400" b="0" i="0" u="none" strike="noStrike" dirty="0">
                        <a:effectLst/>
                        <a:latin typeface="Arial" panose="020B0604020202020204" pitchFamily="34" charset="0"/>
                        <a:cs typeface="Arial" panose="020B0604020202020204" pitchFamily="34" charset="0"/>
                      </a:endParaRPr>
                    </a:p>
                  </a:txBody>
                  <a:tcPr marL="4763" marR="4763" marT="4763" marB="0" anchor="b"/>
                </a:tc>
                <a:extLst>
                  <a:ext uri="{0D108BD9-81ED-4DB2-BD59-A6C34878D82A}">
                    <a16:rowId xmlns:a16="http://schemas.microsoft.com/office/drawing/2014/main" val="712162949"/>
                  </a:ext>
                </a:extLst>
              </a:tr>
            </a:tbl>
          </a:graphicData>
        </a:graphic>
      </p:graphicFrame>
    </p:spTree>
    <p:extLst>
      <p:ext uri="{BB962C8B-B14F-4D97-AF65-F5344CB8AC3E}">
        <p14:creationId xmlns:p14="http://schemas.microsoft.com/office/powerpoint/2010/main" val="1896458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5</a:t>
            </a:fld>
            <a:endParaRPr lang="en-US"/>
          </a:p>
        </p:txBody>
      </p:sp>
      <p:graphicFrame>
        <p:nvGraphicFramePr>
          <p:cNvPr id="3" name="Table 2">
            <a:extLst>
              <a:ext uri="{FF2B5EF4-FFF2-40B4-BE49-F238E27FC236}">
                <a16:creationId xmlns:a16="http://schemas.microsoft.com/office/drawing/2014/main" id="{CDC1AE8D-080E-42A3-8364-9729B2D2B671}"/>
              </a:ext>
            </a:extLst>
          </p:cNvPr>
          <p:cNvGraphicFramePr>
            <a:graphicFrameLocks noGrp="1"/>
          </p:cNvGraphicFramePr>
          <p:nvPr>
            <p:extLst>
              <p:ext uri="{D42A27DB-BD31-4B8C-83A1-F6EECF244321}">
                <p14:modId xmlns:p14="http://schemas.microsoft.com/office/powerpoint/2010/main" val="1564294238"/>
              </p:ext>
            </p:extLst>
          </p:nvPr>
        </p:nvGraphicFramePr>
        <p:xfrm>
          <a:off x="1082672" y="1029647"/>
          <a:ext cx="9721855" cy="4798706"/>
        </p:xfrm>
        <a:graphic>
          <a:graphicData uri="http://schemas.openxmlformats.org/drawingml/2006/table">
            <a:tbl>
              <a:tblPr firstRow="1" bandRow="1">
                <a:tableStyleId>{5C22544A-7EE6-4342-B048-85BDC9FD1C3A}</a:tableStyleId>
              </a:tblPr>
              <a:tblGrid>
                <a:gridCol w="1044576">
                  <a:extLst>
                    <a:ext uri="{9D8B030D-6E8A-4147-A177-3AD203B41FA5}">
                      <a16:colId xmlns:a16="http://schemas.microsoft.com/office/drawing/2014/main" val="3924194908"/>
                    </a:ext>
                  </a:extLst>
                </a:gridCol>
                <a:gridCol w="877889">
                  <a:extLst>
                    <a:ext uri="{9D8B030D-6E8A-4147-A177-3AD203B41FA5}">
                      <a16:colId xmlns:a16="http://schemas.microsoft.com/office/drawing/2014/main" val="1735738756"/>
                    </a:ext>
                  </a:extLst>
                </a:gridCol>
                <a:gridCol w="774701">
                  <a:extLst>
                    <a:ext uri="{9D8B030D-6E8A-4147-A177-3AD203B41FA5}">
                      <a16:colId xmlns:a16="http://schemas.microsoft.com/office/drawing/2014/main" val="981055696"/>
                    </a:ext>
                  </a:extLst>
                </a:gridCol>
                <a:gridCol w="1004889">
                  <a:extLst>
                    <a:ext uri="{9D8B030D-6E8A-4147-A177-3AD203B41FA5}">
                      <a16:colId xmlns:a16="http://schemas.microsoft.com/office/drawing/2014/main" val="3126458949"/>
                    </a:ext>
                  </a:extLst>
                </a:gridCol>
                <a:gridCol w="6019800">
                  <a:extLst>
                    <a:ext uri="{9D8B030D-6E8A-4147-A177-3AD203B41FA5}">
                      <a16:colId xmlns:a16="http://schemas.microsoft.com/office/drawing/2014/main" val="4116744871"/>
                    </a:ext>
                  </a:extLst>
                </a:gridCol>
              </a:tblGrid>
              <a:tr h="167005">
                <a:tc>
                  <a:txBody>
                    <a:bodyPr/>
                    <a:lstStyle/>
                    <a:p>
                      <a:pPr algn="l" fontAlgn="b"/>
                      <a:r>
                        <a:rPr lang="en-US" sz="1400" u="none" strike="noStrike">
                          <a:effectLst/>
                        </a:rPr>
                        <a:t>Presentation</a:t>
                      </a:r>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Start Time</a:t>
                      </a:r>
                      <a:endParaRPr lang="en-US" sz="1400" b="1"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Duration</a:t>
                      </a:r>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Information</a:t>
                      </a:r>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DetNet Session II</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252707359"/>
                  </a:ext>
                </a:extLst>
              </a:tr>
              <a:tr h="161925">
                <a:tc>
                  <a:txBody>
                    <a:bodyPr/>
                    <a:lstStyle/>
                    <a:p>
                      <a:pPr algn="r" fontAlgn="b"/>
                      <a:r>
                        <a:rPr lang="en-US" sz="1400" u="none" strike="noStrike">
                          <a:effectLst/>
                        </a:rPr>
                        <a:t>1</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17:40</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5</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Intro to Session II</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2991001636"/>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Chairs</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1266489005"/>
                  </a:ext>
                </a:extLst>
              </a:tr>
              <a:tr h="161925">
                <a:tc>
                  <a:txBody>
                    <a:bodyPr/>
                    <a:lstStyle/>
                    <a:p>
                      <a:pPr algn="r" fontAlgn="b"/>
                      <a:r>
                        <a:rPr lang="en-US" sz="1400" u="none" strike="noStrike">
                          <a:effectLst/>
                        </a:rPr>
                        <a:t>7</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17:45</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10</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DetNet Security Considerations - Update, Open Issues, Plans</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2674795616"/>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Ethan Grossman</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364552809"/>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Draft:</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sng" strike="noStrike">
                          <a:effectLst/>
                          <a:hlinkClick r:id="rId2"/>
                        </a:rPr>
                        <a:t>https://tools.ietf.org/html/draft-ietf-detnet-security-06</a:t>
                      </a:r>
                      <a:endParaRPr lang="en-US" sz="1400" b="0" i="0" u="sng" strike="noStrike">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582721472"/>
                  </a:ext>
                </a:extLst>
              </a:tr>
              <a:tr h="161925">
                <a:tc>
                  <a:txBody>
                    <a:bodyPr/>
                    <a:lstStyle/>
                    <a:p>
                      <a:pPr algn="r" fontAlgn="b"/>
                      <a:r>
                        <a:rPr lang="en-US" sz="1400" u="none" strike="noStrike">
                          <a:effectLst/>
                        </a:rPr>
                        <a:t>8</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17:55</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10</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DetNet Controller Plane Framework</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2156608452"/>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Mach Chen</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961643100"/>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Draft:</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sng" strike="noStrike">
                          <a:effectLst/>
                          <a:hlinkClick r:id="rId3"/>
                        </a:rPr>
                        <a:t>https://tools.ietf.org/html/draft-malis-detnet-controller-plane-framework-02</a:t>
                      </a:r>
                      <a:endParaRPr lang="en-US" sz="1400" b="0" i="0" u="sng" strike="noStrike">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2335212532"/>
                  </a:ext>
                </a:extLst>
              </a:tr>
              <a:tr h="161925">
                <a:tc>
                  <a:txBody>
                    <a:bodyPr/>
                    <a:lstStyle/>
                    <a:p>
                      <a:pPr algn="r" fontAlgn="b"/>
                      <a:r>
                        <a:rPr lang="en-US" sz="1400" u="none" strike="noStrike">
                          <a:effectLst/>
                        </a:rPr>
                        <a:t>9</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18:05</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10</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Spring SRv6 for DetNet </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4155825145"/>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Xuesong Geng</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3128520295"/>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Draft:</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sng" strike="noStrike">
                          <a:effectLst/>
                          <a:hlinkClick r:id="rId4"/>
                        </a:rPr>
                        <a:t>https://tools.ietf.org/html/draft-geng-spring-srv6-for-detnet-00</a:t>
                      </a:r>
                      <a:endParaRPr lang="en-US" sz="1400" b="0" i="0" u="sng" strike="noStrike">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2406044733"/>
                  </a:ext>
                </a:extLst>
              </a:tr>
              <a:tr h="161925">
                <a:tc>
                  <a:txBody>
                    <a:bodyPr/>
                    <a:lstStyle/>
                    <a:p>
                      <a:pPr algn="r" fontAlgn="b"/>
                      <a:r>
                        <a:rPr lang="en-US" sz="1400" b="1" u="none" strike="noStrike" dirty="0">
                          <a:effectLst/>
                        </a:rPr>
                        <a:t>10</a:t>
                      </a:r>
                      <a:endParaRPr lang="en-US" sz="1400" b="1" i="0" u="none" strike="noStrike" dirty="0">
                        <a:effectLst/>
                        <a:latin typeface="Arial" panose="020B0604020202020204" pitchFamily="34" charset="0"/>
                      </a:endParaRPr>
                    </a:p>
                  </a:txBody>
                  <a:tcPr marL="4763" marR="4763" marT="4763" marB="0" anchor="b"/>
                </a:tc>
                <a:tc>
                  <a:txBody>
                    <a:bodyPr/>
                    <a:lstStyle/>
                    <a:p>
                      <a:pPr algn="ctr" fontAlgn="b"/>
                      <a:r>
                        <a:rPr lang="en-US" sz="1400" b="1" u="none" strike="noStrike" dirty="0">
                          <a:effectLst/>
                        </a:rPr>
                        <a:t>18:15</a:t>
                      </a:r>
                      <a:endParaRPr lang="en-US" sz="1400" b="1" i="0" u="none" strike="noStrike" dirty="0">
                        <a:effectLst/>
                        <a:latin typeface="Arial" panose="020B0604020202020204" pitchFamily="34" charset="0"/>
                      </a:endParaRPr>
                    </a:p>
                  </a:txBody>
                  <a:tcPr marL="4763" marR="4763" marT="4763" marB="0" anchor="b"/>
                </a:tc>
                <a:tc>
                  <a:txBody>
                    <a:bodyPr/>
                    <a:lstStyle/>
                    <a:p>
                      <a:pPr algn="ctr" fontAlgn="b"/>
                      <a:r>
                        <a:rPr lang="en-US" sz="1400" b="1" u="none" strike="noStrike" dirty="0">
                          <a:effectLst/>
                        </a:rPr>
                        <a:t>10</a:t>
                      </a:r>
                      <a:endParaRPr lang="en-US" sz="1400" b="1" i="0" u="none" strike="noStrike" dirty="0">
                        <a:effectLst/>
                        <a:latin typeface="Arial" panose="020B0604020202020204" pitchFamily="34" charset="0"/>
                      </a:endParaRPr>
                    </a:p>
                  </a:txBody>
                  <a:tcPr marL="4763" marR="4763" marT="4763" marB="0" anchor="b"/>
                </a:tc>
                <a:tc>
                  <a:txBody>
                    <a:bodyPr/>
                    <a:lstStyle/>
                    <a:p>
                      <a:pPr algn="l" fontAlgn="b"/>
                      <a:r>
                        <a:rPr lang="en-US" sz="1400" b="1" u="none" strike="noStrike" dirty="0">
                          <a:effectLst/>
                        </a:rPr>
                        <a:t>Title:</a:t>
                      </a:r>
                      <a:endParaRPr lang="en-US" sz="1400" b="1" i="0" u="none" strike="noStrike" dirty="0">
                        <a:effectLst/>
                        <a:latin typeface="Arial" panose="020B0604020202020204" pitchFamily="34" charset="0"/>
                      </a:endParaRPr>
                    </a:p>
                  </a:txBody>
                  <a:tcPr marL="4763" marR="4763" marT="4763" marB="0" anchor="b"/>
                </a:tc>
                <a:tc>
                  <a:txBody>
                    <a:bodyPr/>
                    <a:lstStyle/>
                    <a:p>
                      <a:pPr algn="l" fontAlgn="b"/>
                      <a:r>
                        <a:rPr lang="nn-NO" sz="1400" b="1" u="none" strike="noStrike">
                          <a:effectLst/>
                        </a:rPr>
                        <a:t>DetNet Data Plane: IEEE 802.1 TSN over SRv6</a:t>
                      </a:r>
                      <a:endParaRPr lang="nn-NO" sz="1400" b="1"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1291807456"/>
                  </a:ext>
                </a:extLst>
              </a:tr>
              <a:tr h="161925">
                <a:tc>
                  <a:txBody>
                    <a:bodyPr/>
                    <a:lstStyle/>
                    <a:p>
                      <a:pPr algn="l" fontAlgn="b"/>
                      <a:endParaRPr lang="en-US" sz="1400" b="1" i="0" u="none" strike="noStrike">
                        <a:effectLst/>
                        <a:latin typeface="Arial" panose="020B0604020202020204" pitchFamily="34" charset="0"/>
                      </a:endParaRPr>
                    </a:p>
                  </a:txBody>
                  <a:tcPr marL="4763" marR="4763" marT="4763" marB="0" anchor="b"/>
                </a:tc>
                <a:tc>
                  <a:txBody>
                    <a:bodyPr/>
                    <a:lstStyle/>
                    <a:p>
                      <a:pPr algn="ctr" fontAlgn="b"/>
                      <a:endParaRPr lang="en-US" sz="1400" b="1" i="0" u="none" strike="noStrike">
                        <a:effectLst/>
                        <a:latin typeface="Arial" panose="020B0604020202020204" pitchFamily="34" charset="0"/>
                      </a:endParaRPr>
                    </a:p>
                  </a:txBody>
                  <a:tcPr marL="4763" marR="4763" marT="4763" marB="0" anchor="b"/>
                </a:tc>
                <a:tc>
                  <a:txBody>
                    <a:bodyPr/>
                    <a:lstStyle/>
                    <a:p>
                      <a:pPr algn="ctr" fontAlgn="b"/>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b="1" u="none" strike="noStrike" dirty="0">
                          <a:effectLst/>
                        </a:rPr>
                        <a:t>Presenter:</a:t>
                      </a:r>
                      <a:endParaRPr lang="en-US" sz="1400" b="1" i="0" u="none" strike="noStrike" dirty="0">
                        <a:effectLst/>
                        <a:latin typeface="Arial" panose="020B0604020202020204" pitchFamily="34" charset="0"/>
                      </a:endParaRPr>
                    </a:p>
                  </a:txBody>
                  <a:tcPr marL="4763" marR="4763" marT="4763" marB="0" anchor="b"/>
                </a:tc>
                <a:tc>
                  <a:txBody>
                    <a:bodyPr/>
                    <a:lstStyle/>
                    <a:p>
                      <a:pPr algn="l" fontAlgn="b"/>
                      <a:r>
                        <a:rPr lang="en-US" sz="1400" b="1" u="none" strike="noStrike" dirty="0">
                          <a:effectLst/>
                        </a:rPr>
                        <a:t>David Dai</a:t>
                      </a:r>
                      <a:endParaRPr lang="en-US" sz="1400" b="1" i="0" u="none" strike="noStrike" dirty="0">
                        <a:effectLst/>
                        <a:latin typeface="Arial" panose="020B0604020202020204" pitchFamily="34" charset="0"/>
                      </a:endParaRPr>
                    </a:p>
                  </a:txBody>
                  <a:tcPr marL="4763" marR="4763" marT="4763" marB="0" anchor="b"/>
                </a:tc>
                <a:extLst>
                  <a:ext uri="{0D108BD9-81ED-4DB2-BD59-A6C34878D82A}">
                    <a16:rowId xmlns:a16="http://schemas.microsoft.com/office/drawing/2014/main" val="2374024548"/>
                  </a:ext>
                </a:extLst>
              </a:tr>
              <a:tr h="161925">
                <a:tc>
                  <a:txBody>
                    <a:bodyPr/>
                    <a:lstStyle/>
                    <a:p>
                      <a:pPr algn="l" fontAlgn="b"/>
                      <a:endParaRPr lang="en-US" sz="1400" b="1" i="0" u="none" strike="noStrike">
                        <a:effectLst/>
                        <a:latin typeface="Arial" panose="020B0604020202020204" pitchFamily="34" charset="0"/>
                      </a:endParaRPr>
                    </a:p>
                  </a:txBody>
                  <a:tcPr marL="4763" marR="4763" marT="4763" marB="0" anchor="b"/>
                </a:tc>
                <a:tc>
                  <a:txBody>
                    <a:bodyPr/>
                    <a:lstStyle/>
                    <a:p>
                      <a:pPr algn="ctr" fontAlgn="b"/>
                      <a:endParaRPr lang="en-US" sz="1400" b="1" i="0" u="none" strike="noStrike">
                        <a:effectLst/>
                        <a:latin typeface="Arial" panose="020B0604020202020204" pitchFamily="34" charset="0"/>
                      </a:endParaRPr>
                    </a:p>
                  </a:txBody>
                  <a:tcPr marL="4763" marR="4763" marT="4763" marB="0" anchor="b"/>
                </a:tc>
                <a:tc>
                  <a:txBody>
                    <a:bodyPr/>
                    <a:lstStyle/>
                    <a:p>
                      <a:pPr algn="ctr" fontAlgn="b"/>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b="1" u="none" strike="noStrike">
                          <a:effectLst/>
                        </a:rPr>
                        <a:t>Draft:</a:t>
                      </a:r>
                      <a:endParaRPr lang="en-US" sz="1400" b="1" i="0" u="none" strike="noStrike">
                        <a:effectLst/>
                        <a:latin typeface="Arial" panose="020B0604020202020204" pitchFamily="34" charset="0"/>
                      </a:endParaRPr>
                    </a:p>
                  </a:txBody>
                  <a:tcPr marL="4763" marR="4763" marT="4763" marB="0" anchor="b"/>
                </a:tc>
                <a:tc>
                  <a:txBody>
                    <a:bodyPr/>
                    <a:lstStyle/>
                    <a:p>
                      <a:pPr algn="l" fontAlgn="b"/>
                      <a:r>
                        <a:rPr lang="en-US" sz="1400" b="1" u="sng" strike="noStrike" dirty="0">
                          <a:effectLst/>
                          <a:hlinkClick r:id="rId5"/>
                        </a:rPr>
                        <a:t>https://tools.ietf.org/html/draft-wang-detnet-tsn-over-srv6-00</a:t>
                      </a:r>
                      <a:endParaRPr lang="en-US" sz="1400" b="1" i="0" u="sng" strike="noStrike" dirty="0">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3479856214"/>
                  </a:ext>
                </a:extLst>
              </a:tr>
              <a:tr h="161925">
                <a:tc>
                  <a:txBody>
                    <a:bodyPr/>
                    <a:lstStyle/>
                    <a:p>
                      <a:pPr algn="r" fontAlgn="b"/>
                      <a:r>
                        <a:rPr lang="en-US" sz="1400" u="none" strike="noStrike">
                          <a:effectLst/>
                        </a:rPr>
                        <a:t>11</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18:25</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10</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DetNet QoS Policy</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3166841591"/>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Quan Ziong</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3507982141"/>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Draft:</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sng" strike="noStrike">
                          <a:effectLst/>
                          <a:hlinkClick r:id="rId6"/>
                        </a:rPr>
                        <a:t>https://tools.ietf.org/html/draft-xiong-detnet-qos-policy-02</a:t>
                      </a:r>
                      <a:endParaRPr lang="en-US" sz="1400" b="0" i="0" u="sng" strike="noStrike">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2095634583"/>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sng" strike="noStrike">
                          <a:effectLst/>
                          <a:hlinkClick r:id="rId7"/>
                        </a:rPr>
                        <a:t>https://tools.ietf.org/html/draft-xiong-detnet-qos-yang-02</a:t>
                      </a:r>
                      <a:endParaRPr lang="en-US" sz="1400" b="0" i="0" u="sng" strike="noStrike">
                        <a:solidFill>
                          <a:srgbClr val="0000FF"/>
                        </a:solidFill>
                        <a:effectLst/>
                        <a:latin typeface="Arial" panose="020B0604020202020204" pitchFamily="34" charset="0"/>
                      </a:endParaRPr>
                    </a:p>
                  </a:txBody>
                  <a:tcPr marL="4763" marR="4763" marT="4763" marB="0" anchor="b"/>
                </a:tc>
                <a:extLst>
                  <a:ext uri="{0D108BD9-81ED-4DB2-BD59-A6C34878D82A}">
                    <a16:rowId xmlns:a16="http://schemas.microsoft.com/office/drawing/2014/main" val="2265711867"/>
                  </a:ext>
                </a:extLst>
              </a:tr>
              <a:tr h="161925">
                <a:tc>
                  <a:txBody>
                    <a:bodyPr/>
                    <a:lstStyle/>
                    <a:p>
                      <a:pPr algn="r" fontAlgn="b"/>
                      <a:r>
                        <a:rPr lang="en-US" sz="1400" u="none" strike="noStrike">
                          <a:effectLst/>
                        </a:rPr>
                        <a:t>12</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18:35</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5</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Title:</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TSN Update (if time permits)</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214144693"/>
                  </a:ext>
                </a:extLst>
              </a:tr>
              <a:tr h="161925">
                <a:tc>
                  <a:txBody>
                    <a:bodyPr/>
                    <a:lstStyle/>
                    <a:p>
                      <a:pPr algn="l"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ctr" fontAlgn="b"/>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Presenter:</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Janos Farkas</a:t>
                      </a:r>
                      <a:endParaRPr lang="en-US" sz="1400" b="0" i="0" u="none" strike="noStrike">
                        <a:effectLst/>
                        <a:latin typeface="Arial" panose="020B0604020202020204" pitchFamily="34" charset="0"/>
                      </a:endParaRPr>
                    </a:p>
                  </a:txBody>
                  <a:tcPr marL="4763" marR="4763" marT="4763" marB="0" anchor="b"/>
                </a:tc>
                <a:extLst>
                  <a:ext uri="{0D108BD9-81ED-4DB2-BD59-A6C34878D82A}">
                    <a16:rowId xmlns:a16="http://schemas.microsoft.com/office/drawing/2014/main" val="3940141223"/>
                  </a:ext>
                </a:extLst>
              </a:tr>
              <a:tr h="167005">
                <a:tc>
                  <a:txBody>
                    <a:bodyPr/>
                    <a:lstStyle/>
                    <a:p>
                      <a:pPr algn="r" fontAlgn="b"/>
                      <a:r>
                        <a:rPr lang="en-US" sz="1400" u="none" strike="noStrike">
                          <a:effectLst/>
                        </a:rPr>
                        <a:t>Adjourn</a:t>
                      </a:r>
                      <a:endParaRPr lang="en-US" sz="1400" b="1"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18:40</a:t>
                      </a:r>
                      <a:endParaRPr lang="en-US" sz="1400" b="0" i="0" u="none" strike="noStrike">
                        <a:effectLst/>
                        <a:latin typeface="Arial" panose="020B0604020202020204" pitchFamily="34" charset="0"/>
                      </a:endParaRPr>
                    </a:p>
                  </a:txBody>
                  <a:tcPr marL="4763" marR="4763" marT="4763"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a:effectLst/>
                        </a:rPr>
                        <a:t> </a:t>
                      </a:r>
                      <a:endParaRPr lang="en-US" sz="1400" b="0" i="0" u="none" strike="noStrike">
                        <a:effectLst/>
                        <a:latin typeface="Arial" panose="020B0604020202020204" pitchFamily="34" charset="0"/>
                      </a:endParaRPr>
                    </a:p>
                  </a:txBody>
                  <a:tcPr marL="4763" marR="4763" marT="4763" marB="0" anchor="b"/>
                </a:tc>
                <a:tc>
                  <a:txBody>
                    <a:bodyPr/>
                    <a:lstStyle/>
                    <a:p>
                      <a:pPr algn="l" fontAlgn="b"/>
                      <a:r>
                        <a:rPr lang="en-US" sz="1400" u="none" strike="noStrike" dirty="0">
                          <a:effectLst/>
                        </a:rPr>
                        <a:t> </a:t>
                      </a:r>
                      <a:endParaRPr lang="en-US" sz="1400" b="0" i="0" u="none" strike="noStrike" dirty="0">
                        <a:effectLst/>
                        <a:latin typeface="Arial" panose="020B0604020202020204" pitchFamily="34" charset="0"/>
                      </a:endParaRPr>
                    </a:p>
                  </a:txBody>
                  <a:tcPr marL="4763" marR="4763" marT="4763" marB="0" anchor="b"/>
                </a:tc>
                <a:extLst>
                  <a:ext uri="{0D108BD9-81ED-4DB2-BD59-A6C34878D82A}">
                    <a16:rowId xmlns:a16="http://schemas.microsoft.com/office/drawing/2014/main" val="3460147888"/>
                  </a:ext>
                </a:extLst>
              </a:tr>
            </a:tbl>
          </a:graphicData>
        </a:graphic>
      </p:graphicFrame>
    </p:spTree>
    <p:extLst>
      <p:ext uri="{BB962C8B-B14F-4D97-AF65-F5344CB8AC3E}">
        <p14:creationId xmlns:p14="http://schemas.microsoft.com/office/powerpoint/2010/main" val="1242082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48D5D-8449-4933-AA5A-6141ACF46628}"/>
              </a:ext>
            </a:extLst>
          </p:cNvPr>
          <p:cNvSpPr>
            <a:spLocks noGrp="1"/>
          </p:cNvSpPr>
          <p:nvPr>
            <p:ph type="title"/>
          </p:nvPr>
        </p:nvSpPr>
        <p:spPr/>
        <p:txBody>
          <a:bodyPr/>
          <a:lstStyle/>
          <a:p>
            <a:r>
              <a:rPr lang="en-GB"/>
              <a:t>Utilizing The Mailing List</a:t>
            </a:r>
            <a:endParaRPr lang="en-US"/>
          </a:p>
        </p:txBody>
      </p:sp>
      <p:sp>
        <p:nvSpPr>
          <p:cNvPr id="3" name="Content Placeholder 2">
            <a:extLst>
              <a:ext uri="{FF2B5EF4-FFF2-40B4-BE49-F238E27FC236}">
                <a16:creationId xmlns:a16="http://schemas.microsoft.com/office/drawing/2014/main" id="{CE007FBF-630D-4639-94B6-804489C795BC}"/>
              </a:ext>
            </a:extLst>
          </p:cNvPr>
          <p:cNvSpPr>
            <a:spLocks noGrp="1"/>
          </p:cNvSpPr>
          <p:nvPr>
            <p:ph idx="1"/>
          </p:nvPr>
        </p:nvSpPr>
        <p:spPr/>
        <p:txBody>
          <a:bodyPr/>
          <a:lstStyle/>
          <a:p>
            <a:pPr marL="226695" indent="-226695"/>
            <a:r>
              <a:rPr lang="en-GB" dirty="0"/>
              <a:t>Working Group consensus is determined on the mailing list</a:t>
            </a:r>
            <a:endParaRPr lang="en-US" dirty="0"/>
          </a:p>
          <a:p>
            <a:pPr marL="226695" indent="-226695"/>
            <a:r>
              <a:rPr lang="en-GB" dirty="0"/>
              <a:t>Mailing list is to be used for WG decision making and discussions</a:t>
            </a:r>
          </a:p>
          <a:p>
            <a:pPr marL="461645" lvl="1"/>
            <a:r>
              <a:rPr lang="en-GB" dirty="0"/>
              <a:t>Resolving open issues</a:t>
            </a:r>
          </a:p>
          <a:p>
            <a:pPr marL="461645" lvl="1"/>
            <a:r>
              <a:rPr lang="en-GB" dirty="0"/>
              <a:t>Reviewing changes to WG documents</a:t>
            </a:r>
          </a:p>
          <a:p>
            <a:pPr marL="461645" lvl="1"/>
            <a:r>
              <a:rPr lang="en-GB" dirty="0"/>
              <a:t>Introducing new drafts</a:t>
            </a:r>
          </a:p>
          <a:p>
            <a:pPr marL="461645" lvl="1"/>
            <a:r>
              <a:rPr lang="en-GB" dirty="0"/>
              <a:t>Potential new Working Group topics</a:t>
            </a:r>
          </a:p>
          <a:p>
            <a:pPr marL="226695" indent="-226695"/>
            <a:r>
              <a:rPr lang="en-GB" i="1" dirty="0"/>
              <a:t>Meeting time will be scheduled relative to mailing list discussion</a:t>
            </a:r>
          </a:p>
          <a:p>
            <a:endParaRPr lang="en-US" dirty="0"/>
          </a:p>
        </p:txBody>
      </p:sp>
      <p:sp>
        <p:nvSpPr>
          <p:cNvPr id="4" name="Footer Placeholder 3">
            <a:extLst>
              <a:ext uri="{FF2B5EF4-FFF2-40B4-BE49-F238E27FC236}">
                <a16:creationId xmlns:a16="http://schemas.microsoft.com/office/drawing/2014/main" id="{06DBEBFE-7CC5-4768-B5EA-F56296D37679}"/>
              </a:ext>
            </a:extLst>
          </p:cNvPr>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a:extLst>
              <a:ext uri="{FF2B5EF4-FFF2-40B4-BE49-F238E27FC236}">
                <a16:creationId xmlns:a16="http://schemas.microsoft.com/office/drawing/2014/main" id="{4B783AEB-8019-4657-8557-E037E241B8EE}"/>
              </a:ext>
            </a:extLst>
          </p:cNvPr>
          <p:cNvSpPr>
            <a:spLocks noGrp="1"/>
          </p:cNvSpPr>
          <p:nvPr>
            <p:ph type="sldNum" sz="quarter" idx="12"/>
          </p:nvPr>
        </p:nvSpPr>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2815966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1FA39-A97B-4084-9F54-EF5E38EF49D9}"/>
              </a:ext>
            </a:extLst>
          </p:cNvPr>
          <p:cNvSpPr>
            <a:spLocks noGrp="1"/>
          </p:cNvSpPr>
          <p:nvPr>
            <p:ph type="title"/>
          </p:nvPr>
        </p:nvSpPr>
        <p:spPr/>
        <p:txBody>
          <a:bodyPr/>
          <a:lstStyle/>
          <a:p>
            <a:r>
              <a:rPr lang="en-US"/>
              <a:t>IPR Disclosure Process</a:t>
            </a:r>
          </a:p>
        </p:txBody>
      </p:sp>
      <p:sp>
        <p:nvSpPr>
          <p:cNvPr id="3" name="Content Placeholder 2">
            <a:extLst>
              <a:ext uri="{FF2B5EF4-FFF2-40B4-BE49-F238E27FC236}">
                <a16:creationId xmlns:a16="http://schemas.microsoft.com/office/drawing/2014/main" id="{89DBC9A3-6C4E-40F9-84EE-1FF5AEF71BD3}"/>
              </a:ext>
            </a:extLst>
          </p:cNvPr>
          <p:cNvSpPr>
            <a:spLocks noGrp="1"/>
          </p:cNvSpPr>
          <p:nvPr>
            <p:ph idx="1"/>
          </p:nvPr>
        </p:nvSpPr>
        <p:spPr/>
        <p:txBody>
          <a:bodyPr/>
          <a:lstStyle/>
          <a:p>
            <a:r>
              <a:rPr lang="en-US"/>
              <a:t>We follow process put in place in other groups as a result of very late IPR disclosures</a:t>
            </a:r>
          </a:p>
          <a:p>
            <a:pPr lvl="1"/>
            <a:r>
              <a:rPr lang="en-US"/>
              <a:t>This is not a required IETF process</a:t>
            </a:r>
          </a:p>
          <a:p>
            <a:r>
              <a:rPr lang="en-US"/>
              <a:t>Includes</a:t>
            </a:r>
          </a:p>
          <a:p>
            <a:pPr marL="227013" lvl="1" indent="0">
              <a:buNone/>
            </a:pPr>
            <a:r>
              <a:rPr lang="en-US"/>
              <a:t>Polling of draft authors &amp; contributors:</a:t>
            </a:r>
          </a:p>
          <a:p>
            <a:pPr marL="684213" lvl="1" indent="-457200">
              <a:buFont typeface="+mj-lt"/>
              <a:buAutoNum type="arabicPeriod"/>
            </a:pPr>
            <a:r>
              <a:rPr lang="en-US"/>
              <a:t>Prior to moving to next step in WG process</a:t>
            </a:r>
          </a:p>
          <a:p>
            <a:pPr marL="1147762" lvl="2" indent="-457200">
              <a:buFont typeface="+mj-lt"/>
              <a:buAutoNum type="alphaLcPeriod"/>
            </a:pPr>
            <a:r>
              <a:rPr lang="en-US"/>
              <a:t>Before an individual draft becomes a WG document and </a:t>
            </a:r>
          </a:p>
          <a:p>
            <a:pPr marL="1147762" lvl="2" indent="-457200">
              <a:buFont typeface="+mj-lt"/>
              <a:buAutoNum type="alphaLcPeriod"/>
            </a:pPr>
            <a:r>
              <a:rPr lang="en-US"/>
              <a:t>Before a WG document goes to last call</a:t>
            </a:r>
          </a:p>
          <a:p>
            <a:pPr marL="684213" lvl="1" indent="-457200">
              <a:buFont typeface="+mj-lt"/>
              <a:buAutoNum type="arabicPeriod"/>
            </a:pPr>
            <a:r>
              <a:rPr lang="en-US"/>
              <a:t>Requires IPR compliance statement from </a:t>
            </a:r>
            <a:r>
              <a:rPr lang="en-US" b="1" i="1"/>
              <a:t>all</a:t>
            </a:r>
            <a:r>
              <a:rPr lang="en-US"/>
              <a:t> listed in draft</a:t>
            </a:r>
          </a:p>
          <a:p>
            <a:endParaRPr lang="en-US"/>
          </a:p>
        </p:txBody>
      </p:sp>
      <p:sp>
        <p:nvSpPr>
          <p:cNvPr id="4" name="Footer Placeholder 3">
            <a:extLst>
              <a:ext uri="{FF2B5EF4-FFF2-40B4-BE49-F238E27FC236}">
                <a16:creationId xmlns:a16="http://schemas.microsoft.com/office/drawing/2014/main" id="{8207DE94-684B-4DAB-ADBD-E1857BAD6FE9}"/>
              </a:ext>
            </a:extLst>
          </p:cNvPr>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a:extLst>
              <a:ext uri="{FF2B5EF4-FFF2-40B4-BE49-F238E27FC236}">
                <a16:creationId xmlns:a16="http://schemas.microsoft.com/office/drawing/2014/main" id="{E6C4DDF4-FCDC-4797-89B1-B576C58BD3D0}"/>
              </a:ext>
            </a:extLst>
          </p:cNvPr>
          <p:cNvSpPr>
            <a:spLocks noGrp="1"/>
          </p:cNvSpPr>
          <p:nvPr>
            <p:ph type="sldNum" sz="quarter" idx="12"/>
          </p:nvPr>
        </p:nvSpPr>
        <p:spPr/>
        <p:txBody>
          <a:bodyPr/>
          <a:lstStyle/>
          <a:p>
            <a:fld id="{BA9B540C-44DA-4F69-89C9-7C84606640D3}" type="slidenum">
              <a:rPr lang="en-US" smtClean="0"/>
              <a:pPr/>
              <a:t>7</a:t>
            </a:fld>
            <a:endParaRPr lang="en-US"/>
          </a:p>
        </p:txBody>
      </p:sp>
    </p:spTree>
    <p:extLst>
      <p:ext uri="{BB962C8B-B14F-4D97-AF65-F5344CB8AC3E}">
        <p14:creationId xmlns:p14="http://schemas.microsoft.com/office/powerpoint/2010/main" val="115171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WG Draft Status</a:t>
            </a:r>
          </a:p>
        </p:txBody>
      </p:sp>
      <p:sp>
        <p:nvSpPr>
          <p:cNvPr id="3" name="Content Placeholder 2"/>
          <p:cNvSpPr>
            <a:spLocks noGrp="1"/>
          </p:cNvSpPr>
          <p:nvPr>
            <p:ph idx="1"/>
          </p:nvPr>
        </p:nvSpPr>
        <p:spPr>
          <a:xfrm>
            <a:off x="594360" y="914400"/>
            <a:ext cx="10698480" cy="5787715"/>
          </a:xfrm>
        </p:spPr>
        <p:txBody>
          <a:bodyPr vert="horz" lIns="91440" tIns="45720" rIns="91440" bIns="45720" rtlCol="0" anchor="t">
            <a:normAutofit fontScale="70000" lnSpcReduction="20000"/>
          </a:bodyPr>
          <a:lstStyle/>
          <a:p>
            <a:pPr marL="0" indent="0" algn="ctr">
              <a:buNone/>
            </a:pPr>
            <a:r>
              <a:rPr lang="en-US"/>
              <a:t>Document Status Since IETF 105 in Montreal</a:t>
            </a:r>
          </a:p>
          <a:p>
            <a:pPr marL="226695" indent="-226695"/>
            <a:r>
              <a:rPr lang="en-US"/>
              <a:t>Published</a:t>
            </a:r>
          </a:p>
          <a:p>
            <a:pPr marL="461645" lvl="1"/>
            <a:r>
              <a:rPr lang="en-US">
                <a:hlinkClick r:id="rId2"/>
              </a:rPr>
              <a:t>RFC 8557</a:t>
            </a:r>
            <a:r>
              <a:rPr lang="en-US"/>
              <a:t> Deterministic Networking Problem Statement</a:t>
            </a:r>
          </a:p>
          <a:p>
            <a:pPr marL="461645" lvl="1"/>
            <a:r>
              <a:rPr lang="en-US">
                <a:hlinkClick r:id="rId3"/>
              </a:rPr>
              <a:t>RFC 8578</a:t>
            </a:r>
            <a:r>
              <a:rPr lang="en-US"/>
              <a:t> Deterministic Networking Use Cases</a:t>
            </a:r>
          </a:p>
          <a:p>
            <a:pPr marL="461645" lvl="1"/>
            <a:r>
              <a:rPr lang="en-US">
                <a:hlinkClick r:id="rId4"/>
              </a:rPr>
              <a:t>RFC 8655</a:t>
            </a:r>
            <a:r>
              <a:rPr lang="en-US"/>
              <a:t> Deterministic Networking Architecture</a:t>
            </a:r>
          </a:p>
          <a:p>
            <a:pPr marL="226695" indent="-226695"/>
            <a:r>
              <a:rPr lang="en-US"/>
              <a:t>WGLC &amp; On agenda (data plane drafts)</a:t>
            </a:r>
          </a:p>
          <a:p>
            <a:pPr marL="461645" lvl="1"/>
            <a:r>
              <a:rPr lang="en-US"/>
              <a:t>draft-</a:t>
            </a:r>
            <a:r>
              <a:rPr lang="en-US" err="1"/>
              <a:t>ietf</a:t>
            </a:r>
            <a:r>
              <a:rPr lang="en-US"/>
              <a:t>-</a:t>
            </a:r>
            <a:r>
              <a:rPr lang="en-US" err="1"/>
              <a:t>detnet</a:t>
            </a:r>
            <a:r>
              <a:rPr lang="en-US"/>
              <a:t>-data-plane-framework</a:t>
            </a:r>
          </a:p>
          <a:p>
            <a:pPr marL="461645" lvl="1"/>
            <a:r>
              <a:rPr lang="en-US"/>
              <a:t>draft-</a:t>
            </a:r>
            <a:r>
              <a:rPr lang="en-US" err="1"/>
              <a:t>ietf</a:t>
            </a:r>
            <a:r>
              <a:rPr lang="en-US"/>
              <a:t>-</a:t>
            </a:r>
            <a:r>
              <a:rPr lang="en-US" err="1"/>
              <a:t>detnet-ip</a:t>
            </a:r>
            <a:endParaRPr lang="en-US"/>
          </a:p>
          <a:p>
            <a:pPr marL="461645" lvl="1"/>
            <a:r>
              <a:rPr lang="en-US"/>
              <a:t>draft-</a:t>
            </a:r>
            <a:r>
              <a:rPr lang="en-US" err="1"/>
              <a:t>ietf</a:t>
            </a:r>
            <a:r>
              <a:rPr lang="en-US"/>
              <a:t>-</a:t>
            </a:r>
            <a:r>
              <a:rPr lang="en-US" err="1"/>
              <a:t>detnet-mpls</a:t>
            </a:r>
            <a:endParaRPr lang="en-US"/>
          </a:p>
          <a:p>
            <a:pPr marL="461645" lvl="1"/>
            <a:r>
              <a:rPr lang="en-US"/>
              <a:t>draft-</a:t>
            </a:r>
            <a:r>
              <a:rPr lang="en-US" err="1"/>
              <a:t>ietf</a:t>
            </a:r>
            <a:r>
              <a:rPr lang="en-US"/>
              <a:t>-</a:t>
            </a:r>
            <a:r>
              <a:rPr lang="en-US" err="1"/>
              <a:t>detnet</a:t>
            </a:r>
            <a:r>
              <a:rPr lang="en-US"/>
              <a:t>-</a:t>
            </a:r>
            <a:r>
              <a:rPr lang="en-US" err="1"/>
              <a:t>ip</a:t>
            </a:r>
            <a:r>
              <a:rPr lang="en-US"/>
              <a:t>-over-</a:t>
            </a:r>
            <a:r>
              <a:rPr lang="en-US" err="1"/>
              <a:t>mpls</a:t>
            </a:r>
            <a:endParaRPr lang="en-US"/>
          </a:p>
          <a:p>
            <a:pPr marL="461645" lvl="1"/>
            <a:r>
              <a:rPr lang="en-US"/>
              <a:t>draft-</a:t>
            </a:r>
            <a:r>
              <a:rPr lang="en-US" err="1"/>
              <a:t>ietf</a:t>
            </a:r>
            <a:r>
              <a:rPr lang="en-US"/>
              <a:t>-</a:t>
            </a:r>
            <a:r>
              <a:rPr lang="en-US" err="1"/>
              <a:t>detnet</a:t>
            </a:r>
            <a:r>
              <a:rPr lang="en-US"/>
              <a:t>-</a:t>
            </a:r>
            <a:r>
              <a:rPr lang="en-US" err="1"/>
              <a:t>mpls</a:t>
            </a:r>
            <a:r>
              <a:rPr lang="en-US"/>
              <a:t>-over-</a:t>
            </a:r>
            <a:r>
              <a:rPr lang="en-US" err="1"/>
              <a:t>udp</a:t>
            </a:r>
            <a:r>
              <a:rPr lang="en-US"/>
              <a:t>-</a:t>
            </a:r>
            <a:r>
              <a:rPr lang="en-US" err="1"/>
              <a:t>ip</a:t>
            </a:r>
            <a:endParaRPr lang="en-US"/>
          </a:p>
          <a:p>
            <a:pPr marL="226695" indent="-226695"/>
            <a:r>
              <a:rPr lang="en-US"/>
              <a:t>On agenda</a:t>
            </a:r>
          </a:p>
          <a:p>
            <a:pPr marL="461645" lvl="1"/>
            <a:r>
              <a:rPr lang="en-US"/>
              <a:t>data plane drafts</a:t>
            </a:r>
          </a:p>
          <a:p>
            <a:pPr marL="631507" lvl="2"/>
            <a:r>
              <a:rPr lang="en-US"/>
              <a:t>draft-</a:t>
            </a:r>
            <a:r>
              <a:rPr lang="en-US" err="1"/>
              <a:t>ietf</a:t>
            </a:r>
            <a:r>
              <a:rPr lang="en-US"/>
              <a:t>-</a:t>
            </a:r>
            <a:r>
              <a:rPr lang="en-US" err="1"/>
              <a:t>detnet</a:t>
            </a:r>
            <a:r>
              <a:rPr lang="en-US"/>
              <a:t>-</a:t>
            </a:r>
            <a:r>
              <a:rPr lang="en-US" err="1"/>
              <a:t>ip</a:t>
            </a:r>
            <a:r>
              <a:rPr lang="en-US"/>
              <a:t>-over-</a:t>
            </a:r>
            <a:r>
              <a:rPr lang="en-US" err="1"/>
              <a:t>tsn</a:t>
            </a:r>
            <a:endParaRPr lang="en-US"/>
          </a:p>
          <a:p>
            <a:pPr marL="631507" lvl="2"/>
            <a:r>
              <a:rPr lang="en-US"/>
              <a:t>draft-</a:t>
            </a:r>
            <a:r>
              <a:rPr lang="en-US" err="1"/>
              <a:t>ietf</a:t>
            </a:r>
            <a:r>
              <a:rPr lang="en-US"/>
              <a:t>-</a:t>
            </a:r>
            <a:r>
              <a:rPr lang="en-US" err="1"/>
              <a:t>detnet</a:t>
            </a:r>
            <a:r>
              <a:rPr lang="en-US"/>
              <a:t>-</a:t>
            </a:r>
            <a:r>
              <a:rPr lang="en-US" err="1"/>
              <a:t>tsn</a:t>
            </a:r>
            <a:r>
              <a:rPr lang="en-US"/>
              <a:t>-</a:t>
            </a:r>
            <a:r>
              <a:rPr lang="en-US" err="1"/>
              <a:t>vpn</a:t>
            </a:r>
            <a:r>
              <a:rPr lang="en-US"/>
              <a:t>-over-</a:t>
            </a:r>
            <a:r>
              <a:rPr lang="en-US" err="1"/>
              <a:t>mpls</a:t>
            </a:r>
            <a:endParaRPr lang="en-US"/>
          </a:p>
          <a:p>
            <a:pPr marL="631507" lvl="2"/>
            <a:r>
              <a:rPr lang="en-US"/>
              <a:t>draft-</a:t>
            </a:r>
            <a:r>
              <a:rPr lang="en-US" err="1"/>
              <a:t>ietf</a:t>
            </a:r>
            <a:r>
              <a:rPr lang="en-US"/>
              <a:t>-</a:t>
            </a:r>
            <a:r>
              <a:rPr lang="en-US" err="1"/>
              <a:t>detnet</a:t>
            </a:r>
            <a:r>
              <a:rPr lang="en-US"/>
              <a:t>-</a:t>
            </a:r>
            <a:r>
              <a:rPr lang="en-US" err="1"/>
              <a:t>mpls</a:t>
            </a:r>
            <a:r>
              <a:rPr lang="en-US"/>
              <a:t>-over-</a:t>
            </a:r>
            <a:r>
              <a:rPr lang="en-US" err="1"/>
              <a:t>tsn</a:t>
            </a:r>
            <a:endParaRPr lang="en-US"/>
          </a:p>
          <a:p>
            <a:pPr marL="461645" lvl="1"/>
            <a:r>
              <a:rPr lang="en-US"/>
              <a:t>draft-</a:t>
            </a:r>
            <a:r>
              <a:rPr lang="en-US" err="1"/>
              <a:t>ietf</a:t>
            </a:r>
            <a:r>
              <a:rPr lang="en-US"/>
              <a:t>-</a:t>
            </a:r>
            <a:r>
              <a:rPr lang="en-US" err="1"/>
              <a:t>detnet</a:t>
            </a:r>
            <a:r>
              <a:rPr lang="en-US"/>
              <a:t>-flow-information-model</a:t>
            </a:r>
          </a:p>
          <a:p>
            <a:pPr marL="461645" lvl="1"/>
            <a:r>
              <a:rPr lang="en-US"/>
              <a:t>draft-</a:t>
            </a:r>
            <a:r>
              <a:rPr lang="en-US" err="1"/>
              <a:t>ietf</a:t>
            </a:r>
            <a:r>
              <a:rPr lang="en-US"/>
              <a:t>-</a:t>
            </a:r>
            <a:r>
              <a:rPr lang="en-US" err="1"/>
              <a:t>detnet</a:t>
            </a:r>
            <a:r>
              <a:rPr lang="en-US"/>
              <a:t>-yang</a:t>
            </a:r>
          </a:p>
          <a:p>
            <a:pPr marL="461010" lvl="1"/>
            <a:r>
              <a:rPr lang="en-US"/>
              <a:t>draft-</a:t>
            </a:r>
            <a:r>
              <a:rPr lang="en-US" err="1"/>
              <a:t>ietf</a:t>
            </a:r>
            <a:r>
              <a:rPr lang="en-US"/>
              <a:t>-</a:t>
            </a:r>
            <a:r>
              <a:rPr lang="en-US" err="1"/>
              <a:t>detnet</a:t>
            </a:r>
            <a:r>
              <a:rPr lang="en-US"/>
              <a:t>-security</a:t>
            </a:r>
          </a:p>
          <a:p>
            <a:pPr marL="226060"/>
            <a:r>
              <a:rPr lang="en-US"/>
              <a:t>Not on agenda</a:t>
            </a:r>
          </a:p>
          <a:p>
            <a:pPr marL="461645" lvl="1"/>
            <a:r>
              <a:rPr lang="en-US"/>
              <a:t>draft-</a:t>
            </a:r>
            <a:r>
              <a:rPr lang="en-US" err="1"/>
              <a:t>ietf</a:t>
            </a:r>
            <a:r>
              <a:rPr lang="en-US"/>
              <a:t>-</a:t>
            </a:r>
            <a:r>
              <a:rPr lang="en-US" err="1"/>
              <a:t>detnet</a:t>
            </a:r>
            <a:r>
              <a:rPr lang="en-US"/>
              <a:t>-bounded-latency</a:t>
            </a:r>
          </a:p>
          <a:p>
            <a:pPr marL="461645" lvl="1"/>
            <a:endParaRPr lang="en-US"/>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8</a:t>
            </a:fld>
            <a:endParaRPr lang="en-US"/>
          </a:p>
        </p:txBody>
      </p:sp>
    </p:spTree>
    <p:extLst>
      <p:ext uri="{BB962C8B-B14F-4D97-AF65-F5344CB8AC3E}">
        <p14:creationId xmlns:p14="http://schemas.microsoft.com/office/powerpoint/2010/main" val="2522590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WG Deliverables &amp; Milestones</a:t>
            </a:r>
          </a:p>
        </p:txBody>
      </p:sp>
      <p:sp>
        <p:nvSpPr>
          <p:cNvPr id="3" name="Content Placeholder 2"/>
          <p:cNvSpPr>
            <a:spLocks noGrp="1"/>
          </p:cNvSpPr>
          <p:nvPr>
            <p:ph idx="1"/>
          </p:nvPr>
        </p:nvSpPr>
        <p:spPr/>
        <p:txBody>
          <a:bodyPr vert="horz" lIns="91440" tIns="45720" rIns="91440" bIns="45720" rtlCol="0" anchor="t">
            <a:normAutofit lnSpcReduction="10000"/>
          </a:bodyPr>
          <a:lstStyle/>
          <a:p>
            <a:pPr marL="226695" indent="-226695"/>
            <a:r>
              <a:rPr lang="en-US" dirty="0"/>
              <a:t>Core deliverables (reminder)</a:t>
            </a:r>
          </a:p>
          <a:p>
            <a:pPr marL="461645" lvl="1"/>
            <a:r>
              <a:rPr lang="en-US" dirty="0">
                <a:latin typeface="Arial"/>
                <a:cs typeface="Arial"/>
              </a:rPr>
              <a:t>Overall architecture		</a:t>
            </a:r>
            <a:r>
              <a:rPr lang="en-US" dirty="0">
                <a:latin typeface="Arial"/>
                <a:cs typeface="Arial"/>
                <a:sym typeface="Wingdings" panose="05000000000000000000" pitchFamily="2" charset="2"/>
              </a:rPr>
              <a:t></a:t>
            </a:r>
            <a:r>
              <a:rPr lang="en-US" dirty="0">
                <a:latin typeface="Arial"/>
                <a:cs typeface="Arial"/>
              </a:rPr>
              <a:t> Published!</a:t>
            </a:r>
            <a:endParaRPr lang="en-US" dirty="0"/>
          </a:p>
          <a:p>
            <a:pPr marL="461645" lvl="1"/>
            <a:r>
              <a:rPr lang="en-US" dirty="0">
                <a:latin typeface="Arial"/>
                <a:cs typeface="Arial"/>
              </a:rPr>
              <a:t>Data plane definition		</a:t>
            </a:r>
            <a:r>
              <a:rPr lang="en-US" dirty="0">
                <a:latin typeface="Arial"/>
                <a:cs typeface="Arial"/>
                <a:sym typeface="Wingdings" panose="05000000000000000000" pitchFamily="2" charset="2"/>
              </a:rPr>
              <a:t></a:t>
            </a:r>
            <a:r>
              <a:rPr lang="en-US" dirty="0">
                <a:latin typeface="Arial"/>
                <a:cs typeface="Arial"/>
              </a:rPr>
              <a:t> Core passed LC, TSN document close</a:t>
            </a:r>
            <a:endParaRPr lang="en-US" dirty="0"/>
          </a:p>
          <a:p>
            <a:pPr marL="461645" lvl="1"/>
            <a:r>
              <a:rPr lang="en-US" dirty="0">
                <a:latin typeface="Arial"/>
                <a:cs typeface="Arial"/>
              </a:rPr>
              <a:t>Flow information model     	</a:t>
            </a:r>
            <a:r>
              <a:rPr lang="en-US" dirty="0">
                <a:latin typeface="Arial"/>
                <a:cs typeface="Arial"/>
                <a:sym typeface="Wingdings" panose="05000000000000000000" pitchFamily="2" charset="2"/>
              </a:rPr>
              <a:t> </a:t>
            </a:r>
            <a:r>
              <a:rPr lang="en-US" dirty="0">
                <a:latin typeface="Arial"/>
                <a:cs typeface="Arial"/>
              </a:rPr>
              <a:t>LC by IETF107</a:t>
            </a:r>
            <a:endParaRPr lang="en-US" dirty="0"/>
          </a:p>
          <a:p>
            <a:pPr marL="461645" lvl="1"/>
            <a:r>
              <a:rPr lang="en-US" dirty="0">
                <a:latin typeface="Arial"/>
                <a:cs typeface="Arial"/>
              </a:rPr>
              <a:t>YANG models 			</a:t>
            </a:r>
            <a:r>
              <a:rPr lang="en-US" dirty="0">
                <a:latin typeface="Arial"/>
                <a:cs typeface="Arial"/>
                <a:sym typeface="Wingdings" panose="05000000000000000000" pitchFamily="2" charset="2"/>
              </a:rPr>
              <a:t> </a:t>
            </a:r>
            <a:r>
              <a:rPr lang="en-US" dirty="0">
                <a:latin typeface="Arial"/>
                <a:cs typeface="Arial"/>
              </a:rPr>
              <a:t>In progress</a:t>
            </a:r>
            <a:endParaRPr lang="en-US" dirty="0"/>
          </a:p>
          <a:p>
            <a:pPr marL="461645" lvl="1"/>
            <a:endParaRPr lang="en-US" dirty="0"/>
          </a:p>
          <a:p>
            <a:pPr marL="461645" lvl="1"/>
            <a:r>
              <a:rPr lang="en-US" dirty="0">
                <a:latin typeface="Arial"/>
                <a:cs typeface="Arial"/>
              </a:rPr>
              <a:t>Security				</a:t>
            </a:r>
            <a:r>
              <a:rPr lang="en-US" dirty="0">
                <a:latin typeface="Arial"/>
                <a:cs typeface="Arial"/>
                <a:sym typeface="Wingdings" panose="05000000000000000000" pitchFamily="2" charset="2"/>
              </a:rPr>
              <a:t> </a:t>
            </a:r>
            <a:r>
              <a:rPr lang="en-US" dirty="0">
                <a:latin typeface="Arial"/>
                <a:cs typeface="Arial"/>
              </a:rPr>
              <a:t>LC by IETF107</a:t>
            </a:r>
          </a:p>
          <a:p>
            <a:pPr marL="461645" lvl="1"/>
            <a:endParaRPr lang="en-US" dirty="0"/>
          </a:p>
          <a:p>
            <a:pPr marL="226695" indent="-226695">
              <a:buFont typeface="Arial" pitchFamily="49" charset="0"/>
              <a:buChar char="•"/>
            </a:pPr>
            <a:r>
              <a:rPr lang="en-US" dirty="0">
                <a:latin typeface="Arial"/>
                <a:cs typeface="Arial"/>
              </a:rPr>
              <a:t>What's next? </a:t>
            </a:r>
            <a:r>
              <a:rPr lang="en-US" sz="2400" dirty="0">
                <a:latin typeface="Arial"/>
                <a:cs typeface="Arial"/>
              </a:rPr>
              <a:t>			</a:t>
            </a:r>
            <a:r>
              <a:rPr lang="en-US" sz="2400" dirty="0">
                <a:latin typeface="Arial"/>
                <a:cs typeface="Arial"/>
                <a:sym typeface="Wingdings" panose="05000000000000000000" pitchFamily="2" charset="2"/>
              </a:rPr>
              <a:t> </a:t>
            </a:r>
            <a:r>
              <a:rPr lang="en-US" sz="2400" dirty="0">
                <a:latin typeface="Arial"/>
                <a:cs typeface="Arial"/>
              </a:rPr>
              <a:t>Remember we are contribution driven</a:t>
            </a:r>
          </a:p>
          <a:p>
            <a:pPr marL="461645" lvl="1"/>
            <a:r>
              <a:rPr lang="en-US" dirty="0">
                <a:latin typeface="Arial"/>
                <a:cs typeface="Arial"/>
              </a:rPr>
              <a:t>OAM?</a:t>
            </a:r>
          </a:p>
          <a:p>
            <a:pPr marL="461645" lvl="1"/>
            <a:r>
              <a:rPr lang="en-US" dirty="0">
                <a:latin typeface="Arial"/>
                <a:cs typeface="Arial"/>
              </a:rPr>
              <a:t>Control plane topics?</a:t>
            </a:r>
          </a:p>
          <a:p>
            <a:pPr marL="461645" lvl="1"/>
            <a:r>
              <a:rPr lang="en-US" dirty="0">
                <a:latin typeface="Arial"/>
                <a:cs typeface="Arial"/>
              </a:rPr>
              <a:t>Wireless solutions?</a:t>
            </a:r>
          </a:p>
          <a:p>
            <a:pPr marL="0" indent="0">
              <a:buNone/>
            </a:pPr>
            <a:r>
              <a:rPr lang="en-US" dirty="0">
                <a:latin typeface="Arial"/>
                <a:cs typeface="Arial"/>
                <a:sym typeface="Wingdings" panose="05000000000000000000" pitchFamily="2" charset="2"/>
              </a:rPr>
              <a:t> Expect </a:t>
            </a:r>
            <a:r>
              <a:rPr lang="en-US" dirty="0" err="1">
                <a:latin typeface="Arial"/>
                <a:cs typeface="Arial"/>
                <a:sym typeface="Wingdings" panose="05000000000000000000" pitchFamily="2" charset="2"/>
              </a:rPr>
              <a:t>rechartering</a:t>
            </a:r>
            <a:r>
              <a:rPr lang="en-US" dirty="0">
                <a:latin typeface="Arial"/>
                <a:cs typeface="Arial"/>
                <a:sym typeface="Wingdings" panose="05000000000000000000" pitchFamily="2" charset="2"/>
              </a:rPr>
              <a:t> discussion at IETF 107</a:t>
            </a:r>
            <a:endParaRPr lang="en-US" dirty="0">
              <a:latin typeface="Arial"/>
              <a:cs typeface="Arial"/>
            </a:endParaRPr>
          </a:p>
          <a:p>
            <a:pPr marL="461645" lvl="1"/>
            <a:endParaRPr lang="en-US" dirty="0"/>
          </a:p>
          <a:p>
            <a:pPr marL="461645" lvl="1"/>
            <a:endParaRPr lang="en-US" dirty="0"/>
          </a:p>
          <a:p>
            <a:pPr marL="461645" lvl="1"/>
            <a:endParaRPr lang="en-US" dirty="0"/>
          </a:p>
          <a:p>
            <a:pPr marL="461645" lvl="1"/>
            <a:endParaRPr lang="en-US" dirty="0"/>
          </a:p>
          <a:p>
            <a:pPr marL="226695" indent="-226695"/>
            <a:endParaRPr lang="en-US" dirty="0"/>
          </a:p>
        </p:txBody>
      </p:sp>
      <p:sp>
        <p:nvSpPr>
          <p:cNvPr id="4" name="Footer Placeholder 3"/>
          <p:cNvSpPr>
            <a:spLocks noGrp="1"/>
          </p:cNvSpPr>
          <p:nvPr>
            <p:ph type="ftr" sz="quarter" idx="11"/>
          </p:nvPr>
        </p:nvSpPr>
        <p:spPr/>
        <p:txBody>
          <a:bodyPr/>
          <a:lstStyle/>
          <a:p>
            <a:r>
              <a:rPr lang="en-US"/>
              <a:t>106th IETF – </a:t>
            </a:r>
            <a:r>
              <a:rPr lang="en-US" err="1"/>
              <a:t>DetNet</a:t>
            </a:r>
            <a:r>
              <a:rPr lang="en-US"/>
              <a:t> WG</a:t>
            </a:r>
          </a:p>
        </p:txBody>
      </p:sp>
      <p:sp>
        <p:nvSpPr>
          <p:cNvPr id="5" name="Slide Number Placeholder 4"/>
          <p:cNvSpPr>
            <a:spLocks noGrp="1"/>
          </p:cNvSpPr>
          <p:nvPr>
            <p:ph type="sldNum" sz="quarter" idx="12"/>
          </p:nvPr>
        </p:nvSpPr>
        <p:spPr/>
        <p:txBody>
          <a:bodyPr/>
          <a:lstStyle/>
          <a:p>
            <a:fld id="{BA9B540C-44DA-4F69-89C9-7C84606640D3}" type="slidenum">
              <a:rPr lang="en-US" smtClean="0"/>
              <a:pPr/>
              <a:t>9</a:t>
            </a:fld>
            <a:endParaRPr lang="en-US"/>
          </a:p>
        </p:txBody>
      </p:sp>
    </p:spTree>
    <p:extLst>
      <p:ext uri="{BB962C8B-B14F-4D97-AF65-F5344CB8AC3E}">
        <p14:creationId xmlns:p14="http://schemas.microsoft.com/office/powerpoint/2010/main" val="31915914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960</Words>
  <Application>Microsoft Office PowerPoint</Application>
  <PresentationFormat>Custom</PresentationFormat>
  <Paragraphs>272</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Courier New</vt:lpstr>
      <vt:lpstr>Palatino Linotype</vt:lpstr>
      <vt:lpstr>Executive</vt:lpstr>
      <vt:lpstr>DetNet WG </vt:lpstr>
      <vt:lpstr>IETF Note Well</vt:lpstr>
      <vt:lpstr>Meeting Administrativia</vt:lpstr>
      <vt:lpstr>Agenda</vt:lpstr>
      <vt:lpstr>Agenda</vt:lpstr>
      <vt:lpstr>Utilizing The Mailing List</vt:lpstr>
      <vt:lpstr>IPR Disclosure Process</vt:lpstr>
      <vt:lpstr>WG Draft Status</vt:lpstr>
      <vt:lpstr>WG Deliverables &amp; Milestones</vt:lpstr>
      <vt:lpstr>Possible Future DetNet/TSN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DetNet Status &amp; Intro</dc:title>
  <dc:creator>Lou Berger</dc:creator>
  <cp:lastModifiedBy>Lou Berger</cp:lastModifiedBy>
  <cp:revision>6</cp:revision>
  <dcterms:modified xsi:type="dcterms:W3CDTF">2019-11-21T04:45:15Z</dcterms:modified>
</cp:coreProperties>
</file>