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05" r:id="rId2"/>
    <p:sldId id="417" r:id="rId3"/>
    <p:sldId id="419" r:id="rId4"/>
    <p:sldId id="424" r:id="rId5"/>
    <p:sldId id="420" r:id="rId6"/>
    <p:sldId id="425" r:id="rId7"/>
    <p:sldId id="421" r:id="rId8"/>
    <p:sldId id="426" r:id="rId9"/>
    <p:sldId id="422" r:id="rId10"/>
    <p:sldId id="427" r:id="rId11"/>
    <p:sldId id="396" r:id="rId12"/>
    <p:sldId id="31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411" y="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9F11B-0402-442E-BF93-2A7EE432D556}" type="datetimeFigureOut">
              <a:rPr lang="en-US" smtClean="0"/>
              <a:t>2019-11-18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E9CE4-1316-4288-BE0D-5AD26993F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37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00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8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2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5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15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29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4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5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7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8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21/11/2019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6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ietf-detnet-ip-over-mpls/" TargetMode="External"/><Relationship Id="rId2" Type="http://schemas.openxmlformats.org/officeDocument/2006/relationships/hyperlink" Target="https://datatracker.ietf.org/doc/draft-ietf-detnet-ip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atatracker.ietf.org/doc/draft-ietf-detnet-mpls-over-udp-ip/" TargetMode="External"/><Relationship Id="rId4" Type="http://schemas.openxmlformats.org/officeDocument/2006/relationships/hyperlink" Target="https://datatracker.ietf.org/doc/draft-ietf-detnet-mpls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tracker.ietf.org/doc/draft-ietf-detnet-mpls-over-tsn/" TargetMode="External"/><Relationship Id="rId3" Type="http://schemas.openxmlformats.org/officeDocument/2006/relationships/hyperlink" Target="https://datatracker.ietf.org/doc/draft-ietf-detnet-ip/" TargetMode="External"/><Relationship Id="rId7" Type="http://schemas.openxmlformats.org/officeDocument/2006/relationships/hyperlink" Target="https://datatracker.ietf.org/doc/draft-ietf-detnet-ip-over-tsn/" TargetMode="External"/><Relationship Id="rId2" Type="http://schemas.openxmlformats.org/officeDocument/2006/relationships/hyperlink" Target="https://datatracker.ietf.org/doc/draft-ietf-detnet-data-plane-framewor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tracker.ietf.org/doc/draft-ietf-detnet-mpls-over-udp-ip/" TargetMode="External"/><Relationship Id="rId5" Type="http://schemas.openxmlformats.org/officeDocument/2006/relationships/hyperlink" Target="https://datatracker.ietf.org/doc/draft-ietf-detnet-ip-over-mpls/" TargetMode="External"/><Relationship Id="rId4" Type="http://schemas.openxmlformats.org/officeDocument/2006/relationships/hyperlink" Target="https://datatracker.ietf.org/doc/draft-ietf-detnet-mpls/" TargetMode="External"/><Relationship Id="rId9" Type="http://schemas.openxmlformats.org/officeDocument/2006/relationships/hyperlink" Target="https://datatracker.ietf.org/doc/draft-ietf-detnet-tsn-vpn-over-mpl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atatracker.ietf.org/doc/draft-ietf-detnet-ip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datatracker.ietf.org/doc/draft-ietf-detnet-mpl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datatracker.ietf.org/doc/draft-ietf-detnet-ip-over-mpl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datatracker.ietf.org/doc/draft-ietf-detnet-mpls-over-udp-ip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11094720" cy="2876431"/>
          </a:xfrm>
        </p:spPr>
        <p:txBody>
          <a:bodyPr>
            <a:normAutofit/>
          </a:bodyPr>
          <a:lstStyle/>
          <a:p>
            <a:r>
              <a:rPr lang="en-US" dirty="0" err="1"/>
              <a:t>DetNet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Data Plane Drafts</a:t>
            </a:r>
            <a:br>
              <a:rPr lang="en-US" dirty="0"/>
            </a:br>
            <a:r>
              <a:rPr lang="en-US" sz="4000" dirty="0">
                <a:solidFill>
                  <a:srgbClr val="FF0000"/>
                </a:solidFill>
              </a:rPr>
              <a:t>IP, MPLS and Sub-Nets (IP, MPLS)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754312"/>
          </a:xfrm>
        </p:spPr>
        <p:txBody>
          <a:bodyPr>
            <a:no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hu-HU" sz="2000" b="1" dirty="0"/>
              <a:t>Bal</a:t>
            </a:r>
            <a:r>
              <a:rPr lang="en-US" sz="2000" b="1" dirty="0"/>
              <a:t>á</a:t>
            </a:r>
            <a:r>
              <a:rPr lang="hu-HU" sz="2000" b="1" dirty="0" err="1"/>
              <a:t>zs</a:t>
            </a:r>
            <a:r>
              <a:rPr lang="en-US" sz="2000" b="1" dirty="0"/>
              <a:t> Varga, </a:t>
            </a:r>
            <a:r>
              <a:rPr lang="en-US" sz="2000" dirty="0"/>
              <a:t>Don Fedyk, Lou Berger, Andrew Malis, </a:t>
            </a:r>
            <a:r>
              <a:rPr lang="nb-NO" sz="2000" dirty="0"/>
              <a:t>Stewart Bryant, </a:t>
            </a:r>
            <a:r>
              <a:rPr lang="en-US" sz="2000" dirty="0"/>
              <a:t>J</a:t>
            </a:r>
            <a:r>
              <a:rPr lang="hu-HU" sz="2000" dirty="0"/>
              <a:t>á</a:t>
            </a:r>
            <a:r>
              <a:rPr lang="en-US" sz="2000" dirty="0" err="1"/>
              <a:t>nos</a:t>
            </a:r>
            <a:r>
              <a:rPr lang="en-US" sz="2000" dirty="0"/>
              <a:t> Farkas, Jouni Korhonen</a:t>
            </a:r>
          </a:p>
          <a:p>
            <a:r>
              <a:rPr lang="en-US" sz="2000" dirty="0" err="1"/>
              <a:t>DetNet</a:t>
            </a:r>
            <a:r>
              <a:rPr lang="en-US" sz="2000" dirty="0"/>
              <a:t> WG</a:t>
            </a:r>
          </a:p>
          <a:p>
            <a:r>
              <a:rPr lang="en-US" sz="2000" dirty="0"/>
              <a:t>Singapore, 21</a:t>
            </a:r>
            <a:r>
              <a:rPr lang="en-US" sz="2000" baseline="30000" dirty="0"/>
              <a:t>st</a:t>
            </a:r>
            <a:r>
              <a:rPr lang="en-US" sz="2000" dirty="0"/>
              <a:t> November, 2019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20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DetNet</a:t>
            </a:r>
            <a:r>
              <a:rPr lang="en-US" dirty="0"/>
              <a:t> Data Plane: MPLS over UDP/IP</a:t>
            </a:r>
            <a:br>
              <a:rPr lang="en-US" dirty="0"/>
            </a:br>
            <a:r>
              <a:rPr lang="en-US" sz="3200" dirty="0"/>
              <a:t>Management and Control Information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Set of information that is needed to configure </a:t>
            </a:r>
            <a:r>
              <a:rPr lang="en-US" sz="2200" dirty="0" err="1"/>
              <a:t>DetNet</a:t>
            </a:r>
            <a:r>
              <a:rPr lang="en-US" sz="2200" dirty="0"/>
              <a:t> MPLS over UDP/IP</a:t>
            </a:r>
          </a:p>
          <a:p>
            <a:r>
              <a:rPr lang="en-US" sz="2200" dirty="0"/>
              <a:t>Label information (S-label or F-label) to be mapped to UDP/IP flow.</a:t>
            </a:r>
          </a:p>
          <a:p>
            <a:r>
              <a:rPr lang="en-US" sz="2200" dirty="0"/>
              <a:t>IPv4 and IPv6 source address field.</a:t>
            </a:r>
          </a:p>
          <a:p>
            <a:r>
              <a:rPr lang="en-US" sz="2200" dirty="0"/>
              <a:t>IPv4 and IPv6 destination address field.</a:t>
            </a:r>
          </a:p>
          <a:p>
            <a:r>
              <a:rPr lang="en-US" sz="2200" dirty="0"/>
              <a:t>IPv4 Type of Service and IPv6 Traffic Class Fields.</a:t>
            </a:r>
          </a:p>
          <a:p>
            <a:r>
              <a:rPr lang="en-US" sz="2200" dirty="0"/>
              <a:t>UDP Source Port.</a:t>
            </a:r>
          </a:p>
          <a:p>
            <a:r>
              <a:rPr lang="en-US" sz="2200" dirty="0"/>
              <a:t>UDP Destination Port.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10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B691EB-37DE-4196-A2FF-E376085E03FB}"/>
              </a:ext>
            </a:extLst>
          </p:cNvPr>
          <p:cNvSpPr/>
          <p:nvPr/>
        </p:nvSpPr>
        <p:spPr>
          <a:xfrm rot="21175731">
            <a:off x="7231459" y="5244690"/>
            <a:ext cx="306308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ONLY some editorial changes.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171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D5FBE-B5C9-4E20-BF36-8B6E05C8A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–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03068-9D9D-4FE4-A607-D810D4AB80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Shepherd review: DONE</a:t>
            </a:r>
          </a:p>
          <a:p>
            <a:r>
              <a:rPr lang="en-US" dirty="0"/>
              <a:t>WG last call: FINISHED</a:t>
            </a:r>
          </a:p>
          <a:p>
            <a:pPr lvl="1"/>
            <a:r>
              <a:rPr lang="en-US" dirty="0"/>
              <a:t>Started: 28</a:t>
            </a:r>
            <a:r>
              <a:rPr lang="en-US" baseline="30000" dirty="0"/>
              <a:t>th</a:t>
            </a:r>
            <a:r>
              <a:rPr lang="en-US" dirty="0"/>
              <a:t> October</a:t>
            </a:r>
          </a:p>
          <a:p>
            <a:pPr lvl="1"/>
            <a:r>
              <a:rPr lang="en-US" dirty="0"/>
              <a:t>Ended: 11</a:t>
            </a:r>
            <a:r>
              <a:rPr lang="en-US" baseline="30000" dirty="0"/>
              <a:t>th</a:t>
            </a:r>
            <a:r>
              <a:rPr lang="en-US" dirty="0"/>
              <a:t> November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Ready for submission to the IESG …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8E31B-2134-4077-8945-7B7794D0A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F33D7-9B7E-48B6-A8B5-EAA02B7D0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C8DC6D4-CDFD-4D12-B3FB-5892EE3C53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586213"/>
              </p:ext>
            </p:extLst>
          </p:nvPr>
        </p:nvGraphicFramePr>
        <p:xfrm>
          <a:off x="5794664" y="2337969"/>
          <a:ext cx="581198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927">
                  <a:extLst>
                    <a:ext uri="{9D8B030D-6E8A-4147-A177-3AD203B41FA5}">
                      <a16:colId xmlns:a16="http://schemas.microsoft.com/office/drawing/2014/main" val="707603320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1183843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Draft: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WG last call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087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draft-ietf-detnet-ip-03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5698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draft-ietf-detnet-ip-over-mpls-03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734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draft-ietf-detnet-mpls-03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846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draft-ietf-detnet-mpls-over-udp-ip-03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052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92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FFFA5-EF9E-4F09-8F0A-D17870F82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3126E0-3CE3-4881-AD6D-233A771A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12</a:t>
            </a:fld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0FD0F00-83C4-45B9-8289-A7BCBBF3ADA9}"/>
              </a:ext>
            </a:extLst>
          </p:cNvPr>
          <p:cNvSpPr txBox="1"/>
          <p:nvPr/>
        </p:nvSpPr>
        <p:spPr>
          <a:xfrm>
            <a:off x="4938696" y="2659559"/>
            <a:ext cx="23146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Thanks …</a:t>
            </a:r>
          </a:p>
        </p:txBody>
      </p:sp>
    </p:spTree>
    <p:extLst>
      <p:ext uri="{BB962C8B-B14F-4D97-AF65-F5344CB8AC3E}">
        <p14:creationId xmlns:p14="http://schemas.microsoft.com/office/powerpoint/2010/main" val="1892665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D5FBE-B5C9-4E20-BF36-8B6E05C8A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plane documents</a:t>
            </a:r>
            <a:br>
              <a:rPr lang="en-US" dirty="0"/>
            </a:br>
            <a:r>
              <a:rPr lang="en-US" sz="3200" dirty="0"/>
              <a:t>Status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0AB2E81F-7BA6-4DA5-B26C-570EF91E9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Building block approach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8E31B-2134-4077-8945-7B7794D0A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F33D7-9B7E-48B6-A8B5-EAA02B7D0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4B2E0C4-C768-44CC-A968-26F21D8880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506239"/>
              </p:ext>
            </p:extLst>
          </p:nvPr>
        </p:nvGraphicFramePr>
        <p:xfrm>
          <a:off x="2497351" y="2665667"/>
          <a:ext cx="421744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7445">
                  <a:extLst>
                    <a:ext uri="{9D8B030D-6E8A-4147-A177-3AD203B41FA5}">
                      <a16:colId xmlns:a16="http://schemas.microsoft.com/office/drawing/2014/main" val="1111792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DetNet</a:t>
                      </a:r>
                      <a:r>
                        <a:rPr lang="en-US" dirty="0"/>
                        <a:t> Data plane drafts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302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draft-ietf-detnet-data-plane-framework-03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999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draft-ietf-detnet-ip-03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650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draft-ietf-detnet-mpls-03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137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draft-ietf-detnet-ip-over-mpls-03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532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draft-ietf-detnet-mpls-over-udp-ip-03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025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draft-ietf-detnet-ip-over-tsn-01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415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draft-ietf-detnet-mpls-over-tsn-01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49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draft-ietf-detnet-tsn-vpn-over-mpls-01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15288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A8BCFCB5-73DE-43B0-97A1-0AF2881F8612}"/>
              </a:ext>
            </a:extLst>
          </p:cNvPr>
          <p:cNvSpPr txBox="1"/>
          <p:nvPr/>
        </p:nvSpPr>
        <p:spPr>
          <a:xfrm>
            <a:off x="7296755" y="5643622"/>
            <a:ext cx="2035028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600" dirty="0"/>
              <a:t>TSN VPN over </a:t>
            </a:r>
            <a:r>
              <a:rPr lang="en-US" sz="1600" dirty="0" err="1"/>
              <a:t>DetNet</a:t>
            </a:r>
            <a:endParaRPr lang="en-US" sz="1600" dirty="0"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DFBCB2-9AFE-41C4-AC51-546716A06439}"/>
              </a:ext>
            </a:extLst>
          </p:cNvPr>
          <p:cNvSpPr txBox="1"/>
          <p:nvPr/>
        </p:nvSpPr>
        <p:spPr>
          <a:xfrm>
            <a:off x="7296755" y="4734115"/>
            <a:ext cx="2035028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600" err="1"/>
              <a:t>DetNet</a:t>
            </a:r>
            <a:r>
              <a:rPr lang="en-US" sz="1600"/>
              <a:t> over sub-net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D75679-FD5D-43D8-BFFF-48C46D706395}"/>
              </a:ext>
            </a:extLst>
          </p:cNvPr>
          <p:cNvSpPr txBox="1"/>
          <p:nvPr/>
        </p:nvSpPr>
        <p:spPr>
          <a:xfrm>
            <a:off x="7296755" y="3585248"/>
            <a:ext cx="2035028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600" dirty="0" err="1"/>
              <a:t>DetNet</a:t>
            </a:r>
            <a:r>
              <a:rPr lang="en-US" sz="1600" dirty="0"/>
              <a:t>  IP|MPLS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495C3AFA-B062-402B-9382-E84EFCB8220C}"/>
              </a:ext>
            </a:extLst>
          </p:cNvPr>
          <p:cNvSpPr/>
          <p:nvPr/>
        </p:nvSpPr>
        <p:spPr>
          <a:xfrm>
            <a:off x="6764793" y="3507804"/>
            <a:ext cx="319176" cy="57741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1096EBD7-DFFE-4DD4-AE28-3701AF3C1EC6}"/>
              </a:ext>
            </a:extLst>
          </p:cNvPr>
          <p:cNvSpPr/>
          <p:nvPr/>
        </p:nvSpPr>
        <p:spPr>
          <a:xfrm>
            <a:off x="6764791" y="4228760"/>
            <a:ext cx="319177" cy="132556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92E6E50A-F5B0-4AFA-B1BF-21583F49451C}"/>
              </a:ext>
            </a:extLst>
          </p:cNvPr>
          <p:cNvSpPr/>
          <p:nvPr/>
        </p:nvSpPr>
        <p:spPr>
          <a:xfrm>
            <a:off x="6764791" y="5697865"/>
            <a:ext cx="319177" cy="23006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F3D5FC-10BB-4CC7-9EAF-1B751457B998}"/>
              </a:ext>
            </a:extLst>
          </p:cNvPr>
          <p:cNvSpPr txBox="1"/>
          <p:nvPr/>
        </p:nvSpPr>
        <p:spPr>
          <a:xfrm>
            <a:off x="7292827" y="3042796"/>
            <a:ext cx="2038956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en-US" sz="1600" dirty="0"/>
              <a:t>Data plane framework</a:t>
            </a:r>
            <a:endParaRPr lang="en-US" sz="1600" dirty="0">
              <a:cs typeface="Calibri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4B242B4D-706E-4DC3-8A81-16DBFDDE4368}"/>
              </a:ext>
            </a:extLst>
          </p:cNvPr>
          <p:cNvSpPr/>
          <p:nvPr/>
        </p:nvSpPr>
        <p:spPr>
          <a:xfrm>
            <a:off x="6760863" y="3097039"/>
            <a:ext cx="319177" cy="23006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741B9E4-B395-4C13-9BE3-DBCC63559EC1}"/>
              </a:ext>
            </a:extLst>
          </p:cNvPr>
          <p:cNvSpPr/>
          <p:nvPr/>
        </p:nvSpPr>
        <p:spPr>
          <a:xfrm>
            <a:off x="2299284" y="3350196"/>
            <a:ext cx="4780756" cy="155098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06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DetNet</a:t>
            </a:r>
            <a:r>
              <a:rPr lang="en-US" dirty="0"/>
              <a:t> Data Plane: IP</a:t>
            </a:r>
            <a:br>
              <a:rPr lang="en-US" dirty="0"/>
            </a:br>
            <a:r>
              <a:rPr lang="en-US" sz="3200" u="sng" dirty="0">
                <a:hlinkClick r:id="rId2"/>
              </a:rPr>
              <a:t>draft-ietf-detnet-ip-03</a:t>
            </a:r>
            <a:r>
              <a:rPr lang="en-US" sz="3200" dirty="0"/>
              <a:t> 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Content</a:t>
            </a:r>
          </a:p>
          <a:p>
            <a:pPr lvl="1"/>
            <a:r>
              <a:rPr lang="en-US" sz="2000" dirty="0"/>
              <a:t>specifies the Deterministic Networking data plane </a:t>
            </a:r>
            <a:br>
              <a:rPr lang="en-US" sz="2000" dirty="0"/>
            </a:br>
            <a:r>
              <a:rPr lang="en-US" sz="2000" dirty="0"/>
              <a:t>when operating in an IP packet switched network.</a:t>
            </a:r>
          </a:p>
          <a:p>
            <a:endParaRPr lang="en-US" sz="2200" dirty="0"/>
          </a:p>
          <a:p>
            <a:r>
              <a:rPr lang="en-US" sz="2200" dirty="0" err="1"/>
              <a:t>DetNet</a:t>
            </a:r>
            <a:r>
              <a:rPr lang="en-US" sz="2200" dirty="0"/>
              <a:t> IP Data Plane</a:t>
            </a:r>
          </a:p>
          <a:p>
            <a:pPr lvl="1"/>
            <a:r>
              <a:rPr lang="en-US" sz="1800" dirty="0" err="1"/>
              <a:t>DetNet</a:t>
            </a:r>
            <a:r>
              <a:rPr lang="en-US" sz="1800" dirty="0"/>
              <a:t> forwarding sub-layer only</a:t>
            </a:r>
          </a:p>
          <a:p>
            <a:r>
              <a:rPr lang="it-IT" sz="2200" dirty="0"/>
              <a:t>DetNet IP Data Plane Procedures</a:t>
            </a:r>
          </a:p>
          <a:p>
            <a:pPr lvl="1"/>
            <a:r>
              <a:rPr lang="it-IT" sz="1800" dirty="0"/>
              <a:t>Flow identification: 6-tuple (5-tuple + DSCP)</a:t>
            </a:r>
          </a:p>
          <a:p>
            <a:r>
              <a:rPr lang="en-US" sz="2200" dirty="0"/>
              <a:t>Management and Control Information Summary</a:t>
            </a:r>
          </a:p>
          <a:p>
            <a:endParaRPr lang="en-US" sz="2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F14FD6-6DCB-4A00-ACED-804F46463A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726" y="1026499"/>
            <a:ext cx="4305095" cy="24771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9640D0-7467-4A5C-AF8C-F96F1B701C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4794" y="3879156"/>
            <a:ext cx="4410958" cy="24771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97F54B-D386-4D77-9A3D-FECE8CB8F209}"/>
              </a:ext>
            </a:extLst>
          </p:cNvPr>
          <p:cNvSpPr txBox="1"/>
          <p:nvPr/>
        </p:nvSpPr>
        <p:spPr>
          <a:xfrm>
            <a:off x="838200" y="5653743"/>
            <a:ext cx="5699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Note: the </a:t>
            </a:r>
            <a:r>
              <a:rPr lang="en-US" sz="1400" dirty="0" err="1"/>
              <a:t>DetNet</a:t>
            </a:r>
            <a:r>
              <a:rPr lang="en-US" sz="1400" dirty="0"/>
              <a:t> IP data plane does not perform additional encapsulations </a:t>
            </a:r>
            <a:br>
              <a:rPr lang="en-US" sz="1400" dirty="0"/>
            </a:br>
            <a:r>
              <a:rPr lang="en-US" sz="1400" dirty="0"/>
              <a:t>but operates on the IP header fields already in place.</a:t>
            </a:r>
          </a:p>
        </p:txBody>
      </p:sp>
    </p:spTree>
    <p:extLst>
      <p:ext uri="{BB962C8B-B14F-4D97-AF65-F5344CB8AC3E}">
        <p14:creationId xmlns:p14="http://schemas.microsoft.com/office/powerpoint/2010/main" val="2770608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DetNet</a:t>
            </a:r>
            <a:r>
              <a:rPr lang="en-US" dirty="0"/>
              <a:t> Data Plane: IP</a:t>
            </a:r>
            <a:br>
              <a:rPr lang="en-US" dirty="0"/>
            </a:br>
            <a:r>
              <a:rPr lang="en-US" sz="3200" dirty="0"/>
              <a:t>Management and Control Information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Set of information that is needed to identify individual and aggregated </a:t>
            </a:r>
            <a:r>
              <a:rPr lang="en-US" sz="2200" dirty="0" err="1"/>
              <a:t>DetNet</a:t>
            </a:r>
            <a:r>
              <a:rPr lang="en-US" sz="2200" dirty="0"/>
              <a:t> flows:</a:t>
            </a:r>
          </a:p>
          <a:p>
            <a:endParaRPr lang="en-US" sz="2200" dirty="0"/>
          </a:p>
          <a:p>
            <a:r>
              <a:rPr lang="en-US" sz="2000" dirty="0"/>
              <a:t>IPv4 and IPv6 source address field.</a:t>
            </a:r>
          </a:p>
          <a:p>
            <a:r>
              <a:rPr lang="en-US" sz="2000" dirty="0"/>
              <a:t>IPv4 and IPv6 source prefix length.</a:t>
            </a:r>
          </a:p>
          <a:p>
            <a:r>
              <a:rPr lang="en-US" sz="2000" dirty="0"/>
              <a:t>IPv4 and IPv6 destination address field.</a:t>
            </a:r>
          </a:p>
          <a:p>
            <a:r>
              <a:rPr lang="en-US" sz="2000" dirty="0"/>
              <a:t>IPv4 and IPv6 destination prefix length.</a:t>
            </a:r>
          </a:p>
          <a:p>
            <a:r>
              <a:rPr lang="en-US" sz="2000" dirty="0"/>
              <a:t>IPv4 protocol field.</a:t>
            </a:r>
          </a:p>
          <a:p>
            <a:r>
              <a:rPr lang="en-US" sz="2000" dirty="0"/>
              <a:t>IPv6 next header field.</a:t>
            </a:r>
          </a:p>
          <a:p>
            <a:endParaRPr lang="en-US" sz="22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D88FF-35A8-46DF-AEC7-51EE1831AC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DSCP field</a:t>
            </a:r>
            <a:r>
              <a:rPr lang="en-US" sz="2000" dirty="0"/>
              <a:t> in IPv4 Type of Service and </a:t>
            </a:r>
            <a:br>
              <a:rPr lang="en-US" sz="2000" dirty="0"/>
            </a:br>
            <a:r>
              <a:rPr lang="en-US" sz="2000" dirty="0"/>
              <a:t>IPv6 Traffic Class.</a:t>
            </a:r>
          </a:p>
          <a:p>
            <a:r>
              <a:rPr lang="en-US" sz="2000" dirty="0">
                <a:solidFill>
                  <a:srgbClr val="FF0000"/>
                </a:solidFill>
              </a:rPr>
              <a:t>DSCP list</a:t>
            </a:r>
            <a:r>
              <a:rPr lang="en-US" sz="2000" dirty="0"/>
              <a:t> in IPv4 Type of Service and </a:t>
            </a:r>
            <a:br>
              <a:rPr lang="en-US" sz="2000" dirty="0"/>
            </a:br>
            <a:r>
              <a:rPr lang="en-US" sz="2000" dirty="0"/>
              <a:t>IPv6 Traffic Class.</a:t>
            </a:r>
          </a:p>
          <a:p>
            <a:r>
              <a:rPr lang="en-US" sz="2000" dirty="0"/>
              <a:t>IPv6 flow label field.</a:t>
            </a:r>
          </a:p>
          <a:p>
            <a:r>
              <a:rPr lang="en-US" sz="2000" dirty="0"/>
              <a:t>TCP and UDP Source Port. Exact and wildcard matching. Port ranges optional.</a:t>
            </a:r>
          </a:p>
          <a:p>
            <a:r>
              <a:rPr lang="en-US" sz="2000" dirty="0"/>
              <a:t>TCP and UDP Destination Port. Exact and wildcard matching. Port ranges optional.</a:t>
            </a:r>
          </a:p>
          <a:p>
            <a:r>
              <a:rPr lang="en-US" sz="2000" dirty="0"/>
              <a:t>IPsec Header SPI field.  Exact matching is required.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A2C291-5D28-4EED-A459-A3FFD05DE83D}"/>
              </a:ext>
            </a:extLst>
          </p:cNvPr>
          <p:cNvSpPr/>
          <p:nvPr/>
        </p:nvSpPr>
        <p:spPr>
          <a:xfrm>
            <a:off x="10551798" y="2557145"/>
            <a:ext cx="136402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ECN omitted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C796A6-4CEF-498A-A123-BE392EA599BF}"/>
              </a:ext>
            </a:extLst>
          </p:cNvPr>
          <p:cNvSpPr/>
          <p:nvPr/>
        </p:nvSpPr>
        <p:spPr>
          <a:xfrm>
            <a:off x="2404277" y="6094740"/>
            <a:ext cx="6670544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In order to maximize reuse of 5-tuple based mechanisms, </a:t>
            </a:r>
            <a:r>
              <a:rPr lang="en-US" sz="1400" dirty="0" err="1">
                <a:solidFill>
                  <a:srgbClr val="FF0000"/>
                </a:solidFill>
              </a:rPr>
              <a:t>DetNet</a:t>
            </a:r>
            <a:r>
              <a:rPr lang="en-US" sz="1400" dirty="0">
                <a:solidFill>
                  <a:srgbClr val="FF0000"/>
                </a:solidFill>
              </a:rPr>
              <a:t> aware applications 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and end systems SHOULD NOT mix </a:t>
            </a:r>
            <a:r>
              <a:rPr lang="en-US" sz="1400" dirty="0" err="1">
                <a:solidFill>
                  <a:srgbClr val="FF0000"/>
                </a:solidFill>
              </a:rPr>
              <a:t>DetNet</a:t>
            </a:r>
            <a:r>
              <a:rPr lang="en-US" sz="1400" dirty="0">
                <a:solidFill>
                  <a:srgbClr val="FF0000"/>
                </a:solidFill>
              </a:rPr>
              <a:t> and non-</a:t>
            </a:r>
            <a:r>
              <a:rPr lang="en-US" sz="1400" dirty="0" err="1">
                <a:solidFill>
                  <a:srgbClr val="FF0000"/>
                </a:solidFill>
              </a:rPr>
              <a:t>DetNet</a:t>
            </a:r>
            <a:r>
              <a:rPr lang="en-US" sz="1400" dirty="0">
                <a:solidFill>
                  <a:srgbClr val="FF0000"/>
                </a:solidFill>
              </a:rPr>
              <a:t> traffic within a single 5-tuple.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67380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DetNet</a:t>
            </a:r>
            <a:r>
              <a:rPr lang="en-US" dirty="0"/>
              <a:t> Data Plane: MPLS</a:t>
            </a:r>
            <a:br>
              <a:rPr lang="en-US" dirty="0"/>
            </a:br>
            <a:r>
              <a:rPr lang="en-US" sz="3200" dirty="0">
                <a:hlinkClick r:id="rId2"/>
              </a:rPr>
              <a:t>draft-ietf-detnet-mpls-03</a:t>
            </a:r>
            <a:r>
              <a:rPr lang="en-US" sz="3200" dirty="0"/>
              <a:t>  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Content</a:t>
            </a:r>
          </a:p>
          <a:p>
            <a:pPr lvl="1"/>
            <a:r>
              <a:rPr lang="en-US" sz="2000" dirty="0"/>
              <a:t>specifies the Deterministic Networking data plane when</a:t>
            </a:r>
            <a:br>
              <a:rPr lang="en-US" sz="2000" dirty="0"/>
            </a:br>
            <a:r>
              <a:rPr lang="en-US" sz="2000" dirty="0"/>
              <a:t>operating over an MPLS Packet Switched Networks.</a:t>
            </a:r>
          </a:p>
          <a:p>
            <a:endParaRPr lang="en-US" sz="2200" dirty="0"/>
          </a:p>
          <a:p>
            <a:r>
              <a:rPr lang="en-US" sz="2200" dirty="0" err="1"/>
              <a:t>DetNet</a:t>
            </a:r>
            <a:r>
              <a:rPr lang="en-US" sz="2200" dirty="0"/>
              <a:t> MPLS Data Plane</a:t>
            </a:r>
          </a:p>
          <a:p>
            <a:pPr lvl="1"/>
            <a:r>
              <a:rPr lang="en-US" sz="1800" dirty="0" err="1"/>
              <a:t>DetNet</a:t>
            </a:r>
            <a:r>
              <a:rPr lang="en-US" sz="1800" dirty="0"/>
              <a:t> service sub-layer</a:t>
            </a:r>
          </a:p>
          <a:p>
            <a:pPr lvl="1"/>
            <a:r>
              <a:rPr lang="en-US" sz="1800" dirty="0" err="1"/>
              <a:t>DetNet</a:t>
            </a:r>
            <a:r>
              <a:rPr lang="en-US" sz="1800" dirty="0"/>
              <a:t> forwarding sub-layer</a:t>
            </a:r>
          </a:p>
          <a:p>
            <a:r>
              <a:rPr lang="it-IT" sz="2200" dirty="0"/>
              <a:t>DetNet MPLS Data Plane Procedures</a:t>
            </a:r>
          </a:p>
          <a:p>
            <a:pPr lvl="1"/>
            <a:r>
              <a:rPr lang="it-IT" sz="1800" dirty="0"/>
              <a:t>Flow identification: Labels</a:t>
            </a:r>
          </a:p>
          <a:p>
            <a:pPr lvl="1"/>
            <a:r>
              <a:rPr lang="it-IT" sz="1800" dirty="0"/>
              <a:t>Sequence number: d-CW</a:t>
            </a:r>
          </a:p>
          <a:p>
            <a:r>
              <a:rPr lang="en-US" sz="2200" dirty="0"/>
              <a:t>Management and Control </a:t>
            </a:r>
            <a:br>
              <a:rPr lang="en-US" sz="2200" dirty="0"/>
            </a:br>
            <a:r>
              <a:rPr lang="en-US" sz="2200" dirty="0"/>
              <a:t>Information 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2713B3-CFFE-4EDA-8435-50D9CB293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7090" y="367288"/>
            <a:ext cx="3450220" cy="18046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0BCC44-A865-458A-B0FB-E456CF0CB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6775" y="4331705"/>
            <a:ext cx="3407639" cy="24614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061EAC-948F-4C49-99D1-5CF795C201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4739" y="2592942"/>
            <a:ext cx="4314504" cy="26550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7158323-A583-4416-A5F5-73CF008DBC14}"/>
              </a:ext>
            </a:extLst>
          </p:cNvPr>
          <p:cNvSpPr txBox="1"/>
          <p:nvPr/>
        </p:nvSpPr>
        <p:spPr>
          <a:xfrm>
            <a:off x="7794211" y="5648297"/>
            <a:ext cx="2207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Note: zero or more F-labels</a:t>
            </a:r>
          </a:p>
        </p:txBody>
      </p:sp>
    </p:spTree>
    <p:extLst>
      <p:ext uri="{BB962C8B-B14F-4D97-AF65-F5344CB8AC3E}">
        <p14:creationId xmlns:p14="http://schemas.microsoft.com/office/powerpoint/2010/main" val="1602703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DetNet</a:t>
            </a:r>
            <a:r>
              <a:rPr lang="en-US" dirty="0"/>
              <a:t> Data Plane: MPLS</a:t>
            </a:r>
            <a:br>
              <a:rPr lang="en-US" dirty="0"/>
            </a:br>
            <a:r>
              <a:rPr lang="en-US" sz="3200" dirty="0"/>
              <a:t>Management and Control Information Summary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BBF4986-4A34-4533-BAA7-85B050D819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Service Sub-Layer Information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App-Flow identification information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Sequence number length 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S-Label for the service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PRF used or not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Associated forwarding sub-layer information</a:t>
            </a:r>
          </a:p>
          <a:p>
            <a:pPr marL="0" indent="0">
              <a:buNone/>
            </a:pPr>
            <a:r>
              <a:rPr lang="en-US" sz="2000" dirty="0"/>
              <a:t>Service sub-layer (for received traffic)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Associated forwarding sub-layer information 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S-Label for the received service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PEF or POF is to be provided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Sequence number length</a:t>
            </a:r>
          </a:p>
          <a:p>
            <a:pPr marL="0" indent="0">
              <a:buNone/>
            </a:pPr>
            <a:r>
              <a:rPr lang="en-US" sz="2000" dirty="0"/>
              <a:t>Service Aggregation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S-Labels or F-Labels that are to be carried over each aggregated service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A-Label associated with each aggregated service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Other S-Label information summarized above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552FE4D-AE6C-4985-94FE-734999E1AD4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Forwarding Sub-Layer Information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Outgoing F-Label stack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Traffic parameters associated with a specific label in the stack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Outgoing interface and next hop (for unicast traffic)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Sub-network specific parameters</a:t>
            </a:r>
          </a:p>
          <a:p>
            <a:pPr marL="0" indent="0">
              <a:buNone/>
            </a:pPr>
            <a:r>
              <a:rPr lang="en-US" sz="2000" dirty="0"/>
              <a:t>Forwarding sub-layer (for received)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Incoming interface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Incoming F-Label stack to be popped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Incoming forwarding sub-layer flow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6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CDF7C6-16D8-464B-90E0-0B4EE83CFDFC}"/>
              </a:ext>
            </a:extLst>
          </p:cNvPr>
          <p:cNvSpPr txBox="1"/>
          <p:nvPr/>
        </p:nvSpPr>
        <p:spPr>
          <a:xfrm>
            <a:off x="4098882" y="6311900"/>
            <a:ext cx="3994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Note: Required information depends on the </a:t>
            </a:r>
            <a:r>
              <a:rPr lang="en-US" sz="1400" dirty="0" err="1"/>
              <a:t>DetNet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node type and the </a:t>
            </a:r>
            <a:r>
              <a:rPr lang="en-US" sz="1400" dirty="0" err="1"/>
              <a:t>DetNet</a:t>
            </a:r>
            <a:r>
              <a:rPr lang="en-US" sz="1400" dirty="0"/>
              <a:t> functions being provided.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BCC5B8-1571-4C42-AAEE-2DCA32CEAE42}"/>
              </a:ext>
            </a:extLst>
          </p:cNvPr>
          <p:cNvSpPr/>
          <p:nvPr/>
        </p:nvSpPr>
        <p:spPr>
          <a:xfrm rot="21175731">
            <a:off x="7286763" y="5244690"/>
            <a:ext cx="295247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ONLY some editorial changes.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096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DetNet</a:t>
            </a:r>
            <a:r>
              <a:rPr lang="en-US" dirty="0"/>
              <a:t> Data Plane: IP over MPLS</a:t>
            </a:r>
            <a:br>
              <a:rPr lang="en-US" dirty="0"/>
            </a:br>
            <a:r>
              <a:rPr lang="en-US" sz="3200" u="sng" dirty="0">
                <a:hlinkClick r:id="rId2"/>
              </a:rPr>
              <a:t>draft-ietf-detnet-ip-over-mpls-03</a:t>
            </a:r>
            <a:r>
              <a:rPr lang="en-US" sz="3200" dirty="0"/>
              <a:t> 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Content</a:t>
            </a:r>
          </a:p>
          <a:p>
            <a:pPr lvl="1"/>
            <a:r>
              <a:rPr lang="en-US" sz="2000" dirty="0"/>
              <a:t>specifies the Deterministic Networking data plane when</a:t>
            </a:r>
            <a:br>
              <a:rPr lang="en-US" sz="2000" dirty="0"/>
            </a:br>
            <a:r>
              <a:rPr lang="en-US" sz="2000" dirty="0"/>
              <a:t>operating in an IP over MPLS packet network.</a:t>
            </a:r>
          </a:p>
          <a:p>
            <a:endParaRPr lang="en-US" sz="2200" dirty="0"/>
          </a:p>
          <a:p>
            <a:r>
              <a:rPr lang="en-US" sz="2200" dirty="0"/>
              <a:t>IP over </a:t>
            </a:r>
            <a:r>
              <a:rPr lang="en-US" sz="2200" dirty="0" err="1"/>
              <a:t>DetNet</a:t>
            </a:r>
            <a:r>
              <a:rPr lang="en-US" sz="2200" dirty="0"/>
              <a:t> MPLS</a:t>
            </a:r>
          </a:p>
          <a:p>
            <a:pPr lvl="1"/>
            <a:r>
              <a:rPr lang="en-US" sz="1800" dirty="0"/>
              <a:t>Data plane scenarios</a:t>
            </a:r>
          </a:p>
          <a:p>
            <a:pPr lvl="1"/>
            <a:r>
              <a:rPr lang="en-US" sz="1800" dirty="0"/>
              <a:t>Encapsulation</a:t>
            </a:r>
          </a:p>
          <a:p>
            <a:r>
              <a:rPr lang="it-IT" sz="2200" dirty="0"/>
              <a:t>IP over DetNet MPLS Procedures</a:t>
            </a:r>
          </a:p>
          <a:p>
            <a:pPr lvl="1"/>
            <a:r>
              <a:rPr lang="it-IT" sz="1800" dirty="0"/>
              <a:t>Flow identification</a:t>
            </a:r>
          </a:p>
          <a:p>
            <a:pPr lvl="1"/>
            <a:r>
              <a:rPr lang="it-IT" sz="1800" dirty="0"/>
              <a:t>Traffic treatment</a:t>
            </a:r>
          </a:p>
          <a:p>
            <a:r>
              <a:rPr lang="en-US" sz="2200" dirty="0"/>
              <a:t>Management and Control </a:t>
            </a:r>
            <a:br>
              <a:rPr lang="en-US" sz="2200" dirty="0"/>
            </a:br>
            <a:r>
              <a:rPr lang="en-US" sz="2200" dirty="0"/>
              <a:t>Information 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45329F-387F-468D-BE20-582EDD0CC6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9941" y="1120047"/>
            <a:ext cx="4565149" cy="28797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1E6BAF-AAB2-4781-BDB6-1A8E34339C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0148" y="3958033"/>
            <a:ext cx="3922710" cy="287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100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DetNet</a:t>
            </a:r>
            <a:r>
              <a:rPr lang="en-US" dirty="0"/>
              <a:t> Data Plane: IP over MPLS</a:t>
            </a:r>
            <a:br>
              <a:rPr lang="en-US" dirty="0"/>
            </a:br>
            <a:r>
              <a:rPr lang="en-US" sz="3200" dirty="0"/>
              <a:t>Management and Control Information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At the MPLS ingress node:</a:t>
            </a:r>
          </a:p>
          <a:p>
            <a:r>
              <a:rPr lang="en-US" sz="2200" dirty="0"/>
              <a:t>Each MPLS App-Flow is identified using the IP flow identification information as defined in [I-</a:t>
            </a:r>
            <a:r>
              <a:rPr lang="en-US" sz="2200" dirty="0" err="1"/>
              <a:t>D.ietf</a:t>
            </a:r>
            <a:r>
              <a:rPr lang="en-US" sz="2200" dirty="0"/>
              <a:t>-</a:t>
            </a:r>
            <a:r>
              <a:rPr lang="en-US" sz="2200" dirty="0" err="1"/>
              <a:t>detnet-ip</a:t>
            </a:r>
            <a:r>
              <a:rPr lang="en-US" sz="2200" dirty="0"/>
              <a:t>].  Includes all wildcards, port ranges and ability to ignore specific IP fields.</a:t>
            </a:r>
          </a:p>
          <a:p>
            <a:r>
              <a:rPr lang="en-US" sz="2200" dirty="0"/>
              <a:t>The </a:t>
            </a:r>
            <a:r>
              <a:rPr lang="en-US" sz="2200" dirty="0" err="1"/>
              <a:t>DetNet</a:t>
            </a:r>
            <a:r>
              <a:rPr lang="en-US" sz="2200" dirty="0"/>
              <a:t> MPLS service that is to be used to send the matching IP traffic. Includes both service and traffic delivery information.</a:t>
            </a:r>
          </a:p>
          <a:p>
            <a:pPr marL="0" indent="0">
              <a:buNone/>
            </a:pPr>
            <a:r>
              <a:rPr lang="en-US" sz="2200" dirty="0"/>
              <a:t>At the MPLS egress node:</a:t>
            </a:r>
          </a:p>
          <a:p>
            <a:r>
              <a:rPr lang="en-US" sz="2200" dirty="0"/>
              <a:t>S-Label values that are carrying MPLS over IP encapsulated traffic.</a:t>
            </a:r>
          </a:p>
          <a:p>
            <a:r>
              <a:rPr lang="en-US" sz="2200" dirty="0"/>
              <a:t>For each S-Label, how the received traffic is to be handled.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8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D61CCF-31F2-47E5-A573-83E5029DA270}"/>
              </a:ext>
            </a:extLst>
          </p:cNvPr>
          <p:cNvSpPr/>
          <p:nvPr/>
        </p:nvSpPr>
        <p:spPr>
          <a:xfrm rot="21175731">
            <a:off x="7231459" y="5244690"/>
            <a:ext cx="306308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ONLY some editorial changes.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14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0C89-BD8B-4BB5-9081-42DBBAE01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DetNet</a:t>
            </a:r>
            <a:r>
              <a:rPr lang="en-US" dirty="0"/>
              <a:t> Data Plane: MPLS over UDP/IP</a:t>
            </a:r>
            <a:br>
              <a:rPr lang="en-US" dirty="0"/>
            </a:br>
            <a:r>
              <a:rPr lang="en-US" sz="3200" u="sng" dirty="0">
                <a:hlinkClick r:id="rId2"/>
              </a:rPr>
              <a:t>draft-ietf-detnet-mpls-over-udp-ip-03</a:t>
            </a:r>
            <a:r>
              <a:rPr lang="en-US" sz="3200" dirty="0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BD58-4E92-4A6A-A89B-40A0896A9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Content</a:t>
            </a:r>
          </a:p>
          <a:p>
            <a:pPr lvl="1"/>
            <a:r>
              <a:rPr lang="en-US" sz="2000" dirty="0"/>
              <a:t>specifies the MPLS Deterministic Networking data plane</a:t>
            </a:r>
            <a:br>
              <a:rPr lang="en-US" sz="2000" dirty="0"/>
            </a:br>
            <a:r>
              <a:rPr lang="en-US" sz="2000" dirty="0"/>
              <a:t>operation and encapsulation over an IP network.  </a:t>
            </a:r>
          </a:p>
          <a:p>
            <a:endParaRPr lang="en-US" sz="2600" dirty="0"/>
          </a:p>
          <a:p>
            <a:r>
              <a:rPr lang="en-US" sz="2200" dirty="0" err="1"/>
              <a:t>DetNet</a:t>
            </a:r>
            <a:r>
              <a:rPr lang="en-US" sz="2200" dirty="0"/>
              <a:t> MPLS over </a:t>
            </a:r>
            <a:r>
              <a:rPr lang="en-US" sz="2200" dirty="0" err="1"/>
              <a:t>DetNet</a:t>
            </a:r>
            <a:r>
              <a:rPr lang="en-US" sz="2200" dirty="0"/>
              <a:t> IP</a:t>
            </a:r>
          </a:p>
          <a:p>
            <a:r>
              <a:rPr lang="it-IT" sz="2200" dirty="0"/>
              <a:t>IP over DetNet MPLS Procedures</a:t>
            </a:r>
            <a:endParaRPr lang="it-IT" sz="1800" dirty="0"/>
          </a:p>
          <a:p>
            <a:r>
              <a:rPr lang="en-US" sz="2200" dirty="0"/>
              <a:t>Management and Control </a:t>
            </a:r>
            <a:br>
              <a:rPr lang="en-US" sz="2200" dirty="0"/>
            </a:br>
            <a:r>
              <a:rPr lang="en-US" sz="2200" dirty="0"/>
              <a:t>Information 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ECFD9-E40C-420A-AA52-2986981BA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21/11/2019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C10C8-5E0A-4C77-9708-AAC3A0466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57E2F6-7374-47C8-9329-DB3C26F90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3879" y="2773556"/>
            <a:ext cx="4512365" cy="3574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17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8850</TotalTime>
  <Words>601</Words>
  <Application>Microsoft Office PowerPoint</Application>
  <PresentationFormat>Widescreen</PresentationFormat>
  <Paragraphs>172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DetNet  Data Plane Drafts IP, MPLS and Sub-Nets (IP, MPLS)</vt:lpstr>
      <vt:lpstr>Data plane documents Status</vt:lpstr>
      <vt:lpstr>DetNet Data Plane: IP draft-ietf-detnet-ip-03  </vt:lpstr>
      <vt:lpstr>DetNet Data Plane: IP Management and Control Information Summary</vt:lpstr>
      <vt:lpstr>DetNet Data Plane: MPLS draft-ietf-detnet-mpls-03   </vt:lpstr>
      <vt:lpstr>DetNet Data Plane: MPLS Management and Control Information Summary</vt:lpstr>
      <vt:lpstr>DetNet Data Plane: IP over MPLS draft-ietf-detnet-ip-over-mpls-03  </vt:lpstr>
      <vt:lpstr>DetNet Data Plane: IP over MPLS Management and Control Information Summary</vt:lpstr>
      <vt:lpstr>DetNet Data Plane: MPLS over UDP/IP draft-ietf-detnet-mpls-over-udp-ip-03 </vt:lpstr>
      <vt:lpstr>DetNet Data Plane: MPLS over UDP/IP Management and Control Information Summary</vt:lpstr>
      <vt:lpstr>Summary – 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DetNet  Service Model draft-varga-detnet-service-model-01</dc:title>
  <dc:creator>Balázs Varga A</dc:creator>
  <cp:lastModifiedBy>Balázs Varga A</cp:lastModifiedBy>
  <cp:revision>205</cp:revision>
  <dcterms:created xsi:type="dcterms:W3CDTF">2016-07-16T05:12:05Z</dcterms:created>
  <dcterms:modified xsi:type="dcterms:W3CDTF">2019-11-19T01:50:02Z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pdateProcess">
    <vt:lpwstr>End</vt:lpwstr>
  </property>
</Properties>
</file>