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4" r:id="rId3"/>
    <p:sldId id="263" r:id="rId4"/>
    <p:sldId id="267" r:id="rId5"/>
    <p:sldId id="268" r:id="rId6"/>
    <p:sldId id="260" r:id="rId7"/>
    <p:sldId id="26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4" d="100"/>
          <a:sy n="94" d="100"/>
        </p:scale>
        <p:origin x="62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E8C50-7120-4E8F-9166-A7DEF2F6D725}" type="datetimeFigureOut">
              <a:rPr lang="fr-FR" smtClean="0"/>
              <a:t>19/11/2019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D62-3876-4B02-A0FA-C2B92755C46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75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7CC2E-A599-4E01-9556-BD92A11CEF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51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2F01D-221B-4221-91D8-FB3E06DB4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FE9CE1-05E4-41B3-9160-8694C1700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297B5-7C56-45D7-8C90-A6ABC04FC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39971-E3AE-4ADD-B9C5-49FC50A4E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44F41-F4DD-4EC2-9D4C-2A0373221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0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076AF-0CB5-4205-83BE-9EFF1626C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7955D8-7C1B-4662-B13D-DF6CF946E0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3F2CB-1019-4C5C-A8A7-4D7446724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3FC73-0964-417F-BAA3-506CCC36A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C0917-9B3F-4EC5-BD74-D4A61AF9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88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13240F-1E42-4366-B1EF-34D641CC2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F3FAFE-6702-4820-8001-76F8AA5B2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8C7E9-D8CD-471A-9D47-F82F2BFE3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AC17A-A887-4019-B724-E2E6AA165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F22FD-3F81-402F-9CA7-12CFF3C62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9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C9F02-960B-4E9B-95B5-FB0900A4E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214DF-639C-4CBE-B022-18A4BCCE3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6F1B5-743D-4EDD-AD2E-738173F32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D30E9-397F-477B-81B8-4221EE3A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6D71D-1F34-4B5D-B68E-0AC4BC79D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5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A6CDD-C434-45B2-8EF5-60163D01F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F1ED2-D46B-4EBA-A59E-E382EE036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8457D-DDA6-4291-8338-70E5D20A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24369E-11D0-4855-A06B-8C73A511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491B8-C650-4668-AC04-1BEF6F218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4FDBD-391B-45B9-A8A7-8A9565F0A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D094D-5281-4EFD-B97D-0462976A5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F2C238-ECF3-4571-BEC3-B1BBA2F24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BFE1B2-48AD-42F1-A054-98C0281D3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4F185-E2F3-4AB1-9DD4-8840BAE5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6319EF-ED5B-44E0-A443-315D53F0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1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4BB100-C8A5-4C98-BBAB-369F464EE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7A67E-8E4A-44E1-AF1B-E32F31D9A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4339D1-66D9-43FF-A20D-3BFC35EC8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CEB504-DE7E-40F3-A0D0-CBCB5B88B4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141A6E-7578-4D19-BB29-FBF73B955F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9344D3-A1EA-4FF0-A378-D4F58B357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CB33C-9B7B-4B22-86F3-537E5322D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46769-AAC5-4834-AE7A-BEDA5B445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43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81E91-3CBC-4C28-A46E-40826BF03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E7704B-172E-4E5A-9A98-8A6945FE5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6056F0-FCAF-4E0B-BBB0-2A6AE89E8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B16C12-0F01-496C-8933-D7ADBC7A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3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ADE2EF-FD9E-4122-9E38-043BC9E1D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6D59EC-7A3C-4945-8C70-819018B52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922494-E8A9-4DB5-92E3-9DC38B958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1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7A56C-F261-454B-BFBA-193955FC2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A4093-D161-46AD-A759-9311AB71D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FE1D64-7597-4FCB-9A9C-B6BEA281B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2E8CA-3BC5-46D2-B588-25B9B3BE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57DABB-01D7-4BC8-AE9E-5E490A0EE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C694F-E8A8-4FFE-8E13-0F8395A2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140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40CCC-102A-45D5-953B-1FE0EF6CB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776B90-EF5C-4B41-BC46-7254D9A89C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BF9FBB-6552-4940-8793-04C2AE7E9B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64C22-C7EC-44F4-9A01-77E722332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EAEC1-DB77-47A2-AE4E-4B6CDD246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17E91-A329-442D-8DAC-347C4072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0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C9A81B-C507-4B59-BA4E-3650696E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EB3E8-5EC0-4A87-8956-A8A78B0D3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69D4-DCC3-4398-93E2-3D689561CA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63528-D286-42AD-BD5F-574CDB9FD216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0BB48-CEF8-4F54-BDAB-61FB6316D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99061-2630-4FCE-A5CE-D7F3497416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8536F-18D5-4071-B4EE-6BC0713B8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1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ietf-quic-transport-24#section-17.3.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meeting/105/materials/slides-105-tsvwg-sessb-32-loss-signaling-for-encrypted-protocols" TargetMode="External"/><Relationship Id="rId3" Type="http://schemas.openxmlformats.org/officeDocument/2006/relationships/hyperlink" Target="https://tools.ietf.org/html/draft-stephan-quic-interdomain-troubleshooting-03" TargetMode="External"/><Relationship Id="rId7" Type="http://schemas.openxmlformats.org/officeDocument/2006/relationships/hyperlink" Target="https://github.com/britram/draft-trammell-quic-spin/blob/master/draft-trammell-quic-spin-00.md" TargetMode="External"/><Relationship Id="rId2" Type="http://schemas.openxmlformats.org/officeDocument/2006/relationships/hyperlink" Target="https://www.ietfjournal.org/enabling-internet-measurement-with-the-quic-spin-bi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ols.ietf.org/html/draft-cfb-tsvwg-spinbit-new-measurements-00" TargetMode="External"/><Relationship Id="rId5" Type="http://schemas.openxmlformats.org/officeDocument/2006/relationships/hyperlink" Target="https://datatracker.ietf.org/doc/draft-ferrieuxhamchaoui-tsvwg-lossbits/" TargetMode="External"/><Relationship Id="rId4" Type="http://schemas.openxmlformats.org/officeDocument/2006/relationships/hyperlink" Target="https://tools.ietf.org/html/draft-ietf-quic-transport-24#section-17.3.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05824-20DF-428E-9FB0-13F05F0F40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Troubleshooting QUIC Streaming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99B52-F542-42F5-9CA2-8BD5516A52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Igor Lubashev, Emile Stephan</a:t>
            </a:r>
          </a:p>
          <a:p>
            <a:r>
              <a:rPr lang="en-US" dirty="0"/>
              <a:t>Mops WG meeting, IETF106</a:t>
            </a:r>
          </a:p>
        </p:txBody>
      </p:sp>
    </p:spTree>
    <p:extLst>
      <p:ext uri="{BB962C8B-B14F-4D97-AF65-F5344CB8AC3E}">
        <p14:creationId xmlns:p14="http://schemas.microsoft.com/office/powerpoint/2010/main" val="2304111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3784-8E0F-4912-BAE6-BB91BD50B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and Troubleshooting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7CD81-641B-4655-B2CC-266B6FCB2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Operators must monitor Delay and Loss and address problems quickly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4000" dirty="0"/>
          </a:p>
          <a:p>
            <a:r>
              <a:rPr lang="en-US" dirty="0"/>
              <a:t>TCP: observe seq# (and ack#/</a:t>
            </a:r>
            <a:r>
              <a:rPr lang="en-US" dirty="0" err="1"/>
              <a:t>sack#s</a:t>
            </a:r>
            <a:r>
              <a:rPr lang="en-US" dirty="0"/>
              <a:t>, if path is symmetric)</a:t>
            </a:r>
          </a:p>
          <a:p>
            <a:r>
              <a:rPr lang="en-US" dirty="0"/>
              <a:t>QUIC encrypts protocol headers</a:t>
            </a:r>
          </a:p>
          <a:p>
            <a:pPr lvl="1"/>
            <a:r>
              <a:rPr lang="en-US" dirty="0"/>
              <a:t>Delay and Loss signaling must be explicit</a:t>
            </a:r>
          </a:p>
          <a:p>
            <a:r>
              <a:rPr lang="en-US" i="1" dirty="0"/>
              <a:t>“Just observe similar TCP flows”</a:t>
            </a:r>
            <a:r>
              <a:rPr lang="en-US" dirty="0"/>
              <a:t> is not a good answer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3F907EB-D02C-4330-A2BC-8EB24344CC3D}"/>
              </a:ext>
            </a:extLst>
          </p:cNvPr>
          <p:cNvGrpSpPr/>
          <p:nvPr/>
        </p:nvGrpSpPr>
        <p:grpSpPr>
          <a:xfrm>
            <a:off x="1680411" y="2179387"/>
            <a:ext cx="8831178" cy="1861423"/>
            <a:chOff x="1098884" y="2465928"/>
            <a:chExt cx="8831178" cy="186142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CC22A16-F570-42F2-9CDE-34B5FF9D6EA4}"/>
                </a:ext>
              </a:extLst>
            </p:cNvPr>
            <p:cNvSpPr/>
            <p:nvPr/>
          </p:nvSpPr>
          <p:spPr>
            <a:xfrm>
              <a:off x="1098884" y="3192380"/>
              <a:ext cx="986590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Sender</a:t>
              </a: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867B453-69CD-423D-BD1A-FBF8FD208A56}"/>
                </a:ext>
              </a:extLst>
            </p:cNvPr>
            <p:cNvSpPr/>
            <p:nvPr/>
          </p:nvSpPr>
          <p:spPr>
            <a:xfrm>
              <a:off x="2815390" y="3192379"/>
              <a:ext cx="465222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A</a:t>
              </a: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D8EF115-2CC3-4152-A87B-5442DD900766}"/>
                </a:ext>
              </a:extLst>
            </p:cNvPr>
            <p:cNvSpPr/>
            <p:nvPr/>
          </p:nvSpPr>
          <p:spPr>
            <a:xfrm>
              <a:off x="4010528" y="3208420"/>
              <a:ext cx="465222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B</a:t>
              </a: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8315A5-F64B-4A29-8C4E-8C18905E2E8E}"/>
                </a:ext>
              </a:extLst>
            </p:cNvPr>
            <p:cNvSpPr/>
            <p:nvPr/>
          </p:nvSpPr>
          <p:spPr>
            <a:xfrm>
              <a:off x="5205666" y="3192378"/>
              <a:ext cx="465222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C</a:t>
              </a: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AFF8F9F-6CD6-46FD-ADE3-BEFBC39E3058}"/>
                </a:ext>
              </a:extLst>
            </p:cNvPr>
            <p:cNvSpPr/>
            <p:nvPr/>
          </p:nvSpPr>
          <p:spPr>
            <a:xfrm>
              <a:off x="6400804" y="3192379"/>
              <a:ext cx="465222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D</a:t>
              </a: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6CF679-D4AF-4834-B35E-0C3A647B94C3}"/>
                </a:ext>
              </a:extLst>
            </p:cNvPr>
            <p:cNvSpPr/>
            <p:nvPr/>
          </p:nvSpPr>
          <p:spPr>
            <a:xfrm>
              <a:off x="7576892" y="3192377"/>
              <a:ext cx="465222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E</a:t>
              </a:r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0755DF-CF09-4F57-BAA2-25F2B990D5D9}"/>
                </a:ext>
              </a:extLst>
            </p:cNvPr>
            <p:cNvSpPr/>
            <p:nvPr/>
          </p:nvSpPr>
          <p:spPr>
            <a:xfrm>
              <a:off x="8791079" y="3192378"/>
              <a:ext cx="1138983" cy="47324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Receiver</a:t>
              </a:r>
              <a:endParaRPr lang="en-US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49E9C3D-14F5-4CF0-BE94-A878EF36584F}"/>
                </a:ext>
              </a:extLst>
            </p:cNvPr>
            <p:cNvCxnSpPr>
              <a:stCxn id="5" idx="3"/>
            </p:cNvCxnSpPr>
            <p:nvPr/>
          </p:nvCxnSpPr>
          <p:spPr>
            <a:xfrm>
              <a:off x="2085474" y="3429002"/>
              <a:ext cx="729916" cy="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77AB51C-5F40-47FB-9E35-59824AB083E2}"/>
                </a:ext>
              </a:extLst>
            </p:cNvPr>
            <p:cNvCxnSpPr>
              <a:cxnSpLocks/>
              <a:stCxn id="6" idx="3"/>
              <a:endCxn id="7" idx="1"/>
            </p:cNvCxnSpPr>
            <p:nvPr/>
          </p:nvCxnSpPr>
          <p:spPr>
            <a:xfrm>
              <a:off x="3280612" y="3429001"/>
              <a:ext cx="729916" cy="1604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6A8841D-5AA2-4000-B92D-4EAB8AC12B8A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4475750" y="3428999"/>
              <a:ext cx="729916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51B3DEC-E847-4370-83DB-EBFB69BADE64}"/>
                </a:ext>
              </a:extLst>
            </p:cNvPr>
            <p:cNvCxnSpPr>
              <a:cxnSpLocks/>
              <a:stCxn id="8" idx="3"/>
              <a:endCxn id="9" idx="1"/>
            </p:cNvCxnSpPr>
            <p:nvPr/>
          </p:nvCxnSpPr>
          <p:spPr>
            <a:xfrm>
              <a:off x="5670888" y="3429000"/>
              <a:ext cx="729916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BC39D51-E9DB-4EE8-8CF1-CB0D4E367A05}"/>
                </a:ext>
              </a:extLst>
            </p:cNvPr>
            <p:cNvCxnSpPr>
              <a:cxnSpLocks/>
              <a:stCxn id="9" idx="3"/>
              <a:endCxn id="10" idx="1"/>
            </p:cNvCxnSpPr>
            <p:nvPr/>
          </p:nvCxnSpPr>
          <p:spPr>
            <a:xfrm flipV="1">
              <a:off x="6866026" y="3428999"/>
              <a:ext cx="710866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3138F21-FDE7-4F35-8553-01B951A73886}"/>
                </a:ext>
              </a:extLst>
            </p:cNvPr>
            <p:cNvCxnSpPr>
              <a:cxnSpLocks/>
              <a:stCxn id="10" idx="3"/>
              <a:endCxn id="11" idx="1"/>
            </p:cNvCxnSpPr>
            <p:nvPr/>
          </p:nvCxnSpPr>
          <p:spPr>
            <a:xfrm>
              <a:off x="8042114" y="3428999"/>
              <a:ext cx="74896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294318-185F-40BC-88CB-50ED4AC6E1F9}"/>
                </a:ext>
              </a:extLst>
            </p:cNvPr>
            <p:cNvSpPr/>
            <p:nvPr/>
          </p:nvSpPr>
          <p:spPr>
            <a:xfrm>
              <a:off x="4868782" y="3918284"/>
              <a:ext cx="1138989" cy="409067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Observer</a:t>
              </a:r>
              <a:endParaRPr lang="en-US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94E81D1-A50B-4FC9-A2B7-177CC4CB6050}"/>
                </a:ext>
              </a:extLst>
            </p:cNvPr>
            <p:cNvCxnSpPr>
              <a:cxnSpLocks/>
              <a:stCxn id="8" idx="2"/>
              <a:endCxn id="18" idx="0"/>
            </p:cNvCxnSpPr>
            <p:nvPr/>
          </p:nvCxnSpPr>
          <p:spPr>
            <a:xfrm>
              <a:off x="5438277" y="3665621"/>
              <a:ext cx="0" cy="2526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36B333C-E251-4943-A58A-77FB137CD917}"/>
                </a:ext>
              </a:extLst>
            </p:cNvPr>
            <p:cNvGrpSpPr/>
            <p:nvPr/>
          </p:nvGrpSpPr>
          <p:grpSpPr>
            <a:xfrm>
              <a:off x="2085475" y="2465928"/>
              <a:ext cx="3120191" cy="710408"/>
              <a:chOff x="2085475" y="2465928"/>
              <a:chExt cx="3120191" cy="710408"/>
            </a:xfrm>
          </p:grpSpPr>
          <p:sp>
            <p:nvSpPr>
              <p:cNvPr id="24" name="Right Brace 23">
                <a:extLst>
                  <a:ext uri="{FF2B5EF4-FFF2-40B4-BE49-F238E27FC236}">
                    <a16:creationId xmlns:a16="http://schemas.microsoft.com/office/drawing/2014/main" id="{FAC7BA02-4CDB-4500-A5FD-2F636631CBF0}"/>
                  </a:ext>
                </a:extLst>
              </p:cNvPr>
              <p:cNvSpPr/>
              <p:nvPr/>
            </p:nvSpPr>
            <p:spPr>
              <a:xfrm rot="16200000">
                <a:off x="3467103" y="1437772"/>
                <a:ext cx="356936" cy="3120191"/>
              </a:xfrm>
              <a:prstGeom prst="rightBrace">
                <a:avLst>
                  <a:gd name="adj1" fmla="val 8333"/>
                  <a:gd name="adj2" fmla="val 50707"/>
                </a:avLst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3E568AF-FAAB-4300-B883-A6775B367D35}"/>
                  </a:ext>
                </a:extLst>
              </p:cNvPr>
              <p:cNvSpPr txBox="1"/>
              <p:nvPr/>
            </p:nvSpPr>
            <p:spPr>
              <a:xfrm>
                <a:off x="3092150" y="2465928"/>
                <a:ext cx="10967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Arial Narrow" panose="020B0606020202030204" pitchFamily="34" charset="0"/>
                  </a:rPr>
                  <a:t>Upstream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7ED0E49-E0AE-481E-A18F-3ACA5EFDD87B}"/>
                </a:ext>
              </a:extLst>
            </p:cNvPr>
            <p:cNvGrpSpPr/>
            <p:nvPr/>
          </p:nvGrpSpPr>
          <p:grpSpPr>
            <a:xfrm>
              <a:off x="5670888" y="2473949"/>
              <a:ext cx="3120191" cy="710408"/>
              <a:chOff x="2085475" y="2465928"/>
              <a:chExt cx="3120191" cy="710408"/>
            </a:xfrm>
          </p:grpSpPr>
          <p:sp>
            <p:nvSpPr>
              <p:cNvPr id="22" name="Right Brace 21">
                <a:extLst>
                  <a:ext uri="{FF2B5EF4-FFF2-40B4-BE49-F238E27FC236}">
                    <a16:creationId xmlns:a16="http://schemas.microsoft.com/office/drawing/2014/main" id="{0A784758-8801-4E6B-B745-7EA44F57A301}"/>
                  </a:ext>
                </a:extLst>
              </p:cNvPr>
              <p:cNvSpPr/>
              <p:nvPr/>
            </p:nvSpPr>
            <p:spPr>
              <a:xfrm rot="16200000">
                <a:off x="3467103" y="1437772"/>
                <a:ext cx="356936" cy="3120191"/>
              </a:xfrm>
              <a:prstGeom prst="rightBrace">
                <a:avLst>
                  <a:gd name="adj1" fmla="val 8333"/>
                  <a:gd name="adj2" fmla="val 50707"/>
                </a:avLst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6B6307D-DFEF-4954-9FB4-984141E6503B}"/>
                  </a:ext>
                </a:extLst>
              </p:cNvPr>
              <p:cNvSpPr txBox="1"/>
              <p:nvPr/>
            </p:nvSpPr>
            <p:spPr>
              <a:xfrm>
                <a:off x="2916043" y="2465928"/>
                <a:ext cx="136608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Arial Narrow" panose="020B0606020202030204" pitchFamily="34" charset="0"/>
                  </a:rPr>
                  <a:t>Downstream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4508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3784-8E0F-4912-BAE6-BB91BD50B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Delay and Loss for Media Streaming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7CD81-641B-4655-B2CC-266B6FCB2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5227"/>
            <a:ext cx="10515600" cy="4151735"/>
          </a:xfrm>
        </p:spPr>
        <p:txBody>
          <a:bodyPr>
            <a:normAutofit/>
          </a:bodyPr>
          <a:lstStyle/>
          <a:p>
            <a:r>
              <a:rPr lang="en-US" dirty="0"/>
              <a:t>Media streaming is the largest QUIC use case</a:t>
            </a:r>
          </a:p>
          <a:p>
            <a:endParaRPr lang="en-US" dirty="0"/>
          </a:p>
          <a:p>
            <a:r>
              <a:rPr lang="en-US" dirty="0"/>
              <a:t>Streaming performance is sensitive to:</a:t>
            </a:r>
          </a:p>
          <a:p>
            <a:pPr lvl="1"/>
            <a:r>
              <a:rPr lang="en-US" dirty="0"/>
              <a:t>Change in round trip delay</a:t>
            </a:r>
          </a:p>
          <a:p>
            <a:pPr lvl="1"/>
            <a:r>
              <a:rPr lang="en-US" dirty="0"/>
              <a:t>Packet loss</a:t>
            </a:r>
          </a:p>
        </p:txBody>
      </p:sp>
    </p:spTree>
    <p:extLst>
      <p:ext uri="{BB962C8B-B14F-4D97-AF65-F5344CB8AC3E}">
        <p14:creationId xmlns:p14="http://schemas.microsoft.com/office/powerpoint/2010/main" val="4125119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BB00-DF42-4604-818F-23D21FA70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 Delay Measurement - Spin Bit</a:t>
            </a:r>
          </a:p>
        </p:txBody>
      </p:sp>
      <p:pic>
        <p:nvPicPr>
          <p:cNvPr id="2050" name="Picture 2" descr="https://blog.apnic.net/wp-content/uploads/2018/05/apnic-spin-basic.png">
            <a:extLst>
              <a:ext uri="{FF2B5EF4-FFF2-40B4-BE49-F238E27FC236}">
                <a16:creationId xmlns:a16="http://schemas.microsoft.com/office/drawing/2014/main" id="{54DC7B67-E1D2-4B37-9583-7ED14ECEBB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478" y="1909052"/>
            <a:ext cx="569070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FE7A78-DEF6-4D7B-9C0A-916137A2F882}"/>
              </a:ext>
            </a:extLst>
          </p:cNvPr>
          <p:cNvSpPr txBox="1"/>
          <p:nvPr/>
        </p:nvSpPr>
        <p:spPr>
          <a:xfrm>
            <a:off x="484954" y="1579224"/>
            <a:ext cx="6776059" cy="462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Spin Bit is already in QUIC v1 spec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Server echoes the last value of the Spin Bit received from the client.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Client sends packets with the Opposite value of Spin Bit than what it received from the server last.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QUIC Short Packet Header (1</a:t>
            </a:r>
            <a:r>
              <a:rPr lang="en-US" sz="2400" baseline="30000" dirty="0"/>
              <a:t>st</a:t>
            </a:r>
            <a:r>
              <a:rPr lang="en-US" sz="2400" dirty="0"/>
              <a:t> byte)</a:t>
            </a:r>
          </a:p>
          <a:p>
            <a:pPr algn="ctr"/>
            <a:r>
              <a:rPr lang="en-US" sz="2400" b="1" dirty="0"/>
              <a:t>0 1 </a:t>
            </a:r>
            <a:r>
              <a:rPr lang="en-US" sz="2400" b="1" dirty="0">
                <a:solidFill>
                  <a:srgbClr val="00B05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S</a:t>
            </a:r>
            <a:r>
              <a:rPr lang="en-US" sz="2400" b="1" dirty="0"/>
              <a:t> R </a:t>
            </a:r>
            <a:r>
              <a:rPr lang="en-US" sz="2400" b="1" dirty="0" err="1"/>
              <a:t>R</a:t>
            </a:r>
            <a:r>
              <a:rPr lang="en-US" sz="2400" b="1" dirty="0"/>
              <a:t> P </a:t>
            </a:r>
            <a:r>
              <a:rPr lang="en-US" sz="2400" b="1" dirty="0" err="1"/>
              <a:t>P</a:t>
            </a:r>
            <a:endParaRPr lang="en-US" sz="2400" b="1" dirty="0"/>
          </a:p>
          <a:p>
            <a:pPr algn="ctr"/>
            <a:endParaRPr lang="en-US" sz="2400" b="1" dirty="0"/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Spin</a:t>
            </a:r>
            <a:r>
              <a:rPr lang="en-US" sz="2400" dirty="0">
                <a:solidFill>
                  <a:prstClr val="black"/>
                </a:solidFill>
              </a:rPr>
              <a:t> Bit:		Delay Measurements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hlinkClick r:id="rId3"/>
              </a:rPr>
              <a:t>https://tools.ietf.org/html/draft-ietf-quic-transport-24#section-17.3.1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964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7882-7F14-46E0-B6F5-687AE004A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14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QUIC Loss Measurement – Experiments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43FF257-3565-4C82-A08B-35162AE1F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9440"/>
            <a:ext cx="10515600" cy="48361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No Loss signal in QUIC v1 spec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dirty="0"/>
              <a:t>Expect QUIC Extension draft(s) for loss measurements by extending Spin Bit methodology to Loss Measurements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dirty="0"/>
              <a:t>QUIC Short Packet Header (1</a:t>
            </a:r>
            <a:r>
              <a:rPr lang="en-US" baseline="30000" dirty="0"/>
              <a:t>st</a:t>
            </a:r>
            <a:r>
              <a:rPr lang="en-US" dirty="0"/>
              <a:t> byte)</a:t>
            </a:r>
          </a:p>
          <a:p>
            <a:pPr marL="0" indent="0" algn="ctr">
              <a:buNone/>
            </a:pPr>
            <a:r>
              <a:rPr lang="en-US" b="1" dirty="0"/>
              <a:t>0 1 </a:t>
            </a:r>
            <a:r>
              <a:rPr lang="en-US" b="1" dirty="0">
                <a:solidFill>
                  <a:srgbClr val="00B050"/>
                </a:solidFill>
                <a:latin typeface="Consolas" panose="020B0609020204030204" pitchFamily="49" charset="0"/>
              </a:rPr>
              <a:t>S</a:t>
            </a:r>
            <a:r>
              <a:rPr lang="en-US" b="1" dirty="0"/>
              <a:t> </a:t>
            </a:r>
            <a:r>
              <a:rPr lang="en-US" b="1" dirty="0">
                <a:solidFill>
                  <a:srgbClr val="7030A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R</a:t>
            </a:r>
            <a:r>
              <a:rPr lang="en-US" b="1" dirty="0">
                <a:highlight>
                  <a:srgbClr val="FFFF00"/>
                </a:highlight>
              </a:rPr>
              <a:t> </a:t>
            </a:r>
            <a:r>
              <a:rPr lang="en-US" b="1" dirty="0" err="1">
                <a:solidFill>
                  <a:srgbClr val="7030A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  <a:t>R</a:t>
            </a:r>
            <a:r>
              <a:rPr lang="en-US" b="1" dirty="0"/>
              <a:t> P </a:t>
            </a:r>
            <a:r>
              <a:rPr lang="en-US" b="1" dirty="0" err="1"/>
              <a:t>P</a:t>
            </a:r>
            <a:endParaRPr lang="en-US" b="1" dirty="0"/>
          </a:p>
          <a:p>
            <a:pPr marL="0" indent="0">
              <a:buNone/>
            </a:pPr>
            <a:endParaRPr lang="en-US" sz="2400" b="1" dirty="0"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7030A0"/>
                </a:solidFill>
              </a:rPr>
              <a:t>Reserved</a:t>
            </a:r>
            <a:r>
              <a:rPr lang="en-US" dirty="0"/>
              <a:t> Bits:	There are proposals to use for Loss measurements:</a:t>
            </a:r>
          </a:p>
          <a:p>
            <a:pPr marL="3203575" lvl="1"/>
            <a:r>
              <a:rPr lang="en-US" sz="2000" dirty="0"/>
              <a:t>draft-</a:t>
            </a:r>
            <a:r>
              <a:rPr lang="en-US" sz="2000" dirty="0" err="1"/>
              <a:t>ferrieuxhamchaoui</a:t>
            </a:r>
            <a:r>
              <a:rPr lang="en-US" sz="2000" dirty="0"/>
              <a:t>-</a:t>
            </a:r>
            <a:r>
              <a:rPr lang="en-US" sz="2000" dirty="0" err="1"/>
              <a:t>quic-lossbits</a:t>
            </a:r>
            <a:endParaRPr lang="en-US" sz="2000" dirty="0"/>
          </a:p>
          <a:p>
            <a:pPr marL="3203575" lvl="1"/>
            <a:r>
              <a:rPr lang="en-US" sz="2000" dirty="0"/>
              <a:t>draft-</a:t>
            </a:r>
            <a:r>
              <a:rPr lang="en-US" sz="2000" dirty="0" err="1"/>
              <a:t>cfb</a:t>
            </a:r>
            <a:r>
              <a:rPr lang="en-US" sz="2000" dirty="0"/>
              <a:t>-</a:t>
            </a:r>
            <a:r>
              <a:rPr lang="en-US" sz="2000" dirty="0" err="1"/>
              <a:t>tsvwg</a:t>
            </a:r>
            <a:r>
              <a:rPr lang="en-US" sz="2000" dirty="0"/>
              <a:t>-</a:t>
            </a:r>
            <a:r>
              <a:rPr lang="en-US" sz="2000" dirty="0" err="1"/>
              <a:t>spinbit</a:t>
            </a:r>
            <a:r>
              <a:rPr lang="en-US" sz="2000" dirty="0"/>
              <a:t>-new-measurements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080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ED992-556E-4E2F-86AD-6E37DF34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3442"/>
          </a:xfrm>
        </p:spPr>
        <p:txBody>
          <a:bodyPr>
            <a:noAutofit/>
          </a:bodyPr>
          <a:lstStyle/>
          <a:p>
            <a:r>
              <a:rPr lang="en-US" dirty="0"/>
              <a:t>Benefit of explicit signal (RFC 8558)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C6797C-0670-496C-98FC-F71E6F1D7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799"/>
            <a:ext cx="10515600" cy="4729163"/>
          </a:xfrm>
        </p:spPr>
        <p:txBody>
          <a:bodyPr>
            <a:normAutofit/>
          </a:bodyPr>
          <a:lstStyle/>
          <a:p>
            <a:r>
              <a:rPr lang="en-US" dirty="0"/>
              <a:t>Detecting the connections that are losing packets requires observing the headers of most of them!</a:t>
            </a:r>
          </a:p>
          <a:p>
            <a:endParaRPr lang="en-US" dirty="0"/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Explicit signal avoids exporting keys to the probe for decoding packet traces</a:t>
            </a:r>
          </a:p>
          <a:p>
            <a:pPr marL="228600" lvl="1">
              <a:spcBef>
                <a:spcPts val="1000"/>
              </a:spcBef>
            </a:pPr>
            <a:endParaRPr lang="en-US" sz="2800" dirty="0"/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Key distribution does not work even within own domain:</a:t>
            </a:r>
          </a:p>
          <a:p>
            <a:pPr lvl="1">
              <a:tabLst>
                <a:tab pos="2112963" algn="l"/>
              </a:tabLst>
            </a:pPr>
            <a:r>
              <a:rPr lang="en-US" dirty="0"/>
              <a:t>Resilience:	Key distribution lossy or slow under severe network conditions</a:t>
            </a:r>
          </a:p>
          <a:p>
            <a:pPr lvl="1">
              <a:tabLst>
                <a:tab pos="2112963" algn="l"/>
              </a:tabLst>
            </a:pPr>
            <a:r>
              <a:rPr lang="en-US" dirty="0"/>
              <a:t>Security:	Insecure</a:t>
            </a:r>
            <a:endParaRPr lang="fr-FR" dirty="0"/>
          </a:p>
          <a:p>
            <a:pPr lvl="1">
              <a:tabLst>
                <a:tab pos="2112963" algn="l"/>
              </a:tabLst>
            </a:pPr>
            <a:r>
              <a:rPr lang="en-US" dirty="0"/>
              <a:t>Privacy:	Exposes client and application data unnecessarily</a:t>
            </a:r>
          </a:p>
        </p:txBody>
      </p:sp>
    </p:spTree>
    <p:extLst>
      <p:ext uri="{BB962C8B-B14F-4D97-AF65-F5344CB8AC3E}">
        <p14:creationId xmlns:p14="http://schemas.microsoft.com/office/powerpoint/2010/main" val="4111740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F13A5-A2A4-4486-A480-1B46FF70D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719"/>
            <a:ext cx="10515600" cy="50221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Request</a:t>
            </a:r>
            <a:endParaRPr lang="en-US" dirty="0"/>
          </a:p>
          <a:p>
            <a:pPr marL="0" indent="0" algn="ctr">
              <a:buNone/>
            </a:pPr>
            <a:r>
              <a:rPr lang="en-US" i="1" dirty="0"/>
              <a:t>If you believe explicit loss signaling is important,</a:t>
            </a:r>
            <a:br>
              <a:rPr lang="en-US" i="1" dirty="0"/>
            </a:br>
            <a:r>
              <a:rPr lang="en-US" i="1" dirty="0"/>
              <a:t>speak up and watch for QUIC extension drafts for loss bits!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Links</a:t>
            </a:r>
          </a:p>
          <a:p>
            <a:endParaRPr lang="en-US" sz="2600" dirty="0"/>
          </a:p>
          <a:p>
            <a:r>
              <a:rPr lang="en-US" dirty="0"/>
              <a:t>QUIC transport protocol spin bit:</a:t>
            </a:r>
          </a:p>
          <a:p>
            <a:pPr marL="457200" lvl="1" indent="0">
              <a:buNone/>
            </a:pPr>
            <a:r>
              <a:rPr lang="en-US" dirty="0"/>
              <a:t>draft-</a:t>
            </a:r>
            <a:r>
              <a:rPr lang="en-US" dirty="0" err="1"/>
              <a:t>ietf</a:t>
            </a:r>
            <a:r>
              <a:rPr lang="en-US" dirty="0"/>
              <a:t>-</a:t>
            </a:r>
            <a:r>
              <a:rPr lang="en-US" dirty="0" err="1"/>
              <a:t>quic</a:t>
            </a:r>
            <a:r>
              <a:rPr lang="en-US" dirty="0"/>
              <a:t>-transport (17.3.1. Latency Spin Bit)</a:t>
            </a:r>
          </a:p>
          <a:p>
            <a:endParaRPr lang="en-US" sz="2600" dirty="0"/>
          </a:p>
          <a:p>
            <a:r>
              <a:rPr lang="en-US" dirty="0"/>
              <a:t>Loss detection proposals:</a:t>
            </a:r>
          </a:p>
          <a:p>
            <a:pPr marL="457200" lvl="1" indent="0">
              <a:buNone/>
            </a:pPr>
            <a:r>
              <a:rPr lang="en-US" dirty="0"/>
              <a:t>draft-</a:t>
            </a:r>
            <a:r>
              <a:rPr lang="en-US" dirty="0" err="1"/>
              <a:t>ferrieuxhamchaoui</a:t>
            </a:r>
            <a:r>
              <a:rPr lang="en-US" dirty="0"/>
              <a:t>-tsvwg-</a:t>
            </a:r>
            <a:r>
              <a:rPr lang="en-US" dirty="0" err="1"/>
              <a:t>lossbits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draft-</a:t>
            </a:r>
            <a:r>
              <a:rPr lang="en-US" dirty="0" err="1"/>
              <a:t>cfb</a:t>
            </a:r>
            <a:r>
              <a:rPr lang="en-US" dirty="0"/>
              <a:t>-tsvwg-</a:t>
            </a:r>
            <a:r>
              <a:rPr lang="en-US" dirty="0" err="1"/>
              <a:t>spinbit</a:t>
            </a:r>
            <a:r>
              <a:rPr lang="en-US" dirty="0"/>
              <a:t>-new-measurements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FED992-556E-4E2F-86AD-6E37DF34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3442"/>
          </a:xfrm>
        </p:spPr>
        <p:txBody>
          <a:bodyPr>
            <a:noAutofit/>
          </a:bodyPr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80133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F24A1-7A25-4771-AD5F-C0069F23B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F13A5-A2A4-4486-A480-1B46FF70D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hlinkClick r:id="rId2"/>
              </a:rPr>
              <a:t>https://www.ietfjournal.org/enabling-internet-measurement-with-the-quic-spin-bit/</a:t>
            </a:r>
            <a:endParaRPr lang="en-US" sz="1800" dirty="0"/>
          </a:p>
          <a:p>
            <a:pPr marL="0" indent="0">
              <a:buNone/>
            </a:pPr>
            <a:r>
              <a:rPr lang="en-US" sz="1800" dirty="0">
                <a:hlinkClick r:id="rId3"/>
              </a:rPr>
              <a:t>https://tools.ietf.org/html/draft-stephan-quic-interdomain-troubleshooting-03</a:t>
            </a:r>
            <a:r>
              <a:rPr lang="en-US" sz="1800" dirty="0"/>
              <a:t> </a:t>
            </a:r>
          </a:p>
          <a:p>
            <a:pPr marL="0" lvl="0" indent="0">
              <a:buNone/>
            </a:pPr>
            <a:r>
              <a:rPr lang="fr-FR" sz="1800" dirty="0">
                <a:hlinkClick r:id="rId4"/>
              </a:rPr>
              <a:t>https://tools.ietf.org/html/draft-ietf-quic-transport-24#section-17.3.1</a:t>
            </a:r>
            <a:endParaRPr lang="en-US" sz="18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1800" dirty="0">
                <a:hlinkClick r:id="rId5"/>
              </a:rPr>
              <a:t>https://datatracker.ietf.org/doc/draft-ferrieuxhamchaoui-tsvwg-lossbits/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en-US" sz="1800" dirty="0">
                <a:hlinkClick r:id="rId6"/>
              </a:rPr>
              <a:t>https://tools.ietf.org/html/draft-cfb-tsvwg-spinbit-new-measurements-00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r>
              <a:rPr lang="fr-FR" sz="1800" dirty="0">
                <a:hlinkClick r:id="rId7"/>
              </a:rPr>
              <a:t>https://github.com/britram/draft-trammell-quic-spin/blob/master/draft-trammell-quic-spin-00.md</a:t>
            </a:r>
            <a:endParaRPr lang="fr-FR" sz="1800" dirty="0"/>
          </a:p>
          <a:p>
            <a:pPr marL="0" indent="0">
              <a:buNone/>
            </a:pPr>
            <a:r>
              <a:rPr lang="en-US" sz="1800" dirty="0">
                <a:hlinkClick r:id="rId8"/>
              </a:rPr>
              <a:t>https://datatracker.ietf.org/meeting/105/materials/slides-105-tsvwg-sessb-32-loss-signaling-for-encrypted-protocols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807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368</Words>
  <Application>Microsoft Office PowerPoint</Application>
  <PresentationFormat>Widescreen</PresentationFormat>
  <Paragraphs>80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Consolas</vt:lpstr>
      <vt:lpstr>Office Theme</vt:lpstr>
      <vt:lpstr>Troubleshooting QUIC Streaming</vt:lpstr>
      <vt:lpstr>Monitoring and Troubleshooting</vt:lpstr>
      <vt:lpstr>Packet Delay and Loss for Media Streaming</vt:lpstr>
      <vt:lpstr>QUIC Delay Measurement - Spin Bit</vt:lpstr>
      <vt:lpstr>QUIC Loss Measurement – Experiments</vt:lpstr>
      <vt:lpstr>Benefit of explicit signal (RFC 8558)</vt:lpstr>
      <vt:lpstr>Conclusion</vt:lpstr>
      <vt:lpstr>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Troubleshooting QUIC Streaming</dc:title>
  <dc:creator>Lubashev, Igor</dc:creator>
  <cp:lastModifiedBy>Lubashev, Igor</cp:lastModifiedBy>
  <cp:revision>25</cp:revision>
  <dcterms:created xsi:type="dcterms:W3CDTF">2019-11-17T07:03:40Z</dcterms:created>
  <dcterms:modified xsi:type="dcterms:W3CDTF">2019-11-20T08:24:51Z</dcterms:modified>
</cp:coreProperties>
</file>