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0" r:id="rId2"/>
    <p:sldId id="297" r:id="rId3"/>
    <p:sldId id="287" r:id="rId4"/>
    <p:sldId id="290" r:id="rId5"/>
    <p:sldId id="295" r:id="rId6"/>
    <p:sldId id="296" r:id="rId7"/>
    <p:sldId id="289" r:id="rId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6" autoAdjust="0"/>
    <p:restoredTop sz="92185" autoAdjust="0"/>
  </p:normalViewPr>
  <p:slideViewPr>
    <p:cSldViewPr showGuides="1">
      <p:cViewPr varScale="1">
        <p:scale>
          <a:sx n="63" d="100"/>
          <a:sy n="63" d="100"/>
        </p:scale>
        <p:origin x="-1632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137" cy="495872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461" y="1"/>
            <a:ext cx="2890137" cy="495872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r">
              <a:defRPr sz="1100"/>
            </a:lvl1pPr>
          </a:lstStyle>
          <a:p>
            <a:fld id="{8E7DF168-DC96-4A10-90CD-003EC83AC162}" type="datetimeFigureOut">
              <a:rPr lang="es-ES" smtClean="0"/>
              <a:t>19/11/2019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13"/>
            <a:ext cx="2890137" cy="495872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461" y="9430813"/>
            <a:ext cx="2890137" cy="495872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r">
              <a:defRPr sz="1100"/>
            </a:lvl1pPr>
          </a:lstStyle>
          <a:p>
            <a:fld id="{1CA3484A-BCCD-4568-997E-B9B3492C8F4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866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2"/>
          </a:xfrm>
          <a:prstGeom prst="rect">
            <a:avLst/>
          </a:prstGeom>
        </p:spPr>
        <p:txBody>
          <a:bodyPr vert="horz" lIns="94838" tIns="47419" rIns="94838" bIns="4741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2"/>
          </a:xfrm>
          <a:prstGeom prst="rect">
            <a:avLst/>
          </a:prstGeom>
        </p:spPr>
        <p:txBody>
          <a:bodyPr vert="horz" lIns="94838" tIns="47419" rIns="94838" bIns="47419" rtlCol="0"/>
          <a:lstStyle>
            <a:lvl1pPr algn="r">
              <a:defRPr sz="1200"/>
            </a:lvl1pPr>
          </a:lstStyle>
          <a:p>
            <a:fld id="{F17D51D1-24AE-42E0-AA66-EFBA0AF8A594}" type="datetimeFigureOut">
              <a:rPr lang="es-ES" smtClean="0"/>
              <a:t>19/11/2019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8" tIns="47419" rIns="94838" bIns="47419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4838" tIns="47419" rIns="94838" bIns="4741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2"/>
          </a:xfrm>
          <a:prstGeom prst="rect">
            <a:avLst/>
          </a:prstGeom>
        </p:spPr>
        <p:txBody>
          <a:bodyPr vert="horz" lIns="94838" tIns="47419" rIns="94838" bIns="4741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2"/>
          </a:xfrm>
          <a:prstGeom prst="rect">
            <a:avLst/>
          </a:prstGeom>
        </p:spPr>
        <p:txBody>
          <a:bodyPr vert="horz" lIns="94838" tIns="47419" rIns="94838" bIns="47419" rtlCol="0" anchor="b"/>
          <a:lstStyle>
            <a:lvl1pPr algn="r">
              <a:defRPr sz="1200"/>
            </a:lvl1pPr>
          </a:lstStyle>
          <a:p>
            <a:fld id="{6489841C-4839-42AF-B492-D7D1E43BA34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0290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9841C-4839-42AF-B492-D7D1E43BA345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45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C49-2945-4F61-9825-C988063E7214}" type="datetime1">
              <a:rPr lang="de-DE" smtClean="0"/>
              <a:t>19.11.2019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45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C78D8-23A5-4263-817D-1519E0365374}" type="datetime1">
              <a:rPr lang="de-DE" smtClean="0"/>
              <a:t>19.11.2019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0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2AC6D-246A-4925-B66C-9EB6999B9D8F}" type="datetime1">
              <a:rPr lang="de-DE" smtClean="0"/>
              <a:t>19.11.2019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515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BAA7-61D8-417C-B883-DCB43B101103}" type="datetime1">
              <a:rPr lang="de-DE" smtClean="0"/>
              <a:t>19.11.2019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55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6D2D4-9970-4B5B-AF61-5B053B7FEF6C}" type="datetime1">
              <a:rPr lang="de-DE" smtClean="0"/>
              <a:t>19.11.2019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82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B35B-4536-4EA0-AE5D-DE65BAECC491}" type="datetime1">
              <a:rPr lang="de-DE" smtClean="0"/>
              <a:t>19.11.2019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94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8B6E-623A-4CFC-BCE2-C1365C1088AD}" type="datetime1">
              <a:rPr lang="de-DE" smtClean="0"/>
              <a:t>19.11.2019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51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894-F734-4F6E-B91C-370FABEB3B47}" type="datetime1">
              <a:rPr lang="de-DE" smtClean="0"/>
              <a:t>19.11.2019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8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AB19-6A61-4B96-A99F-EAC23782557E}" type="datetime1">
              <a:rPr lang="de-DE" smtClean="0"/>
              <a:t>19.11.2019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57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1EDF-DCEB-46EC-8827-CC6B6E328F37}" type="datetime1">
              <a:rPr lang="de-DE" smtClean="0"/>
              <a:t>19.11.2019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9047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438E-45BD-4D67-A40F-B8EA5D24B003}" type="datetime1">
              <a:rPr lang="de-DE" smtClean="0"/>
              <a:t>19.11.2019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543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D1643-F590-43C7-A7AA-E84A5742A830}" type="datetime1">
              <a:rPr lang="de-DE" smtClean="0"/>
              <a:t>19.11.2019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1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10903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de-DE" sz="5300" smtClean="0"/>
              <a:t>TCP ACK Pull</a:t>
            </a:r>
            <a:r>
              <a:rPr lang="de-DE" smtClean="0"/>
              <a:t/>
            </a:r>
            <a:br>
              <a:rPr lang="de-DE" smtClean="0"/>
            </a:br>
            <a:r>
              <a:rPr lang="de-DE" sz="4000" smtClean="0"/>
              <a:t>draft-gomez-tcpm-ack-pull-01 </a:t>
            </a:r>
            <a:r>
              <a:rPr lang="de-DE" sz="4000"/>
              <a:t/>
            </a:r>
            <a:br>
              <a:rPr lang="de-DE" sz="4000"/>
            </a:br>
            <a:endParaRPr lang="de-DE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8280920" cy="2567136"/>
          </a:xfrm>
        </p:spPr>
        <p:txBody>
          <a:bodyPr>
            <a:normAutofit/>
          </a:bodyPr>
          <a:lstStyle/>
          <a:p>
            <a:r>
              <a:rPr lang="de-DE" sz="2400" b="1" u="sng" smtClean="0"/>
              <a:t>Carles Gomez</a:t>
            </a:r>
            <a:endParaRPr lang="de-DE" sz="2400" b="1" smtClean="0"/>
          </a:p>
          <a:p>
            <a:r>
              <a:rPr lang="de-DE" sz="2400" smtClean="0"/>
              <a:t> Universitat </a:t>
            </a:r>
            <a:r>
              <a:rPr lang="de-DE" sz="2400" dirty="0" smtClean="0"/>
              <a:t>Politècnica </a:t>
            </a:r>
            <a:r>
              <a:rPr lang="de-DE" sz="2400" smtClean="0"/>
              <a:t>de Catalunya</a:t>
            </a:r>
            <a:endParaRPr lang="de-DE" sz="2400" dirty="0" smtClean="0"/>
          </a:p>
          <a:p>
            <a:r>
              <a:rPr lang="de-DE" sz="2400" b="1" smtClean="0"/>
              <a:t>Jon Crowcroft</a:t>
            </a:r>
            <a:endParaRPr lang="de-DE" sz="2400" b="1"/>
          </a:p>
          <a:p>
            <a:r>
              <a:rPr lang="de-DE" sz="2400" smtClean="0"/>
              <a:t>University of Cambridge</a:t>
            </a:r>
            <a:endParaRPr lang="de-DE" sz="2400" i="1" dirty="0" smtClean="0"/>
          </a:p>
          <a:p>
            <a:endParaRPr lang="de-DE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636844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IETF 106 – Singapore, November 2019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43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ES" smtClean="0"/>
              <a:t>Status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424936" cy="4176464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Initial version presented in IETF 105</a:t>
            </a:r>
            <a:endParaRPr lang="es-ES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Updated version is -01</a:t>
            </a:r>
          </a:p>
          <a:p>
            <a:pPr lvl="1"/>
            <a:r>
              <a:rPr lang="es-ES" smtClean="0"/>
              <a:t>Incorporate feedback from the room</a:t>
            </a:r>
            <a:endParaRPr lang="es-ES" smtClean="0"/>
          </a:p>
          <a:p>
            <a:pPr lvl="2"/>
            <a:endParaRPr lang="en-US"/>
          </a:p>
          <a:p>
            <a:pPr marL="857250" lvl="3" indent="0">
              <a:buNone/>
            </a:pPr>
            <a:endParaRPr lang="es-ES" smtClean="0"/>
          </a:p>
          <a:p>
            <a:pPr marL="1200150" lvl="3" indent="-342900"/>
            <a:endParaRPr lang="es-ES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76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ES" smtClean="0"/>
              <a:t>Motivation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424936" cy="5976664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Delayed ACKs may be detrimental</a:t>
            </a:r>
            <a:endParaRPr lang="es-ES" smtClean="0"/>
          </a:p>
          <a:p>
            <a:pPr lvl="1"/>
            <a:r>
              <a:rPr lang="es-ES" smtClean="0"/>
              <a:t>Segment carrying a message of up to 1 MSS,                  no app-layer response, 2nd data segment not sent earlier than Delayed ACK timer</a:t>
            </a:r>
          </a:p>
          <a:p>
            <a:pPr lvl="1"/>
            <a:r>
              <a:rPr lang="es-ES" smtClean="0"/>
              <a:t>Unnecessary delay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Consequences</a:t>
            </a:r>
            <a:endParaRPr lang="es-ES" sz="3200"/>
          </a:p>
          <a:p>
            <a:pPr lvl="1"/>
            <a:r>
              <a:rPr lang="en-US"/>
              <a:t>Using Nagle, </a:t>
            </a:r>
            <a:r>
              <a:rPr lang="en-US" smtClean="0"/>
              <a:t>the </a:t>
            </a:r>
            <a:r>
              <a:rPr lang="en-US"/>
              <a:t>sender may be prevented from sending more data while awaiting the ACK</a:t>
            </a:r>
          </a:p>
          <a:p>
            <a:pPr lvl="2"/>
            <a:r>
              <a:rPr lang="en-US"/>
              <a:t>High underperformance in high bit rate environments </a:t>
            </a:r>
            <a:r>
              <a:rPr lang="en-US" smtClean="0"/>
              <a:t>         (</a:t>
            </a:r>
            <a:r>
              <a:rPr lang="en-US"/>
              <a:t>e.g. DNS stateful operations, RFC 8490</a:t>
            </a:r>
            <a:r>
              <a:rPr lang="en-US" smtClean="0"/>
              <a:t>)</a:t>
            </a:r>
          </a:p>
          <a:p>
            <a:pPr lvl="1"/>
            <a:r>
              <a:rPr lang="en-US" smtClean="0"/>
              <a:t>IoT devices</a:t>
            </a:r>
            <a:endParaRPr lang="en-US"/>
          </a:p>
          <a:p>
            <a:pPr lvl="2"/>
            <a:r>
              <a:rPr lang="en-US" smtClean="0"/>
              <a:t>Memory resources cannot be released until ACK arrival</a:t>
            </a:r>
          </a:p>
          <a:p>
            <a:pPr lvl="2"/>
            <a:r>
              <a:rPr lang="es-ES"/>
              <a:t>Increased energy </a:t>
            </a:r>
            <a:r>
              <a:rPr lang="es-ES" smtClean="0"/>
              <a:t>consumption</a:t>
            </a:r>
          </a:p>
          <a:p>
            <a:pPr lvl="2"/>
            <a:r>
              <a:rPr lang="es-ES" smtClean="0"/>
              <a:t>Delay might be exacerbated (in some L2 mechanisms)</a:t>
            </a:r>
            <a:endParaRPr lang="es-ES"/>
          </a:p>
          <a:p>
            <a:pPr lvl="2"/>
            <a:endParaRPr lang="en-US"/>
          </a:p>
          <a:p>
            <a:pPr marL="857250" lvl="3" indent="0">
              <a:buNone/>
            </a:pPr>
            <a:endParaRPr lang="es-ES" smtClean="0"/>
          </a:p>
          <a:p>
            <a:pPr marL="1200150" lvl="3" indent="-342900"/>
            <a:endParaRPr lang="es-ES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878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ACK Pull mechanism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12168"/>
            <a:ext cx="8352928" cy="5429200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Use of a TCP header reserved bit: AKP flag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ES" sz="3500"/>
          </a:p>
          <a:p>
            <a:pPr marL="342900" lvl="1" indent="-342900">
              <a:buFont typeface="Arial" pitchFamily="34" charset="0"/>
              <a:buChar char="•"/>
            </a:pPr>
            <a:endParaRPr lang="es-ES" sz="3500" smtClean="0"/>
          </a:p>
          <a:p>
            <a:pPr marL="342900" lvl="1" indent="-342900">
              <a:buFont typeface="Arial" pitchFamily="34" charset="0"/>
              <a:buChar char="•"/>
            </a:pPr>
            <a:endParaRPr lang="es-ES" sz="3500" smtClean="0"/>
          </a:p>
          <a:p>
            <a:pPr marL="342900" lvl="1" indent="-342900">
              <a:buFont typeface="Arial" pitchFamily="34" charset="0"/>
              <a:buChar char="•"/>
            </a:pPr>
            <a:endParaRPr lang="es-ES" sz="320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A sender sets the AKP flag to request an immediate ACK for a data segment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Upon reception of a data segment with AKP flag set, a receiver (conforming to this spec) MUST send the ACK immediately</a:t>
            </a:r>
            <a:endParaRPr lang="es-ES" sz="3200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4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1979548"/>
            <a:ext cx="78105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71800" y="349171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13th and 14th bytes of the TCP header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63888" y="2382515"/>
            <a:ext cx="576064" cy="1029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ES" smtClean="0"/>
              <a:t>Updates in -01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688632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Introduction</a:t>
            </a:r>
          </a:p>
          <a:p>
            <a:pPr lvl="1"/>
            <a:r>
              <a:rPr lang="es-ES" smtClean="0"/>
              <a:t>Delayed ACK timer value of ~50 ms</a:t>
            </a:r>
          </a:p>
          <a:p>
            <a:pPr lvl="1"/>
            <a:r>
              <a:rPr lang="es-ES" smtClean="0"/>
              <a:t>Presented problem: low performance, solution avoiding (header, packet) overhead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Annex. Alternative approaches</a:t>
            </a:r>
            <a:endParaRPr lang="es-ES" sz="3200"/>
          </a:p>
          <a:p>
            <a:pPr lvl="1"/>
            <a:r>
              <a:rPr lang="en-US" smtClean="0"/>
              <a:t>AckCC [RFC 5690]</a:t>
            </a:r>
          </a:p>
          <a:p>
            <a:pPr lvl="2"/>
            <a:r>
              <a:rPr lang="es-ES" smtClean="0"/>
              <a:t>Sender tells the receiver the ACK ratio “R” to be used</a:t>
            </a:r>
          </a:p>
          <a:p>
            <a:pPr lvl="2"/>
            <a:r>
              <a:rPr lang="es-ES" smtClean="0"/>
              <a:t>“TCP ACK Congestion Control Permitted” option (2 bytes)</a:t>
            </a:r>
          </a:p>
          <a:p>
            <a:pPr lvl="2"/>
            <a:r>
              <a:rPr lang="es-ES" smtClean="0"/>
              <a:t>“TCP ACK Ratio” option (3 bytes)</a:t>
            </a:r>
            <a:endParaRPr lang="en-US" smtClean="0"/>
          </a:p>
          <a:p>
            <a:pPr lvl="1"/>
            <a:r>
              <a:rPr lang="en-US" smtClean="0"/>
              <a:t>TLP</a:t>
            </a:r>
            <a:endParaRPr lang="en-US"/>
          </a:p>
          <a:p>
            <a:pPr lvl="2"/>
            <a:r>
              <a:rPr lang="en-US"/>
              <a:t>A</a:t>
            </a:r>
            <a:r>
              <a:rPr lang="en-US" smtClean="0"/>
              <a:t>dditional ACKs at the receiver by sending probe segment</a:t>
            </a:r>
          </a:p>
          <a:p>
            <a:pPr lvl="1"/>
            <a:r>
              <a:rPr lang="en-US" smtClean="0"/>
              <a:t>Workarounds</a:t>
            </a:r>
            <a:endParaRPr lang="en-US"/>
          </a:p>
          <a:p>
            <a:pPr lvl="2"/>
            <a:r>
              <a:rPr lang="en-US" smtClean="0"/>
              <a:t>Sending an old byte</a:t>
            </a:r>
          </a:p>
          <a:p>
            <a:pPr lvl="2"/>
            <a:r>
              <a:rPr lang="es-ES" smtClean="0"/>
              <a:t>“Split hack” (Contiki OS): splitting a message into two segments</a:t>
            </a:r>
            <a:endParaRPr lang="en-US" smtClean="0"/>
          </a:p>
          <a:p>
            <a:pPr lvl="2"/>
            <a:endParaRPr lang="en-US"/>
          </a:p>
          <a:p>
            <a:pPr marL="857250" lvl="3" indent="0">
              <a:buNone/>
            </a:pPr>
            <a:endParaRPr lang="es-ES" smtClean="0"/>
          </a:p>
          <a:p>
            <a:pPr marL="1200150" lvl="3" indent="-342900"/>
            <a:endParaRPr lang="es-ES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71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s-ES" smtClean="0"/>
              <a:t>Further motivation and approaches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640960" cy="5688632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Delayed ACK suppression during slow start</a:t>
            </a:r>
          </a:p>
          <a:p>
            <a:pPr lvl="1"/>
            <a:r>
              <a:rPr lang="en-US" smtClean="0"/>
              <a:t>Getting </a:t>
            </a:r>
            <a:r>
              <a:rPr lang="en-US"/>
              <a:t>up to speed fast without inducing much </a:t>
            </a:r>
            <a:r>
              <a:rPr lang="en-US" smtClean="0"/>
              <a:t>queue</a:t>
            </a:r>
          </a:p>
          <a:p>
            <a:pPr lvl="2"/>
            <a:r>
              <a:rPr lang="es-ES" smtClean="0"/>
              <a:t>draft-kuehlewind-tcpm-accurate-ecn-03</a:t>
            </a:r>
          </a:p>
          <a:p>
            <a:pPr lvl="2"/>
            <a:r>
              <a:rPr lang="es-ES" smtClean="0"/>
              <a:t>Discussions in the context of QUIC</a:t>
            </a:r>
            <a:endParaRPr lang="es-ES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smtClean="0"/>
              <a:t>Active </a:t>
            </a:r>
            <a:r>
              <a:rPr lang="en-US" sz="3200"/>
              <a:t>Detection of Classic ECN AQMs</a:t>
            </a:r>
            <a:endParaRPr lang="es-ES" sz="3200"/>
          </a:p>
          <a:p>
            <a:pPr lvl="1"/>
            <a:r>
              <a:rPr lang="en-US" smtClean="0"/>
              <a:t>“Rather niche”</a:t>
            </a:r>
          </a:p>
          <a:p>
            <a:pPr lvl="1"/>
            <a:r>
              <a:rPr lang="es-ES" smtClean="0"/>
              <a:t>Trigger quick ACKs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Middlebox traversal of bits 4-6</a:t>
            </a:r>
            <a:endParaRPr lang="es-ES" sz="3200"/>
          </a:p>
          <a:p>
            <a:pPr lvl="1"/>
            <a:r>
              <a:rPr lang="en-US" smtClean="0"/>
              <a:t>Not so good?</a:t>
            </a:r>
            <a:endParaRPr lang="es-ES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Use Urgent </a:t>
            </a:r>
            <a:r>
              <a:rPr lang="es-ES" sz="3200" smtClean="0"/>
              <a:t>Pointer</a:t>
            </a:r>
            <a:endParaRPr lang="es-ES" sz="3200"/>
          </a:p>
          <a:p>
            <a:pPr lvl="1"/>
            <a:r>
              <a:rPr lang="es-ES" smtClean="0"/>
              <a:t>E.g. use 3 bits to define an ACK ratio exponent</a:t>
            </a:r>
          </a:p>
          <a:p>
            <a:pPr marL="457200" lvl="1" indent="0">
              <a:buNone/>
            </a:pPr>
            <a:endParaRPr lang="es-ES" smtClean="0"/>
          </a:p>
          <a:p>
            <a:pPr lvl="1"/>
            <a:endParaRPr lang="en-US" smtClean="0"/>
          </a:p>
          <a:p>
            <a:pPr lvl="2"/>
            <a:endParaRPr lang="en-US"/>
          </a:p>
          <a:p>
            <a:pPr marL="857250" lvl="3" indent="0">
              <a:buNone/>
            </a:pPr>
            <a:endParaRPr lang="es-ES" smtClean="0"/>
          </a:p>
          <a:p>
            <a:pPr marL="1200150" lvl="3" indent="-342900"/>
            <a:endParaRPr lang="es-ES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2"/>
            <a:endParaRPr lang="es-ES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6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6588224" y="4059069"/>
            <a:ext cx="2016224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800" smtClean="0"/>
              <a:t>Thanks to Bob Briscoe!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2180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12776"/>
            <a:ext cx="9144000" cy="1470025"/>
          </a:xfrm>
        </p:spPr>
        <p:txBody>
          <a:bodyPr>
            <a:normAutofit/>
          </a:bodyPr>
          <a:lstStyle/>
          <a:p>
            <a:r>
              <a:rPr lang="de-DE" sz="6700" b="1" smtClean="0"/>
              <a:t>Questions/Comments ?</a:t>
            </a:r>
            <a:endParaRPr lang="de-DE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636844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IETF 106 – Singapore, November 2019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7</a:t>
            </a:fld>
            <a:endParaRPr lang="de-DE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8280920" cy="2567136"/>
          </a:xfrm>
        </p:spPr>
        <p:txBody>
          <a:bodyPr>
            <a:normAutofit/>
          </a:bodyPr>
          <a:lstStyle/>
          <a:p>
            <a:r>
              <a:rPr lang="de-DE" sz="2400" b="1" u="sng" smtClean="0"/>
              <a:t>Carles Gomez</a:t>
            </a:r>
            <a:endParaRPr lang="de-DE" sz="2400" b="1" smtClean="0"/>
          </a:p>
          <a:p>
            <a:r>
              <a:rPr lang="de-DE" sz="2400" smtClean="0"/>
              <a:t> Universitat </a:t>
            </a:r>
            <a:r>
              <a:rPr lang="de-DE" sz="2400" dirty="0" smtClean="0"/>
              <a:t>Politècnica </a:t>
            </a:r>
            <a:r>
              <a:rPr lang="de-DE" sz="2400" smtClean="0"/>
              <a:t>de Catalunya</a:t>
            </a:r>
            <a:endParaRPr lang="de-DE" sz="2400" dirty="0" smtClean="0"/>
          </a:p>
          <a:p>
            <a:r>
              <a:rPr lang="de-DE" sz="2400" b="1" smtClean="0"/>
              <a:t>Jon Crowcroft</a:t>
            </a:r>
            <a:endParaRPr lang="de-DE" sz="2400" b="1"/>
          </a:p>
          <a:p>
            <a:r>
              <a:rPr lang="de-DE" sz="2400" smtClean="0"/>
              <a:t>University of Cambridge</a:t>
            </a:r>
            <a:endParaRPr lang="de-DE" sz="2400" i="1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41367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36880</TotalTime>
  <Words>384</Words>
  <Application>Microsoft Office PowerPoint</Application>
  <PresentationFormat>On-screen Show (4:3)</PresentationFormat>
  <Paragraphs>95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TCP ACK Pull draft-gomez-tcpm-ack-pull-01  </vt:lpstr>
      <vt:lpstr>Status</vt:lpstr>
      <vt:lpstr>Motivation</vt:lpstr>
      <vt:lpstr>ACK Pull mechanism</vt:lpstr>
      <vt:lpstr>Updates in -01</vt:lpstr>
      <vt:lpstr>Further motivation and approaches</vt:lpstr>
      <vt:lpstr>Questions/Comments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Auge</dc:creator>
  <cp:lastModifiedBy>Carles Gomez</cp:lastModifiedBy>
  <cp:revision>940</cp:revision>
  <cp:lastPrinted>2019-11-15T07:29:57Z</cp:lastPrinted>
  <dcterms:created xsi:type="dcterms:W3CDTF">2013-07-28T16:24:26Z</dcterms:created>
  <dcterms:modified xsi:type="dcterms:W3CDTF">2019-11-20T03:29:54Z</dcterms:modified>
</cp:coreProperties>
</file>