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035" r:id="rId1"/>
  </p:sldMasterIdLst>
  <p:notesMasterIdLst>
    <p:notesMasterId r:id="rId13"/>
  </p:notesMasterIdLst>
  <p:sldIdLst>
    <p:sldId id="1544" r:id="rId2"/>
    <p:sldId id="1563" r:id="rId3"/>
    <p:sldId id="1564" r:id="rId4"/>
    <p:sldId id="1565" r:id="rId5"/>
    <p:sldId id="1566" r:id="rId6"/>
    <p:sldId id="1567" r:id="rId7"/>
    <p:sldId id="1568" r:id="rId8"/>
    <p:sldId id="1569" r:id="rId9"/>
    <p:sldId id="1570" r:id="rId10"/>
    <p:sldId id="1571" r:id="rId11"/>
    <p:sldId id="1572" r:id="rId12"/>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29">
          <p15:clr>
            <a:srgbClr val="A4A3A4"/>
          </p15:clr>
        </p15:guide>
        <p15:guide id="2" pos="278">
          <p15:clr>
            <a:srgbClr val="A4A3A4"/>
          </p15:clr>
        </p15:guide>
      </p15:sldGuideLst>
    </p:ext>
    <p:ext uri="{2D200454-40CA-4A62-9FC3-DE9A4176ACB9}">
      <p15:notesGuideLst xmlns:p15="http://schemas.microsoft.com/office/powerpoint/2012/main" xmlns="">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33CCCC"/>
    <a:srgbClr val="4220A0"/>
    <a:srgbClr val="333333"/>
    <a:srgbClr val="8ABFC2"/>
    <a:srgbClr val="4B4B4B"/>
    <a:srgbClr val="7F7F7F"/>
    <a:srgbClr val="17FF54"/>
    <a:srgbClr val="8BB8DD"/>
    <a:srgbClr val="17BF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29" autoAdjust="0"/>
    <p:restoredTop sz="80889" autoAdjust="0"/>
  </p:normalViewPr>
  <p:slideViewPr>
    <p:cSldViewPr snapToGrid="0" snapToObjects="1">
      <p:cViewPr>
        <p:scale>
          <a:sx n="50" d="100"/>
          <a:sy n="50" d="100"/>
        </p:scale>
        <p:origin x="-3086" y="-1056"/>
      </p:cViewPr>
      <p:guideLst>
        <p:guide orient="horz" pos="429"/>
        <p:guide pos="278"/>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notesViewPr>
    <p:cSldViewPr snapToGrid="0" snapToObjects="1">
      <p:cViewPr varScale="1">
        <p:scale>
          <a:sx n="62" d="100"/>
          <a:sy n="62" d="100"/>
        </p:scale>
        <p:origin x="-2506" y="-77"/>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3/23/2020</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241518-0DAE-4D83-8FDF-A3233A4521BC}" type="slidenum">
              <a:rPr lang="en-US" smtClean="0"/>
              <a:t>1</a:t>
            </a:fld>
            <a:endParaRPr lang="en-US"/>
          </a:p>
        </p:txBody>
      </p:sp>
    </p:spTree>
    <p:extLst>
      <p:ext uri="{BB962C8B-B14F-4D97-AF65-F5344CB8AC3E}">
        <p14:creationId xmlns:p14="http://schemas.microsoft.com/office/powerpoint/2010/main" val="314365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2</a:t>
            </a:fld>
            <a:endParaRPr lang="en-US"/>
          </a:p>
        </p:txBody>
      </p:sp>
    </p:spTree>
    <p:extLst>
      <p:ext uri="{BB962C8B-B14F-4D97-AF65-F5344CB8AC3E}">
        <p14:creationId xmlns:p14="http://schemas.microsoft.com/office/powerpoint/2010/main" val="3139159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3</a:t>
            </a:fld>
            <a:endParaRPr lang="en-US"/>
          </a:p>
        </p:txBody>
      </p:sp>
    </p:spTree>
    <p:extLst>
      <p:ext uri="{BB962C8B-B14F-4D97-AF65-F5344CB8AC3E}">
        <p14:creationId xmlns:p14="http://schemas.microsoft.com/office/powerpoint/2010/main" val="3139159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4</a:t>
            </a:fld>
            <a:endParaRPr lang="en-US"/>
          </a:p>
        </p:txBody>
      </p:sp>
    </p:spTree>
    <p:extLst>
      <p:ext uri="{BB962C8B-B14F-4D97-AF65-F5344CB8AC3E}">
        <p14:creationId xmlns:p14="http://schemas.microsoft.com/office/powerpoint/2010/main" val="3139159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5</a:t>
            </a:fld>
            <a:endParaRPr lang="en-US"/>
          </a:p>
        </p:txBody>
      </p:sp>
    </p:spTree>
    <p:extLst>
      <p:ext uri="{BB962C8B-B14F-4D97-AF65-F5344CB8AC3E}">
        <p14:creationId xmlns:p14="http://schemas.microsoft.com/office/powerpoint/2010/main" val="3139159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6</a:t>
            </a:fld>
            <a:endParaRPr lang="en-US"/>
          </a:p>
        </p:txBody>
      </p:sp>
    </p:spTree>
    <p:extLst>
      <p:ext uri="{BB962C8B-B14F-4D97-AF65-F5344CB8AC3E}">
        <p14:creationId xmlns:p14="http://schemas.microsoft.com/office/powerpoint/2010/main" val="3139159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7</a:t>
            </a:fld>
            <a:endParaRPr lang="en-US"/>
          </a:p>
        </p:txBody>
      </p:sp>
    </p:spTree>
    <p:extLst>
      <p:ext uri="{BB962C8B-B14F-4D97-AF65-F5344CB8AC3E}">
        <p14:creationId xmlns:p14="http://schemas.microsoft.com/office/powerpoint/2010/main" val="3139159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8</a:t>
            </a:fld>
            <a:endParaRPr lang="en-US"/>
          </a:p>
        </p:txBody>
      </p:sp>
    </p:spTree>
    <p:extLst>
      <p:ext uri="{BB962C8B-B14F-4D97-AF65-F5344CB8AC3E}">
        <p14:creationId xmlns:p14="http://schemas.microsoft.com/office/powerpoint/2010/main" val="31391596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9</a:t>
            </a:fld>
            <a:endParaRPr lang="en-US"/>
          </a:p>
        </p:txBody>
      </p:sp>
    </p:spTree>
    <p:extLst>
      <p:ext uri="{BB962C8B-B14F-4D97-AF65-F5344CB8AC3E}">
        <p14:creationId xmlns:p14="http://schemas.microsoft.com/office/powerpoint/2010/main" val="3139159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818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solidFill>
                  <a:schemeClr val="bg2">
                    <a:lumMod val="25000"/>
                  </a:schemeClr>
                </a:solidFill>
                <a:latin typeface="+mj-lt"/>
                <a:ea typeface="+mj-ea"/>
                <a:cs typeface="+mj-cs"/>
              </a:defRPr>
            </a:lvl1pPr>
          </a:lstStyle>
          <a:p>
            <a:r>
              <a:rPr lang="en-US" dirty="0"/>
              <a:t>Click to edit Master title style</a:t>
            </a:r>
          </a:p>
        </p:txBody>
      </p:sp>
      <p:sp>
        <p:nvSpPr>
          <p:cNvPr id="4" name="Text Placeholder 3"/>
          <p:cNvSpPr>
            <a:spLocks noGrp="1"/>
          </p:cNvSpPr>
          <p:nvPr>
            <p:ph type="body" sz="quarter" idx="10"/>
          </p:nvPr>
        </p:nvSpPr>
        <p:spPr>
          <a:xfrm>
            <a:off x="310896" y="1344168"/>
            <a:ext cx="11424906"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xmlns="" id="{B18DDED1-7DE7-4AC9-B496-5C16EA61A85E}"/>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xmlns="" id="{72F1D92A-BCF8-48C5-BCB8-96BA19FD13E0}"/>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pic>
        <p:nvPicPr>
          <p:cNvPr id="7" name="Picture 6">
            <a:extLst>
              <a:ext uri="{FF2B5EF4-FFF2-40B4-BE49-F238E27FC236}">
                <a16:creationId xmlns:a16="http://schemas.microsoft.com/office/drawing/2014/main" xmlns="" id="{98BA9429-CFAB-4C13-8AE9-1DD1266C1FF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3586548664"/>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
        <p:nvSpPr>
          <p:cNvPr id="7" name="Text Box 3"/>
          <p:cNvSpPr txBox="1">
            <a:spLocks noChangeArrowheads="1"/>
          </p:cNvSpPr>
          <p:nvPr userDrawn="1"/>
        </p:nvSpPr>
        <p:spPr bwMode="auto">
          <a:xfrm>
            <a:off x="202871" y="6356350"/>
            <a:ext cx="3043066"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9977" tIns="46788" rIns="89977" bIns="4678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a:cs typeface="Arial" panose="020B0604020202020204" pitchFamily="34" charset="0"/>
              </a:rPr>
              <a:t>RAW - IETF 107</a:t>
            </a:r>
          </a:p>
        </p:txBody>
      </p:sp>
      <p:sp>
        <p:nvSpPr>
          <p:cNvPr id="9" name="Slide Number Placeholder 5"/>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4001671059"/>
      </p:ext>
    </p:extLst>
  </p:cSld>
  <p:clrMap bg1="lt1" tx1="dk1" bg2="lt2" tx2="dk2" accent1="accent1" accent2="accent2" accent3="accent3" accent4="accent4" accent5="accent5" accent6="accent6" hlink="hlink" folHlink="folHlink"/>
  <p:sldLayoutIdLst>
    <p:sldLayoutId id="2147484036" r:id="rId1"/>
    <p:sldLayoutId id="2147484040" r:id="rId2"/>
  </p:sldLayoutIdLst>
  <p:hf hdr="0" ftr="0" dt="0"/>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tools.ietf.org/pdf/draft-bernardos-raw-use-cases-03.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hyperlink" Target="https://tools.ietf.org/pdf/draft-maeurer-raw-ldacs-01.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tools.ietf.org/pdf/draft-maeurer-raw-ldacs-01.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893382C0-1403-46E4-AE67-1413ED79F18D}"/>
              </a:ext>
            </a:extLst>
          </p:cNvPr>
          <p:cNvPicPr>
            <a:picLocks noChangeAspect="1"/>
          </p:cNvPicPr>
          <p:nvPr/>
        </p:nvPicPr>
        <p:blipFill>
          <a:blip r:embed="rId3" cstate="print">
            <a:alphaModFix amt="16000"/>
            <a:extLst>
              <a:ext uri="{28A0092B-C50C-407E-A947-70E740481C1C}">
                <a14:useLocalDpi xmlns:a14="http://schemas.microsoft.com/office/drawing/2010/main" val="0"/>
              </a:ext>
            </a:extLst>
          </a:blip>
          <a:stretch>
            <a:fillRect/>
          </a:stretch>
        </p:blipFill>
        <p:spPr>
          <a:xfrm>
            <a:off x="-332072" y="-895010"/>
            <a:ext cx="13514941" cy="6780193"/>
          </a:xfrm>
          <a:prstGeom prst="rect">
            <a:avLst/>
          </a:prstGeom>
        </p:spPr>
      </p:pic>
      <p:sp>
        <p:nvSpPr>
          <p:cNvPr id="5" name="Title 4">
            <a:extLst>
              <a:ext uri="{FF2B5EF4-FFF2-40B4-BE49-F238E27FC236}">
                <a16:creationId xmlns:a16="http://schemas.microsoft.com/office/drawing/2014/main" xmlns="" id="{43DBEB85-27D2-4732-9912-FF699003C499}"/>
              </a:ext>
            </a:extLst>
          </p:cNvPr>
          <p:cNvSpPr>
            <a:spLocks noGrp="1"/>
          </p:cNvSpPr>
          <p:nvPr>
            <p:ph type="title"/>
          </p:nvPr>
        </p:nvSpPr>
        <p:spPr>
          <a:xfrm>
            <a:off x="975983" y="2775831"/>
            <a:ext cx="10512862" cy="1147344"/>
          </a:xfrm>
        </p:spPr>
        <p:txBody>
          <a:bodyPr>
            <a:noAutofit/>
          </a:bodyPr>
          <a:lstStyle/>
          <a:p>
            <a:pPr algn="ctr"/>
            <a:r>
              <a:rPr lang="en-US" sz="5400" b="1" dirty="0"/>
              <a:t> L-band Digital Aeronautical Communications System (LDACS)</a:t>
            </a:r>
            <a:br>
              <a:rPr lang="en-US" sz="5400" b="1" dirty="0"/>
            </a:br>
            <a:r>
              <a:rPr lang="en-US" sz="4400" b="1" dirty="0"/>
              <a:t>draft-maeurer-raw-ldacs-01</a:t>
            </a:r>
            <a:endParaRPr lang="en-US" sz="4800" b="1" dirty="0"/>
          </a:p>
        </p:txBody>
      </p:sp>
      <p:sp>
        <p:nvSpPr>
          <p:cNvPr id="2" name="TextBox 1">
            <a:extLst>
              <a:ext uri="{FF2B5EF4-FFF2-40B4-BE49-F238E27FC236}">
                <a16:creationId xmlns:a16="http://schemas.microsoft.com/office/drawing/2014/main" xmlns="" id="{66B3430C-E35F-43A3-ACE4-5A109C332AAC}"/>
              </a:ext>
            </a:extLst>
          </p:cNvPr>
          <p:cNvSpPr txBox="1"/>
          <p:nvPr/>
        </p:nvSpPr>
        <p:spPr>
          <a:xfrm>
            <a:off x="191434" y="5208091"/>
            <a:ext cx="4072782" cy="923330"/>
          </a:xfrm>
          <a:prstGeom prst="rect">
            <a:avLst/>
          </a:prstGeom>
          <a:noFill/>
        </p:spPr>
        <p:txBody>
          <a:bodyPr wrap="none" rtlCol="0">
            <a:spAutoFit/>
          </a:bodyPr>
          <a:lstStyle/>
          <a:p>
            <a:r>
              <a:rPr lang="fr-FR" dirty="0" err="1"/>
              <a:t>Presenter</a:t>
            </a:r>
            <a:r>
              <a:rPr lang="fr-FR" dirty="0"/>
              <a:t>: </a:t>
            </a:r>
            <a:r>
              <a:rPr lang="fr-FR" dirty="0" smtClean="0"/>
              <a:t>Nils </a:t>
            </a:r>
            <a:r>
              <a:rPr lang="fr-FR" dirty="0" err="1" smtClean="0"/>
              <a:t>Mäurer</a:t>
            </a:r>
            <a:endParaRPr lang="fr-FR" dirty="0"/>
          </a:p>
          <a:p>
            <a:endParaRPr lang="fr-FR" dirty="0"/>
          </a:p>
          <a:p>
            <a:r>
              <a:rPr lang="fr-FR" dirty="0" err="1"/>
              <a:t>Authors</a:t>
            </a:r>
            <a:r>
              <a:rPr lang="fr-FR" dirty="0"/>
              <a:t>: </a:t>
            </a:r>
            <a:r>
              <a:rPr lang="fr-FR" dirty="0" smtClean="0"/>
              <a:t>Thomas </a:t>
            </a:r>
            <a:r>
              <a:rPr lang="fr-FR" dirty="0" err="1" smtClean="0"/>
              <a:t>Gräupl</a:t>
            </a:r>
            <a:r>
              <a:rPr lang="fr-FR" dirty="0" smtClean="0"/>
              <a:t>, Corinna Schmitt</a:t>
            </a:r>
            <a:endParaRPr lang="en-US" dirty="0"/>
          </a:p>
        </p:txBody>
      </p:sp>
    </p:spTree>
    <p:extLst>
      <p:ext uri="{BB962C8B-B14F-4D97-AF65-F5344CB8AC3E}">
        <p14:creationId xmlns:p14="http://schemas.microsoft.com/office/powerpoint/2010/main" val="786789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LDACS</a:t>
            </a:r>
            <a:endParaRPr lang="de-DE" dirty="0"/>
          </a:p>
        </p:txBody>
      </p:sp>
      <p:sp>
        <p:nvSpPr>
          <p:cNvPr id="3" name="Text Placeholder 2"/>
          <p:cNvSpPr>
            <a:spLocks noGrp="1"/>
          </p:cNvSpPr>
          <p:nvPr>
            <p:ph type="body" sz="quarter" idx="10"/>
          </p:nvPr>
        </p:nvSpPr>
        <p:spPr/>
        <p:txBody>
          <a:bodyPr/>
          <a:lstStyle/>
          <a:p>
            <a:pPr marL="514350" indent="-514350">
              <a:spcAft>
                <a:spcPts val="600"/>
              </a:spcAft>
              <a:buFont typeface="+mj-lt"/>
              <a:buAutoNum type="arabicPeriod"/>
            </a:pPr>
            <a:r>
              <a:rPr lang="en-US" sz="2400" dirty="0"/>
              <a:t>High data rate (&lt; 2 Mbit) 4G-like data link</a:t>
            </a:r>
          </a:p>
          <a:p>
            <a:pPr marL="514350" indent="-514350">
              <a:spcAft>
                <a:spcPts val="600"/>
              </a:spcAft>
              <a:buFont typeface="+mj-lt"/>
              <a:buAutoNum type="arabicPeriod"/>
            </a:pPr>
            <a:r>
              <a:rPr lang="en-US" sz="2400" dirty="0"/>
              <a:t>Designed for long-range communication (&lt;400 km) in regulated aeronautical spectrum (~ 1 GHz)</a:t>
            </a:r>
          </a:p>
          <a:p>
            <a:pPr marL="514350" indent="-514350">
              <a:spcAft>
                <a:spcPts val="600"/>
              </a:spcAft>
              <a:buFont typeface="+mj-lt"/>
              <a:buAutoNum type="arabicPeriod"/>
            </a:pPr>
            <a:r>
              <a:rPr lang="en-US" sz="2400" dirty="0"/>
              <a:t>Designed with safety-of-life use cases (i.e. air traffic management) </a:t>
            </a:r>
            <a:r>
              <a:rPr lang="en-US" sz="2400" dirty="0" smtClean="0"/>
              <a:t/>
            </a:r>
            <a:br>
              <a:rPr lang="en-US" sz="2400" dirty="0" smtClean="0"/>
            </a:br>
            <a:r>
              <a:rPr lang="en-US" sz="2400" dirty="0" smtClean="0">
                <a:sym typeface="Wingdings" panose="05000000000000000000" pitchFamily="2" charset="2"/>
              </a:rPr>
              <a:t> </a:t>
            </a:r>
            <a:r>
              <a:rPr lang="en-US" sz="2400" dirty="0"/>
              <a:t>reliability, predictability, and suitable for regulated spectrum (as </a:t>
            </a:r>
            <a:r>
              <a:rPr lang="en-US" sz="2400" dirty="0" smtClean="0"/>
              <a:t>required </a:t>
            </a:r>
            <a:r>
              <a:rPr lang="en-US" sz="2400" dirty="0"/>
              <a:t>by the use case)</a:t>
            </a:r>
          </a:p>
          <a:p>
            <a:pPr marL="514350" indent="-514350">
              <a:spcAft>
                <a:spcPts val="600"/>
              </a:spcAft>
              <a:buFont typeface="+mj-lt"/>
              <a:buAutoNum type="arabicPeriod"/>
            </a:pPr>
            <a:r>
              <a:rPr lang="en-US" sz="2400" dirty="0"/>
              <a:t>Designed with multi-link IPv6 as network layer in mind</a:t>
            </a:r>
          </a:p>
          <a:p>
            <a:pPr marL="514350" indent="-514350">
              <a:spcAft>
                <a:spcPts val="600"/>
              </a:spcAft>
              <a:buFont typeface="+mj-lt"/>
              <a:buAutoNum type="arabicPeriod"/>
            </a:pPr>
            <a:r>
              <a:rPr lang="en-US" sz="2400" dirty="0"/>
              <a:t>Transition of aeronautical networks from ACARS and OSI to IP network protocols</a:t>
            </a:r>
          </a:p>
          <a:p>
            <a:pPr marL="514350" indent="-514350">
              <a:spcAft>
                <a:spcPts val="600"/>
              </a:spcAft>
              <a:buFont typeface="+mj-lt"/>
              <a:buAutoNum type="arabicPeriod"/>
            </a:pPr>
            <a:r>
              <a:rPr lang="en-US" sz="2400" dirty="0"/>
              <a:t>Open standard at ICAO under development</a:t>
            </a:r>
          </a:p>
          <a:p>
            <a:endParaRPr lang="de-DE" sz="2400" dirty="0"/>
          </a:p>
        </p:txBody>
      </p:sp>
      <p:sp>
        <p:nvSpPr>
          <p:cNvPr id="4" name="Slide Number Placeholder 3"/>
          <p:cNvSpPr>
            <a:spLocks noGrp="1"/>
          </p:cNvSpPr>
          <p:nvPr>
            <p:ph type="sldNum" sz="quarter" idx="4"/>
          </p:nvPr>
        </p:nvSpPr>
        <p:spPr/>
        <p:txBody>
          <a:bodyPr/>
          <a:lstStyle/>
          <a:p>
            <a:pPr algn="r"/>
            <a:fld id="{18BF9C3C-0004-4145-8BE2-5FBA8C817ACA}" type="slidenum">
              <a:rPr lang="en-US" smtClean="0"/>
              <a:pPr algn="r"/>
              <a:t>10</a:t>
            </a:fld>
            <a:endParaRPr lang="en-US" dirty="0"/>
          </a:p>
        </p:txBody>
      </p:sp>
      <p:sp>
        <p:nvSpPr>
          <p:cNvPr id="5"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Tree>
    <p:extLst>
      <p:ext uri="{BB962C8B-B14F-4D97-AF65-F5344CB8AC3E}">
        <p14:creationId xmlns:p14="http://schemas.microsoft.com/office/powerpoint/2010/main" val="1681089357"/>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LDACS</a:t>
            </a:r>
            <a:r>
              <a:rPr lang="en-US" dirty="0">
                <a:solidFill>
                  <a:srgbClr val="0070C0"/>
                </a:solidFill>
              </a:rPr>
              <a:t> </a:t>
            </a:r>
            <a:r>
              <a:rPr lang="en-US" b="1" dirty="0">
                <a:solidFill>
                  <a:srgbClr val="0070C0"/>
                </a:solidFill>
              </a:rPr>
              <a:t>– Relevance for RAW</a:t>
            </a:r>
            <a:endParaRPr lang="de-DE" dirty="0"/>
          </a:p>
        </p:txBody>
      </p:sp>
      <p:sp>
        <p:nvSpPr>
          <p:cNvPr id="3" name="Text Placeholder 2"/>
          <p:cNvSpPr>
            <a:spLocks noGrp="1"/>
          </p:cNvSpPr>
          <p:nvPr>
            <p:ph type="body" sz="quarter" idx="10"/>
          </p:nvPr>
        </p:nvSpPr>
        <p:spPr/>
        <p:txBody>
          <a:bodyPr/>
          <a:lstStyle/>
          <a:p>
            <a:pPr marL="514350" indent="-514350">
              <a:spcAft>
                <a:spcPts val="600"/>
              </a:spcAft>
              <a:buFont typeface="+mj-lt"/>
              <a:buAutoNum type="arabicPeriod"/>
            </a:pPr>
            <a:r>
              <a:rPr lang="en-US" sz="2400" dirty="0"/>
              <a:t>High data rate (&lt; 2 Mbit) 4G-like data link</a:t>
            </a:r>
          </a:p>
          <a:p>
            <a:pPr marL="514350" indent="-514350">
              <a:spcAft>
                <a:spcPts val="600"/>
              </a:spcAft>
              <a:buFont typeface="+mj-lt"/>
              <a:buAutoNum type="arabicPeriod"/>
            </a:pPr>
            <a:r>
              <a:rPr lang="en-US" sz="2400" dirty="0"/>
              <a:t>Designed for long-range communication (&lt;400 km) in regulated aeronautical spectrum (~ 1 GHz)</a:t>
            </a:r>
          </a:p>
          <a:p>
            <a:pPr marL="514350" indent="-514350">
              <a:spcAft>
                <a:spcPts val="600"/>
              </a:spcAft>
              <a:buFont typeface="+mj-lt"/>
              <a:buAutoNum type="arabicPeriod"/>
            </a:pPr>
            <a:r>
              <a:rPr lang="en-US" sz="2400" dirty="0"/>
              <a:t>Designed with </a:t>
            </a:r>
            <a:r>
              <a:rPr lang="en-US" sz="2400" b="1" dirty="0">
                <a:solidFill>
                  <a:srgbClr val="0070C0"/>
                </a:solidFill>
              </a:rPr>
              <a:t>safety-of-life use cases </a:t>
            </a:r>
            <a:r>
              <a:rPr lang="en-US" sz="2400" dirty="0"/>
              <a:t>(i.e. air traffic </a:t>
            </a:r>
            <a:r>
              <a:rPr lang="en-US" sz="2400" dirty="0" smtClean="0"/>
              <a:t>management</a:t>
            </a:r>
            <a:br>
              <a:rPr lang="en-US" sz="2400" dirty="0" smtClean="0"/>
            </a:br>
            <a:r>
              <a:rPr lang="en-US" sz="2400" dirty="0" smtClean="0">
                <a:sym typeface="Wingdings" panose="05000000000000000000" pitchFamily="2" charset="2"/>
              </a:rPr>
              <a:t> </a:t>
            </a:r>
            <a:r>
              <a:rPr lang="en-US" sz="2400" b="1" dirty="0">
                <a:solidFill>
                  <a:srgbClr val="0070C0"/>
                </a:solidFill>
              </a:rPr>
              <a:t>reliability, predictability</a:t>
            </a:r>
            <a:r>
              <a:rPr lang="en-US" sz="2400" dirty="0"/>
              <a:t>, and suitable for regulated spectrum (as </a:t>
            </a:r>
            <a:r>
              <a:rPr lang="en-US" sz="2400" dirty="0" smtClean="0"/>
              <a:t>required </a:t>
            </a:r>
            <a:r>
              <a:rPr lang="en-US" sz="2400" dirty="0"/>
              <a:t>by the use case)</a:t>
            </a:r>
          </a:p>
          <a:p>
            <a:pPr marL="514350" indent="-514350">
              <a:spcAft>
                <a:spcPts val="600"/>
              </a:spcAft>
              <a:buFont typeface="+mj-lt"/>
              <a:buAutoNum type="arabicPeriod"/>
            </a:pPr>
            <a:r>
              <a:rPr lang="en-US" sz="2400" dirty="0"/>
              <a:t>Designed with </a:t>
            </a:r>
            <a:r>
              <a:rPr lang="en-US" sz="2400" b="1" dirty="0">
                <a:solidFill>
                  <a:srgbClr val="0070C0"/>
                </a:solidFill>
              </a:rPr>
              <a:t>multi-link IPv6 as network layer </a:t>
            </a:r>
            <a:r>
              <a:rPr lang="en-US" sz="2400" dirty="0"/>
              <a:t>in mind</a:t>
            </a:r>
          </a:p>
          <a:p>
            <a:pPr marL="514350" indent="-514350">
              <a:spcAft>
                <a:spcPts val="600"/>
              </a:spcAft>
              <a:buFont typeface="+mj-lt"/>
              <a:buAutoNum type="arabicPeriod"/>
            </a:pPr>
            <a:r>
              <a:rPr lang="en-US" sz="2400" dirty="0"/>
              <a:t>Transition of aeronautical networks from ACARS and OSI to IP network protocols</a:t>
            </a:r>
          </a:p>
          <a:p>
            <a:pPr marL="514350" indent="-514350">
              <a:spcAft>
                <a:spcPts val="600"/>
              </a:spcAft>
              <a:buFont typeface="+mj-lt"/>
              <a:buAutoNum type="arabicPeriod"/>
            </a:pPr>
            <a:r>
              <a:rPr lang="en-US" sz="2400" b="1" dirty="0">
                <a:solidFill>
                  <a:srgbClr val="0070C0"/>
                </a:solidFill>
              </a:rPr>
              <a:t>Open standard at ICAO under development</a:t>
            </a:r>
          </a:p>
          <a:p>
            <a:endParaRPr lang="de-DE" sz="2400" dirty="0"/>
          </a:p>
        </p:txBody>
      </p:sp>
      <p:sp>
        <p:nvSpPr>
          <p:cNvPr id="4" name="Slide Number Placeholder 3"/>
          <p:cNvSpPr>
            <a:spLocks noGrp="1"/>
          </p:cNvSpPr>
          <p:nvPr>
            <p:ph type="sldNum" sz="quarter" idx="4"/>
          </p:nvPr>
        </p:nvSpPr>
        <p:spPr/>
        <p:txBody>
          <a:bodyPr/>
          <a:lstStyle/>
          <a:p>
            <a:pPr algn="r"/>
            <a:fld id="{18BF9C3C-0004-4145-8BE2-5FBA8C817ACA}" type="slidenum">
              <a:rPr lang="en-US" smtClean="0"/>
              <a:pPr algn="r"/>
              <a:t>11</a:t>
            </a:fld>
            <a:endParaRPr lang="en-US" dirty="0"/>
          </a:p>
        </p:txBody>
      </p:sp>
      <p:sp>
        <p:nvSpPr>
          <p:cNvPr id="5"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Tree>
    <p:extLst>
      <p:ext uri="{BB962C8B-B14F-4D97-AF65-F5344CB8AC3E}">
        <p14:creationId xmlns:p14="http://schemas.microsoft.com/office/powerpoint/2010/main" val="4040257143"/>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smtClean="0"/>
              <a:t>Note Well</a:t>
            </a:r>
            <a:endParaRPr lang="en-US" altLang="en-US" sz="4400" dirty="0"/>
          </a:p>
        </p:txBody>
      </p:sp>
      <p:sp>
        <p:nvSpPr>
          <p:cNvPr id="4"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
        <p:nvSpPr>
          <p:cNvPr id="5" name="Slide Number Placeholder 5">
            <a:extLst>
              <a:ext uri="{FF2B5EF4-FFF2-40B4-BE49-F238E27FC236}">
                <a16:creationId xmlns:a16="http://schemas.microsoft.com/office/drawing/2014/main" xmlns=""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2</a:t>
            </a:fld>
            <a:endParaRPr lang="en-US" dirty="0"/>
          </a:p>
        </p:txBody>
      </p:sp>
      <p:pic>
        <p:nvPicPr>
          <p:cNvPr id="12" name="Inhaltsplatzhalter 5"/>
          <p:cNvPicPr>
            <a:picLocks noChangeAspect="1"/>
          </p:cNvPicPr>
          <p:nvPr/>
        </p:nvPicPr>
        <p:blipFill rotWithShape="1">
          <a:blip r:embed="rId3"/>
          <a:srcRect l="571" r="-14903"/>
          <a:stretch/>
        </p:blipFill>
        <p:spPr>
          <a:xfrm>
            <a:off x="1127760" y="1423682"/>
            <a:ext cx="9929150" cy="4664698"/>
          </a:xfrm>
          <a:prstGeom prst="rect">
            <a:avLst/>
          </a:prstGeom>
        </p:spPr>
      </p:pic>
    </p:spTree>
    <p:extLst>
      <p:ext uri="{BB962C8B-B14F-4D97-AF65-F5344CB8AC3E}">
        <p14:creationId xmlns:p14="http://schemas.microsoft.com/office/powerpoint/2010/main" val="3913478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Autofit/>
          </a:bodyPr>
          <a:lstStyle/>
          <a:p>
            <a:r>
              <a:rPr lang="en-US" sz="2400" dirty="0">
                <a:hlinkClick r:id="rId3"/>
              </a:rPr>
              <a:t>https://tools.ietf.org/pdf/draft-bernardos-raw-use-cases-03.pdf</a:t>
            </a:r>
            <a:r>
              <a:rPr lang="en-US" sz="2400" dirty="0"/>
              <a:t> </a:t>
            </a:r>
            <a:endParaRPr lang="en-US" altLang="en-US" sz="2400" dirty="0"/>
          </a:p>
        </p:txBody>
      </p:sp>
      <p:sp>
        <p:nvSpPr>
          <p:cNvPr id="4"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
        <p:nvSpPr>
          <p:cNvPr id="5" name="Slide Number Placeholder 5">
            <a:extLst>
              <a:ext uri="{FF2B5EF4-FFF2-40B4-BE49-F238E27FC236}">
                <a16:creationId xmlns:a16="http://schemas.microsoft.com/office/drawing/2014/main" xmlns=""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3</a:t>
            </a:fld>
            <a:endParaRPr lang="en-US" dirty="0"/>
          </a:p>
        </p:txBody>
      </p:sp>
      <p:sp>
        <p:nvSpPr>
          <p:cNvPr id="6" name="Content Placeholder 4"/>
          <p:cNvSpPr txBox="1">
            <a:spLocks/>
          </p:cNvSpPr>
          <p:nvPr/>
        </p:nvSpPr>
        <p:spPr>
          <a:xfrm>
            <a:off x="632460" y="1127760"/>
            <a:ext cx="4854155" cy="4875204"/>
          </a:xfrm>
          <a:prstGeom prst="rect">
            <a:avLst/>
          </a:prstGeom>
        </p:spPr>
        <p:txBody>
          <a:bodyPr>
            <a:noAutofit/>
          </a:bodyPr>
          <a:lst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a:lstStyle>
          <a:p>
            <a:pPr marL="285750" indent="-285750"/>
            <a:r>
              <a:rPr lang="en-US" sz="2000" dirty="0" smtClean="0"/>
              <a:t>Use Case for LDACS: Aeronautical Networking</a:t>
            </a:r>
          </a:p>
          <a:p>
            <a:pPr marL="285750" indent="-285750"/>
            <a:r>
              <a:rPr lang="en-US" sz="2000" dirty="0" smtClean="0"/>
              <a:t>Air traffic expected to double by 2040 compared to 2018 However, most aircraft use analogue voice communications today which creates a bottleneck for growth</a:t>
            </a:r>
          </a:p>
          <a:p>
            <a:pPr marL="285750" indent="-285750"/>
            <a:r>
              <a:rPr lang="en-US" sz="2000" dirty="0" smtClean="0"/>
              <a:t>Aeronautical communication shall therefore transition to IPv6/aeronautical datalinks which is called the “FCI”</a:t>
            </a:r>
          </a:p>
          <a:p>
            <a:pPr marL="742950" lvl="1" indent="-285750"/>
            <a:r>
              <a:rPr lang="en-US" sz="1200" dirty="0" smtClean="0"/>
              <a:t>Three aeronautical datalinks for FCI: LDACS, </a:t>
            </a:r>
            <a:r>
              <a:rPr lang="en-US" sz="1200" dirty="0" err="1" smtClean="0"/>
              <a:t>AeroMACS</a:t>
            </a:r>
            <a:r>
              <a:rPr lang="en-US" sz="1200" dirty="0" smtClean="0"/>
              <a:t>, and </a:t>
            </a:r>
            <a:r>
              <a:rPr lang="en-US" sz="1200" dirty="0" err="1" smtClean="0"/>
              <a:t>SatCOM</a:t>
            </a:r>
            <a:endParaRPr lang="en-US" sz="1200" dirty="0" smtClean="0"/>
          </a:p>
          <a:p>
            <a:pPr marL="742950" lvl="1" indent="-285750"/>
            <a:r>
              <a:rPr lang="en-US" sz="1200" dirty="0" smtClean="0"/>
              <a:t>FCI shall support quality of service, diversity, and mobility under the umbrella of the "multi-link concept”</a:t>
            </a:r>
          </a:p>
          <a:p>
            <a:pPr marL="285750" indent="-285750"/>
            <a:r>
              <a:rPr lang="en-US" sz="2000" b="1" dirty="0" smtClean="0">
                <a:solidFill>
                  <a:srgbClr val="0070C0"/>
                </a:solidFill>
              </a:rPr>
              <a:t>Relevance for RAW: </a:t>
            </a:r>
          </a:p>
          <a:p>
            <a:pPr marL="742950" lvl="1" indent="-285750"/>
            <a:r>
              <a:rPr lang="en-US" sz="1600" b="1" dirty="0" smtClean="0">
                <a:solidFill>
                  <a:srgbClr val="0070C0"/>
                </a:solidFill>
              </a:rPr>
              <a:t>Reliability and availability shall be achieved using the “multi-link” concept i.e. multi-homed aircraft networks</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3560" y="924670"/>
            <a:ext cx="5832964" cy="5281384"/>
          </a:xfrm>
          <a:prstGeom prst="rect">
            <a:avLst/>
          </a:prstGeom>
        </p:spPr>
      </p:pic>
    </p:spTree>
    <p:extLst>
      <p:ext uri="{BB962C8B-B14F-4D97-AF65-F5344CB8AC3E}">
        <p14:creationId xmlns:p14="http://schemas.microsoft.com/office/powerpoint/2010/main" val="74924428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Autofit/>
          </a:bodyPr>
          <a:lstStyle/>
          <a:p>
            <a:r>
              <a:rPr lang="en-US" sz="2400" dirty="0">
                <a:hlinkClick r:id="rId3"/>
              </a:rPr>
              <a:t>https://tools.ietf.org/pdf/draft-maeurer-raw-ldacs-01.pdf</a:t>
            </a:r>
            <a:endParaRPr lang="en-US" altLang="en-US" sz="2400" dirty="0"/>
          </a:p>
        </p:txBody>
      </p:sp>
      <p:sp>
        <p:nvSpPr>
          <p:cNvPr id="4"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
        <p:nvSpPr>
          <p:cNvPr id="5" name="Slide Number Placeholder 5">
            <a:extLst>
              <a:ext uri="{FF2B5EF4-FFF2-40B4-BE49-F238E27FC236}">
                <a16:creationId xmlns:a16="http://schemas.microsoft.com/office/drawing/2014/main" xmlns=""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4</a:t>
            </a:fld>
            <a:endParaRPr lang="en-US"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3835" y="1384167"/>
            <a:ext cx="9414858" cy="4792200"/>
          </a:xfrm>
          <a:prstGeom prst="rect">
            <a:avLst/>
          </a:prstGeom>
        </p:spPr>
      </p:pic>
    </p:spTree>
    <p:extLst>
      <p:ext uri="{BB962C8B-B14F-4D97-AF65-F5344CB8AC3E}">
        <p14:creationId xmlns:p14="http://schemas.microsoft.com/office/powerpoint/2010/main" val="16337203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80360" y="1022579"/>
            <a:ext cx="6156373" cy="5297881"/>
          </a:xfrm>
          <a:prstGeom prst="rect">
            <a:avLst/>
          </a:prstGeom>
        </p:spPr>
      </p:pic>
      <p:sp>
        <p:nvSpPr>
          <p:cNvPr id="2" name="Title 1"/>
          <p:cNvSpPr>
            <a:spLocks noGrp="1"/>
          </p:cNvSpPr>
          <p:nvPr>
            <p:ph type="title"/>
          </p:nvPr>
        </p:nvSpPr>
        <p:spPr>
          <a:xfrm>
            <a:off x="195763" y="146912"/>
            <a:ext cx="11438251" cy="838200"/>
          </a:xfrm>
        </p:spPr>
        <p:txBody>
          <a:bodyPr>
            <a:noAutofit/>
          </a:bodyPr>
          <a:lstStyle/>
          <a:p>
            <a:r>
              <a:rPr lang="en-US" sz="2400" dirty="0">
                <a:hlinkClick r:id="rId4"/>
              </a:rPr>
              <a:t>https://tools.ietf.org/pdf/draft-maeurer-raw-ldacs-01.pdf</a:t>
            </a:r>
            <a:endParaRPr lang="en-US" altLang="en-US" sz="2400" dirty="0"/>
          </a:p>
        </p:txBody>
      </p:sp>
      <p:sp>
        <p:nvSpPr>
          <p:cNvPr id="4"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
        <p:nvSpPr>
          <p:cNvPr id="5" name="Slide Number Placeholder 5">
            <a:extLst>
              <a:ext uri="{FF2B5EF4-FFF2-40B4-BE49-F238E27FC236}">
                <a16:creationId xmlns:a16="http://schemas.microsoft.com/office/drawing/2014/main" xmlns=""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5</a:t>
            </a:fld>
            <a:endParaRPr lang="en-US" dirty="0"/>
          </a:p>
        </p:txBody>
      </p:sp>
    </p:spTree>
    <p:extLst>
      <p:ext uri="{BB962C8B-B14F-4D97-AF65-F5344CB8AC3E}">
        <p14:creationId xmlns:p14="http://schemas.microsoft.com/office/powerpoint/2010/main" val="231538449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Essential Updates in Version 01</a:t>
            </a:r>
            <a:endParaRPr lang="en-US" altLang="en-US" dirty="0"/>
          </a:p>
        </p:txBody>
      </p:sp>
      <p:sp>
        <p:nvSpPr>
          <p:cNvPr id="3" name="Text Placeholder 2"/>
          <p:cNvSpPr>
            <a:spLocks noGrp="1"/>
          </p:cNvSpPr>
          <p:nvPr>
            <p:ph type="body" sz="quarter" idx="10"/>
          </p:nvPr>
        </p:nvSpPr>
        <p:spPr>
          <a:xfrm>
            <a:off x="310896" y="1584960"/>
            <a:ext cx="11424906" cy="4724400"/>
          </a:xfrm>
        </p:spPr>
        <p:txBody>
          <a:bodyPr/>
          <a:lstStyle/>
          <a:p>
            <a:pPr>
              <a:spcAft>
                <a:spcPts val="600"/>
              </a:spcAft>
            </a:pPr>
            <a:r>
              <a:rPr lang="en-US" sz="2800" dirty="0" smtClean="0"/>
              <a:t>Clarification of IPv6 network for the Future Communications Infrastructure (FCI)</a:t>
            </a:r>
            <a:br>
              <a:rPr lang="en-US" sz="2800" dirty="0" smtClean="0"/>
            </a:br>
            <a:r>
              <a:rPr lang="en-US" sz="2800" dirty="0" smtClean="0">
                <a:solidFill>
                  <a:srgbClr val="0070C0"/>
                </a:solidFill>
                <a:sym typeface="Wingdings" panose="05000000000000000000" pitchFamily="2" charset="2"/>
              </a:rPr>
              <a:t> </a:t>
            </a:r>
            <a:r>
              <a:rPr lang="en-US" sz="2800" dirty="0" smtClean="0">
                <a:solidFill>
                  <a:srgbClr val="0070C0"/>
                </a:solidFill>
              </a:rPr>
              <a:t>4. Provenance and Documents </a:t>
            </a:r>
          </a:p>
          <a:p>
            <a:pPr>
              <a:spcAft>
                <a:spcPts val="600"/>
              </a:spcAft>
            </a:pPr>
            <a:r>
              <a:rPr lang="en-US" sz="2800" dirty="0" smtClean="0"/>
              <a:t>Description of LDACS’s MAC layer design</a:t>
            </a:r>
            <a:br>
              <a:rPr lang="en-US" sz="2800" dirty="0" smtClean="0"/>
            </a:br>
            <a:r>
              <a:rPr lang="en-US" sz="2800" dirty="0" smtClean="0">
                <a:solidFill>
                  <a:srgbClr val="0070C0"/>
                </a:solidFill>
                <a:sym typeface="Wingdings" panose="05000000000000000000" pitchFamily="2" charset="2"/>
              </a:rPr>
              <a:t> 5.5.1 LDACS Medium Access</a:t>
            </a:r>
          </a:p>
          <a:p>
            <a:pPr>
              <a:spcAft>
                <a:spcPts val="600"/>
              </a:spcAft>
            </a:pPr>
            <a:r>
              <a:rPr lang="en-US" sz="2800" dirty="0" smtClean="0"/>
              <a:t>Explanation of LDACS’s mobility support &amp; deployment vision</a:t>
            </a:r>
            <a:br>
              <a:rPr lang="en-US" sz="2800" dirty="0" smtClean="0"/>
            </a:br>
            <a:r>
              <a:rPr lang="en-US" sz="2800" dirty="0" smtClean="0">
                <a:solidFill>
                  <a:srgbClr val="0070C0"/>
                </a:solidFill>
                <a:sym typeface="Wingdings" panose="05000000000000000000" pitchFamily="2" charset="2"/>
              </a:rPr>
              <a:t> 5.5.2 LDACS Mobility, 5.5.3 LDACS Incremental Deployment</a:t>
            </a:r>
            <a:endParaRPr lang="en-US" sz="2800" dirty="0" smtClean="0">
              <a:solidFill>
                <a:srgbClr val="0070C0"/>
              </a:solidFill>
            </a:endParaRPr>
          </a:p>
          <a:p>
            <a:pPr>
              <a:spcAft>
                <a:spcPts val="600"/>
              </a:spcAft>
            </a:pPr>
            <a:r>
              <a:rPr lang="en-US" sz="2800" dirty="0" smtClean="0"/>
              <a:t>Description of protocol layer services</a:t>
            </a:r>
            <a:br>
              <a:rPr lang="en-US" sz="2800" dirty="0" smtClean="0"/>
            </a:br>
            <a:r>
              <a:rPr lang="en-US" sz="2800" dirty="0" smtClean="0">
                <a:solidFill>
                  <a:srgbClr val="0070C0"/>
                </a:solidFill>
                <a:sym typeface="Wingdings" panose="05000000000000000000" pitchFamily="2" charset="2"/>
              </a:rPr>
              <a:t> 6. Protocol Stack</a:t>
            </a:r>
            <a:endParaRPr lang="en-US" sz="2800" dirty="0" smtClean="0">
              <a:solidFill>
                <a:srgbClr val="0070C0"/>
              </a:solidFill>
            </a:endParaRPr>
          </a:p>
          <a:p>
            <a:endParaRPr lang="en-US" sz="2400" dirty="0"/>
          </a:p>
        </p:txBody>
      </p:sp>
      <p:sp>
        <p:nvSpPr>
          <p:cNvPr id="4"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
        <p:nvSpPr>
          <p:cNvPr id="5" name="Slide Number Placeholder 5">
            <a:extLst>
              <a:ext uri="{FF2B5EF4-FFF2-40B4-BE49-F238E27FC236}">
                <a16:creationId xmlns:a16="http://schemas.microsoft.com/office/drawing/2014/main" xmlns="" id="{FF8169BE-2F51-4082-95A6-EAED6400C36E}"/>
              </a:ext>
            </a:extLst>
          </p:cNvPr>
          <p:cNvSpPr>
            <a:spLocks noGrp="1"/>
          </p:cNvSpPr>
          <p:nvPr>
            <p:ph type="sldNum" sz="quarter" idx="4"/>
          </p:nvPr>
        </p:nvSpPr>
        <p:spPr>
          <a:prstGeom prst="rect">
            <a:avLst/>
          </a:prstGeom>
        </p:spPr>
        <p:txBody>
          <a:bodyPr/>
          <a:lstStyle/>
          <a:p>
            <a:pPr algn="r"/>
            <a:fld id="{18BF9C3C-0004-4145-8BE2-5FBA8C817ACA}" type="slidenum">
              <a:rPr lang="en-US" smtClean="0"/>
              <a:pPr algn="r"/>
              <a:t>6</a:t>
            </a:fld>
            <a:endParaRPr lang="en-US" dirty="0"/>
          </a:p>
        </p:txBody>
      </p:sp>
    </p:spTree>
    <p:extLst>
      <p:ext uri="{BB962C8B-B14F-4D97-AF65-F5344CB8AC3E}">
        <p14:creationId xmlns:p14="http://schemas.microsoft.com/office/powerpoint/2010/main" val="37980985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LDACS’s Protocol Stack &amp; Services</a:t>
            </a:r>
            <a:endParaRPr lang="en-US" altLang="en-US" dirty="0"/>
          </a:p>
        </p:txBody>
      </p:sp>
      <p:sp>
        <p:nvSpPr>
          <p:cNvPr id="4"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
        <p:nvSpPr>
          <p:cNvPr id="5" name="Slide Number Placeholder 5">
            <a:extLst>
              <a:ext uri="{FF2B5EF4-FFF2-40B4-BE49-F238E27FC236}">
                <a16:creationId xmlns:a16="http://schemas.microsoft.com/office/drawing/2014/main" xmlns="" id="{FF8169BE-2F51-4082-95A6-EAED6400C36E}"/>
              </a:ext>
            </a:extLst>
          </p:cNvPr>
          <p:cNvSpPr>
            <a:spLocks noGrp="1"/>
          </p:cNvSpPr>
          <p:nvPr>
            <p:ph type="sldNum" sz="quarter" idx="4"/>
          </p:nvPr>
        </p:nvSpPr>
        <p:spPr>
          <a:prstGeom prst="rect">
            <a:avLst/>
          </a:prstGeom>
        </p:spPr>
        <p:txBody>
          <a:bodyPr/>
          <a:lstStyle/>
          <a:p>
            <a:pPr algn="r"/>
            <a:fld id="{18BF9C3C-0004-4145-8BE2-5FBA8C817ACA}" type="slidenum">
              <a:rPr lang="en-US" smtClean="0"/>
              <a:pPr algn="r"/>
              <a:t>7</a:t>
            </a:fld>
            <a:endParaRPr lang="en-US" dirty="0"/>
          </a:p>
        </p:txBody>
      </p:sp>
      <p:pic>
        <p:nvPicPr>
          <p:cNvPr id="7" name="Inhaltsplatzhalter 4">
            <a:extLst>
              <a:ext uri="{FF2B5EF4-FFF2-40B4-BE49-F238E27FC236}">
                <a16:creationId xmlns="" xmlns:a16="http://schemas.microsoft.com/office/drawing/2014/main" id="{38EF96CE-A5B7-724F-9F99-8D656CA74BE9}"/>
              </a:ext>
            </a:extLst>
          </p:cNvPr>
          <p:cNvPicPr>
            <a:picLocks noChangeAspect="1"/>
          </p:cNvPicPr>
          <p:nvPr/>
        </p:nvPicPr>
        <p:blipFill rotWithShape="1">
          <a:blip r:embed="rId3"/>
          <a:srcRect r="20973"/>
          <a:stretch/>
        </p:blipFill>
        <p:spPr>
          <a:xfrm>
            <a:off x="4629150" y="1369623"/>
            <a:ext cx="6732270" cy="4866812"/>
          </a:xfrm>
          <a:prstGeom prst="rect">
            <a:avLst/>
          </a:prstGeom>
        </p:spPr>
      </p:pic>
      <p:sp>
        <p:nvSpPr>
          <p:cNvPr id="8" name="Textfeld 10">
            <a:extLst>
              <a:ext uri="{FF2B5EF4-FFF2-40B4-BE49-F238E27FC236}">
                <a16:creationId xmlns="" xmlns:a16="http://schemas.microsoft.com/office/drawing/2014/main" id="{FCA65171-EE65-9741-8780-F2EACC74C4BF}"/>
              </a:ext>
            </a:extLst>
          </p:cNvPr>
          <p:cNvSpPr txBox="1"/>
          <p:nvPr/>
        </p:nvSpPr>
        <p:spPr>
          <a:xfrm>
            <a:off x="704848" y="4543566"/>
            <a:ext cx="3848757" cy="1446550"/>
          </a:xfrm>
          <a:prstGeom prst="rect">
            <a:avLst/>
          </a:prstGeom>
          <a:noFill/>
        </p:spPr>
        <p:txBody>
          <a:bodyPr wrap="square" rtlCol="0">
            <a:spAutoFit/>
          </a:bodyPr>
          <a:lstStyle/>
          <a:p>
            <a:r>
              <a:rPr lang="en-US" sz="2200" b="1" dirty="0">
                <a:solidFill>
                  <a:srgbClr val="0070C0"/>
                </a:solidFill>
              </a:rPr>
              <a:t>Physical layer: </a:t>
            </a:r>
            <a:r>
              <a:rPr lang="en-US" sz="2200" dirty="0"/>
              <a:t>OFDMA on two FDD radio channels; 500 kHz each; hardened against aeronautical interference.</a:t>
            </a:r>
          </a:p>
        </p:txBody>
      </p:sp>
      <p:sp>
        <p:nvSpPr>
          <p:cNvPr id="9" name="Textfeld 11">
            <a:extLst>
              <a:ext uri="{FF2B5EF4-FFF2-40B4-BE49-F238E27FC236}">
                <a16:creationId xmlns="" xmlns:a16="http://schemas.microsoft.com/office/drawing/2014/main" id="{EDE17867-229A-8C4C-88BE-427367E33508}"/>
              </a:ext>
            </a:extLst>
          </p:cNvPr>
          <p:cNvSpPr txBox="1"/>
          <p:nvPr/>
        </p:nvSpPr>
        <p:spPr>
          <a:xfrm>
            <a:off x="628649" y="2419908"/>
            <a:ext cx="3848757" cy="2123658"/>
          </a:xfrm>
          <a:prstGeom prst="rect">
            <a:avLst/>
          </a:prstGeom>
          <a:noFill/>
        </p:spPr>
        <p:txBody>
          <a:bodyPr wrap="square" rtlCol="0">
            <a:spAutoFit/>
          </a:bodyPr>
          <a:lstStyle/>
          <a:p>
            <a:r>
              <a:rPr lang="en-US" sz="2200" b="1" dirty="0">
                <a:solidFill>
                  <a:srgbClr val="0070C0"/>
                </a:solidFill>
              </a:rPr>
              <a:t>Data link layer: </a:t>
            </a:r>
            <a:r>
              <a:rPr lang="en-US" sz="2200" dirty="0"/>
              <a:t>R</a:t>
            </a:r>
            <a:r>
              <a:rPr lang="en-US" sz="2200" dirty="0" smtClean="0"/>
              <a:t>esource </a:t>
            </a:r>
            <a:r>
              <a:rPr lang="en-US" sz="2200" dirty="0"/>
              <a:t>request/reservation through centralized scheduling (MAC); priority aware; reliable through automatic retransmissions (DLS).</a:t>
            </a:r>
          </a:p>
        </p:txBody>
      </p:sp>
      <p:sp>
        <p:nvSpPr>
          <p:cNvPr id="10" name="Textfeld 12">
            <a:extLst>
              <a:ext uri="{FF2B5EF4-FFF2-40B4-BE49-F238E27FC236}">
                <a16:creationId xmlns="" xmlns:a16="http://schemas.microsoft.com/office/drawing/2014/main" id="{89470519-FDFF-584E-A17A-852DE65C175F}"/>
              </a:ext>
            </a:extLst>
          </p:cNvPr>
          <p:cNvSpPr txBox="1"/>
          <p:nvPr/>
        </p:nvSpPr>
        <p:spPr>
          <a:xfrm>
            <a:off x="628650" y="1284219"/>
            <a:ext cx="3848757" cy="1107996"/>
          </a:xfrm>
          <a:prstGeom prst="rect">
            <a:avLst/>
          </a:prstGeom>
          <a:noFill/>
        </p:spPr>
        <p:txBody>
          <a:bodyPr wrap="square" rtlCol="0">
            <a:spAutoFit/>
          </a:bodyPr>
          <a:lstStyle/>
          <a:p>
            <a:r>
              <a:rPr lang="en-US" sz="2200" b="1" dirty="0">
                <a:solidFill>
                  <a:srgbClr val="0070C0"/>
                </a:solidFill>
              </a:rPr>
              <a:t>Sub network link layer: </a:t>
            </a:r>
            <a:r>
              <a:rPr lang="en-US" sz="2200" dirty="0"/>
              <a:t>LDACS sub-net management (LME); user plane cryptography (SNP)</a:t>
            </a:r>
          </a:p>
        </p:txBody>
      </p:sp>
      <p:sp>
        <p:nvSpPr>
          <p:cNvPr id="11" name="Textfeld 2"/>
          <p:cNvSpPr txBox="1"/>
          <p:nvPr/>
        </p:nvSpPr>
        <p:spPr>
          <a:xfrm>
            <a:off x="149404" y="5990213"/>
            <a:ext cx="8423096" cy="338554"/>
          </a:xfrm>
          <a:prstGeom prst="rect">
            <a:avLst/>
          </a:prstGeom>
          <a:noFill/>
        </p:spPr>
        <p:txBody>
          <a:bodyPr wrap="square" rtlCol="0">
            <a:spAutoFit/>
          </a:bodyPr>
          <a:lstStyle/>
          <a:p>
            <a:r>
              <a:rPr lang="en-US" sz="1600" dirty="0" smtClean="0">
                <a:solidFill>
                  <a:schemeClr val="tx2"/>
                </a:solidFill>
              </a:rPr>
              <a:t>OFDMA = Orthogonal </a:t>
            </a:r>
            <a:r>
              <a:rPr lang="en-US" sz="1600" dirty="0">
                <a:solidFill>
                  <a:schemeClr val="tx2"/>
                </a:solidFill>
              </a:rPr>
              <a:t>Frequency-Division Multiplexing </a:t>
            </a:r>
            <a:r>
              <a:rPr lang="en-US" sz="1600" dirty="0" smtClean="0">
                <a:solidFill>
                  <a:schemeClr val="tx2"/>
                </a:solidFill>
              </a:rPr>
              <a:t>Access; </a:t>
            </a:r>
            <a:r>
              <a:rPr lang="en-US" sz="1600" dirty="0">
                <a:solidFill>
                  <a:schemeClr val="tx2"/>
                </a:solidFill>
              </a:rPr>
              <a:t>FDD </a:t>
            </a:r>
            <a:r>
              <a:rPr lang="en-US" sz="1600" dirty="0" smtClean="0">
                <a:solidFill>
                  <a:schemeClr val="tx2"/>
                </a:solidFill>
              </a:rPr>
              <a:t>= Frequency </a:t>
            </a:r>
            <a:r>
              <a:rPr lang="en-US" sz="1600" dirty="0">
                <a:solidFill>
                  <a:schemeClr val="tx2"/>
                </a:solidFill>
              </a:rPr>
              <a:t>Division Duplex</a:t>
            </a:r>
            <a:endParaRPr lang="de-DE" sz="1600" dirty="0">
              <a:solidFill>
                <a:schemeClr val="tx2"/>
              </a:solidFill>
            </a:endParaRPr>
          </a:p>
        </p:txBody>
      </p:sp>
    </p:spTree>
    <p:extLst>
      <p:ext uri="{BB962C8B-B14F-4D97-AF65-F5344CB8AC3E}">
        <p14:creationId xmlns:p14="http://schemas.microsoft.com/office/powerpoint/2010/main" val="34956226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MAC Layer Design </a:t>
            </a:r>
            <a:r>
              <a:rPr lang="mr-IN" dirty="0"/>
              <a:t>–</a:t>
            </a:r>
            <a:r>
              <a:rPr lang="en-US" dirty="0"/>
              <a:t> Frame Structure</a:t>
            </a:r>
            <a:endParaRPr lang="en-US" altLang="en-US" dirty="0"/>
          </a:p>
        </p:txBody>
      </p:sp>
      <p:sp>
        <p:nvSpPr>
          <p:cNvPr id="4"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
        <p:nvSpPr>
          <p:cNvPr id="5" name="Slide Number Placeholder 5">
            <a:extLst>
              <a:ext uri="{FF2B5EF4-FFF2-40B4-BE49-F238E27FC236}">
                <a16:creationId xmlns:a16="http://schemas.microsoft.com/office/drawing/2014/main" xmlns="" id="{FF8169BE-2F51-4082-95A6-EAED6400C36E}"/>
              </a:ext>
            </a:extLst>
          </p:cNvPr>
          <p:cNvSpPr>
            <a:spLocks noGrp="1"/>
          </p:cNvSpPr>
          <p:nvPr>
            <p:ph type="sldNum" sz="quarter" idx="4"/>
          </p:nvPr>
        </p:nvSpPr>
        <p:spPr>
          <a:prstGeom prst="rect">
            <a:avLst/>
          </a:prstGeom>
        </p:spPr>
        <p:txBody>
          <a:bodyPr/>
          <a:lstStyle/>
          <a:p>
            <a:pPr algn="r"/>
            <a:fld id="{18BF9C3C-0004-4145-8BE2-5FBA8C817ACA}" type="slidenum">
              <a:rPr lang="en-US" smtClean="0"/>
              <a:pPr algn="r"/>
              <a:t>8</a:t>
            </a:fld>
            <a:endParaRPr lang="en-US" dirty="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297" y="1270414"/>
            <a:ext cx="6871187" cy="4718905"/>
          </a:xfrm>
          <a:prstGeom prst="rect">
            <a:avLst/>
          </a:prstGeom>
        </p:spPr>
      </p:pic>
      <p:sp>
        <p:nvSpPr>
          <p:cNvPr id="13" name="Rechteck 2">
            <a:extLst>
              <a:ext uri="{FF2B5EF4-FFF2-40B4-BE49-F238E27FC236}">
                <a16:creationId xmlns="" xmlns:a16="http://schemas.microsoft.com/office/drawing/2014/main" id="{B6E8FF64-E9A0-7341-9217-F8E1F56683D7}"/>
              </a:ext>
            </a:extLst>
          </p:cNvPr>
          <p:cNvSpPr/>
          <p:nvPr/>
        </p:nvSpPr>
        <p:spPr>
          <a:xfrm>
            <a:off x="5812658" y="3572436"/>
            <a:ext cx="1373001" cy="534743"/>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Geschweifte Klammer rechts 3">
            <a:extLst>
              <a:ext uri="{FF2B5EF4-FFF2-40B4-BE49-F238E27FC236}">
                <a16:creationId xmlns="" xmlns:a16="http://schemas.microsoft.com/office/drawing/2014/main" id="{4268AFDA-9AAD-EE46-9A1B-DBC9CFCA3D03}"/>
              </a:ext>
            </a:extLst>
          </p:cNvPr>
          <p:cNvSpPr/>
          <p:nvPr/>
        </p:nvSpPr>
        <p:spPr>
          <a:xfrm>
            <a:off x="4680606" y="1592581"/>
            <a:ext cx="388882" cy="1453436"/>
          </a:xfrm>
          <a:prstGeom prst="rightBrace">
            <a:avLst/>
          </a:prstGeom>
          <a:ln w="349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 name="Straight Connector 14"/>
          <p:cNvCxnSpPr>
            <a:stCxn id="14" idx="1"/>
          </p:cNvCxnSpPr>
          <p:nvPr/>
        </p:nvCxnSpPr>
        <p:spPr>
          <a:xfrm>
            <a:off x="5069488" y="2319299"/>
            <a:ext cx="142967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13" idx="0"/>
          </p:cNvCxnSpPr>
          <p:nvPr/>
        </p:nvCxnSpPr>
        <p:spPr>
          <a:xfrm>
            <a:off x="6499158" y="2319299"/>
            <a:ext cx="1" cy="125313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376160" y="1516094"/>
            <a:ext cx="4675704" cy="4647426"/>
          </a:xfrm>
          <a:prstGeom prst="rect">
            <a:avLst/>
          </a:prstGeom>
          <a:noFill/>
        </p:spPr>
        <p:txBody>
          <a:bodyPr wrap="none" rtlCol="0">
            <a:spAutoFit/>
          </a:bodyPr>
          <a:lstStyle/>
          <a:p>
            <a:pPr marL="285750" indent="-285750">
              <a:spcBef>
                <a:spcPts val="600"/>
              </a:spcBef>
              <a:spcAft>
                <a:spcPts val="600"/>
              </a:spcAft>
              <a:buFont typeface="Arial" panose="020B0604020202020204" pitchFamily="34" charset="0"/>
              <a:buChar char="•"/>
            </a:pPr>
            <a:r>
              <a:rPr lang="de-DE" sz="2400" dirty="0" smtClean="0"/>
              <a:t>FL: Forward Link</a:t>
            </a:r>
          </a:p>
          <a:p>
            <a:pPr marL="285750" indent="-285750">
              <a:spcBef>
                <a:spcPts val="600"/>
              </a:spcBef>
              <a:spcAft>
                <a:spcPts val="600"/>
              </a:spcAft>
              <a:buFont typeface="Arial" panose="020B0604020202020204" pitchFamily="34" charset="0"/>
              <a:buChar char="•"/>
            </a:pPr>
            <a:r>
              <a:rPr lang="de-DE" sz="2400" dirty="0" smtClean="0"/>
              <a:t>RL: Reverse Link</a:t>
            </a:r>
          </a:p>
          <a:p>
            <a:pPr marL="285750" indent="-285750">
              <a:spcBef>
                <a:spcPts val="600"/>
              </a:spcBef>
              <a:spcAft>
                <a:spcPts val="600"/>
              </a:spcAft>
              <a:buFont typeface="Arial" panose="020B0604020202020204" pitchFamily="34" charset="0"/>
              <a:buChar char="•"/>
            </a:pPr>
            <a:r>
              <a:rPr lang="de-DE" sz="2400" dirty="0" smtClean="0"/>
              <a:t>DCH: Data Channel</a:t>
            </a:r>
          </a:p>
          <a:p>
            <a:pPr marL="285750" indent="-285750">
              <a:spcBef>
                <a:spcPts val="600"/>
              </a:spcBef>
              <a:spcAft>
                <a:spcPts val="600"/>
              </a:spcAft>
              <a:buFont typeface="Arial" panose="020B0604020202020204" pitchFamily="34" charset="0"/>
              <a:buChar char="•"/>
            </a:pPr>
            <a:r>
              <a:rPr lang="de-DE" sz="2400" dirty="0" smtClean="0"/>
              <a:t>CCCH: Common Control Channel</a:t>
            </a:r>
          </a:p>
          <a:p>
            <a:pPr marL="285750" indent="-285750">
              <a:spcBef>
                <a:spcPts val="600"/>
              </a:spcBef>
              <a:spcAft>
                <a:spcPts val="600"/>
              </a:spcAft>
              <a:buFont typeface="Arial" panose="020B0604020202020204" pitchFamily="34" charset="0"/>
              <a:buChar char="•"/>
            </a:pPr>
            <a:r>
              <a:rPr lang="de-DE" sz="2400" dirty="0" smtClean="0"/>
              <a:t>DCCH: </a:t>
            </a:r>
            <a:r>
              <a:rPr lang="de-DE" sz="2400" dirty="0" err="1" smtClean="0"/>
              <a:t>Dedicated</a:t>
            </a:r>
            <a:r>
              <a:rPr lang="de-DE" sz="2400" dirty="0" smtClean="0"/>
              <a:t> Control Channel</a:t>
            </a:r>
          </a:p>
          <a:p>
            <a:pPr marL="285750" indent="-285750">
              <a:spcBef>
                <a:spcPts val="600"/>
              </a:spcBef>
              <a:spcAft>
                <a:spcPts val="600"/>
              </a:spcAft>
              <a:buFont typeface="Arial" panose="020B0604020202020204" pitchFamily="34" charset="0"/>
              <a:buChar char="•"/>
            </a:pPr>
            <a:r>
              <a:rPr lang="de-DE" sz="2400" dirty="0" smtClean="0"/>
              <a:t>BCCH: Broadcast Control Channel</a:t>
            </a:r>
          </a:p>
          <a:p>
            <a:pPr marL="285750" indent="-285750">
              <a:spcBef>
                <a:spcPts val="600"/>
              </a:spcBef>
              <a:spcAft>
                <a:spcPts val="600"/>
              </a:spcAft>
              <a:buFont typeface="Arial" panose="020B0604020202020204" pitchFamily="34" charset="0"/>
              <a:buChar char="•"/>
            </a:pPr>
            <a:r>
              <a:rPr lang="de-DE" sz="2400" dirty="0" smtClean="0"/>
              <a:t>RACH: Random Access Channel</a:t>
            </a:r>
          </a:p>
          <a:p>
            <a:pPr marL="285750" indent="-285750">
              <a:spcBef>
                <a:spcPts val="600"/>
              </a:spcBef>
              <a:spcAft>
                <a:spcPts val="600"/>
              </a:spcAft>
              <a:buFont typeface="Arial" panose="020B0604020202020204" pitchFamily="34" charset="0"/>
              <a:buChar char="•"/>
            </a:pPr>
            <a:r>
              <a:rPr lang="de-DE" sz="2400" dirty="0" smtClean="0"/>
              <a:t>MF: Multi-Frame</a:t>
            </a:r>
          </a:p>
          <a:p>
            <a:pPr marL="285750" indent="-285750">
              <a:spcBef>
                <a:spcPts val="600"/>
              </a:spcBef>
              <a:spcAft>
                <a:spcPts val="600"/>
              </a:spcAft>
              <a:buFont typeface="Arial" panose="020B0604020202020204" pitchFamily="34" charset="0"/>
              <a:buChar char="•"/>
            </a:pPr>
            <a:r>
              <a:rPr lang="de-DE" sz="2400" dirty="0" smtClean="0"/>
              <a:t>SF: Super-Frame </a:t>
            </a:r>
            <a:endParaRPr lang="de-DE" sz="2400" dirty="0"/>
          </a:p>
        </p:txBody>
      </p:sp>
    </p:spTree>
    <p:extLst>
      <p:ext uri="{BB962C8B-B14F-4D97-AF65-F5344CB8AC3E}">
        <p14:creationId xmlns:p14="http://schemas.microsoft.com/office/powerpoint/2010/main" val="796113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Mobility Support &amp; Deployment Vision</a:t>
            </a:r>
            <a:endParaRPr lang="en-US" altLang="en-US" dirty="0"/>
          </a:p>
        </p:txBody>
      </p:sp>
      <p:sp>
        <p:nvSpPr>
          <p:cNvPr id="3" name="Text Placeholder 2"/>
          <p:cNvSpPr>
            <a:spLocks noGrp="1"/>
          </p:cNvSpPr>
          <p:nvPr>
            <p:ph type="body" sz="quarter" idx="10"/>
          </p:nvPr>
        </p:nvSpPr>
        <p:spPr>
          <a:xfrm>
            <a:off x="310896" y="1420368"/>
            <a:ext cx="11637264" cy="4965192"/>
          </a:xfrm>
        </p:spPr>
        <p:txBody>
          <a:bodyPr/>
          <a:lstStyle/>
          <a:p>
            <a:r>
              <a:rPr lang="en-US" sz="2800" dirty="0">
                <a:solidFill>
                  <a:srgbClr val="0070C0"/>
                </a:solidFill>
              </a:rPr>
              <a:t>Mobility </a:t>
            </a:r>
            <a:r>
              <a:rPr lang="en-US" sz="2800" dirty="0"/>
              <a:t>service manages in the GSC and LME cell entry, cell exit and handover between cells.</a:t>
            </a:r>
          </a:p>
          <a:p>
            <a:pPr lvl="1"/>
            <a:r>
              <a:rPr lang="en-US" sz="2400" dirty="0"/>
              <a:t>Internal handovers to different RF channels may be initiated by the aircraft or by the GS.</a:t>
            </a:r>
          </a:p>
          <a:p>
            <a:pPr lvl="1"/>
            <a:r>
              <a:rPr lang="en-US" sz="2400" dirty="0"/>
              <a:t>External handovers between non-connected LDACS deployments or different aeronautical data links shall be handled by the FCI multi-link concept.</a:t>
            </a:r>
          </a:p>
          <a:p>
            <a:r>
              <a:rPr lang="en-US" sz="2800" dirty="0">
                <a:solidFill>
                  <a:srgbClr val="0070C0"/>
                </a:solidFill>
              </a:rPr>
              <a:t>Development </a:t>
            </a:r>
            <a:r>
              <a:rPr lang="en-US" sz="2800" dirty="0"/>
              <a:t>is envisioned in an incremental manner.</a:t>
            </a:r>
          </a:p>
          <a:p>
            <a:pPr lvl="1"/>
            <a:r>
              <a:rPr lang="en-US" sz="2400" dirty="0"/>
              <a:t>Data link provides enhanced capabilities to the future IPv6 based ATN enabling it to better support user needs and new applications. </a:t>
            </a:r>
          </a:p>
          <a:p>
            <a:pPr lvl="1"/>
            <a:r>
              <a:rPr lang="en-US" sz="2400" dirty="0"/>
              <a:t>The deployment scalability of LDACS allows its implementation to start in areas where most needed to improve immediately the performance of already fielded infrastructure. Later the deployment is extended based on operational demand</a:t>
            </a:r>
            <a:endParaRPr lang="de-DE" sz="2400" dirty="0"/>
          </a:p>
          <a:p>
            <a:endParaRPr lang="de-DE" sz="2800" dirty="0"/>
          </a:p>
        </p:txBody>
      </p:sp>
      <p:sp>
        <p:nvSpPr>
          <p:cNvPr id="4" name="Footer Placeholder 4">
            <a:extLst>
              <a:ext uri="{FF2B5EF4-FFF2-40B4-BE49-F238E27FC236}">
                <a16:creationId xmlns:a16="http://schemas.microsoft.com/office/drawing/2014/main" xmlns="" id="{BFA195F4-E55D-40B2-872E-306B1C34C674}"/>
              </a:ext>
            </a:extLst>
          </p:cNvPr>
          <p:cNvSpPr>
            <a:spLocks noGrp="1"/>
          </p:cNvSpPr>
          <p:nvPr>
            <p:ph type="ftr" sz="quarter" idx="3"/>
          </p:nvPr>
        </p:nvSpPr>
        <p:spPr>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fr-FR" b="1" dirty="0" smtClean="0"/>
              <a:t>draft-maeurer-raw-ldacs-01</a:t>
            </a:r>
            <a:endParaRPr lang="en-US" dirty="0"/>
          </a:p>
        </p:txBody>
      </p:sp>
      <p:sp>
        <p:nvSpPr>
          <p:cNvPr id="5" name="Slide Number Placeholder 5">
            <a:extLst>
              <a:ext uri="{FF2B5EF4-FFF2-40B4-BE49-F238E27FC236}">
                <a16:creationId xmlns:a16="http://schemas.microsoft.com/office/drawing/2014/main" xmlns="" id="{FF8169BE-2F51-4082-95A6-EAED6400C36E}"/>
              </a:ext>
            </a:extLst>
          </p:cNvPr>
          <p:cNvSpPr>
            <a:spLocks noGrp="1"/>
          </p:cNvSpPr>
          <p:nvPr>
            <p:ph type="sldNum" sz="quarter" idx="4"/>
          </p:nvPr>
        </p:nvSpPr>
        <p:spPr>
          <a:prstGeom prst="rect">
            <a:avLst/>
          </a:prstGeom>
        </p:spPr>
        <p:txBody>
          <a:bodyPr/>
          <a:lstStyle/>
          <a:p>
            <a:pPr algn="r"/>
            <a:fld id="{18BF9C3C-0004-4145-8BE2-5FBA8C817ACA}" type="slidenum">
              <a:rPr lang="en-US" smtClean="0"/>
              <a:pPr algn="r"/>
              <a:t>9</a:t>
            </a:fld>
            <a:endParaRPr lang="en-US" dirty="0"/>
          </a:p>
        </p:txBody>
      </p:sp>
    </p:spTree>
    <p:extLst>
      <p:ext uri="{BB962C8B-B14F-4D97-AF65-F5344CB8AC3E}">
        <p14:creationId xmlns:p14="http://schemas.microsoft.com/office/powerpoint/2010/main" val="10461138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 Arial 16x9 template</Template>
  <TotalTime>0</TotalTime>
  <Words>505</Words>
  <Application>Microsoft Office PowerPoint</Application>
  <PresentationFormat>Custom</PresentationFormat>
  <Paragraphs>85</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L-band Digital Aeronautical Communications System (LDACS) draft-maeurer-raw-ldacs-01</vt:lpstr>
      <vt:lpstr>Note Well</vt:lpstr>
      <vt:lpstr>https://tools.ietf.org/pdf/draft-bernardos-raw-use-cases-03.pdf </vt:lpstr>
      <vt:lpstr>https://tools.ietf.org/pdf/draft-maeurer-raw-ldacs-01.pdf</vt:lpstr>
      <vt:lpstr>https://tools.ietf.org/pdf/draft-maeurer-raw-ldacs-01.pdf</vt:lpstr>
      <vt:lpstr>Essential Updates in Version 01</vt:lpstr>
      <vt:lpstr>LDACS’s Protocol Stack &amp; Services</vt:lpstr>
      <vt:lpstr>MAC Layer Design – Frame Structure</vt:lpstr>
      <vt:lpstr>Mobility Support &amp; Deployment Vision</vt:lpstr>
      <vt:lpstr>Benefits of LDACS</vt:lpstr>
      <vt:lpstr>Benefits of LDACS – Relevance for RAW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draft-maeurer-raw-ldacs-01</dc:title>
  <dc:creator>Nils.Maeurer@dlr.de;Thomas.Graeupl@dlr.de;Corinna Schmitt</dc:creator>
  <cp:keywords>LDACS, RAW</cp:keywords>
  <cp:lastModifiedBy>Nils Mäurer</cp:lastModifiedBy>
  <cp:revision>2</cp:revision>
  <dcterms:created xsi:type="dcterms:W3CDTF">2012-09-20T00:45:54Z</dcterms:created>
  <dcterms:modified xsi:type="dcterms:W3CDTF">2020-03-23T17:16:33Z</dcterms:modified>
</cp:coreProperties>
</file>