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61" r:id="rId3"/>
    <p:sldId id="258" r:id="rId4"/>
    <p:sldId id="262" r:id="rId5"/>
    <p:sldId id="263" r:id="rId6"/>
    <p:sldId id="264" r:id="rId7"/>
    <p:sldId id="265" r:id="rId8"/>
    <p:sldId id="266" r:id="rId9"/>
    <p:sldId id="267" r:id="rId10"/>
  </p:sldIdLst>
  <p:sldSz cx="9144000" cy="5143500" type="screen16x9"/>
  <p:notesSz cx="6858000" cy="9144000"/>
  <p:defaultTextStyle>
    <a:defPPr>
      <a:defRPr lang="fr-FR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 snapToObjects="1">
      <p:cViewPr varScale="1">
        <p:scale>
          <a:sx n="171" d="100"/>
          <a:sy n="171" d="100"/>
        </p:scale>
        <p:origin x="464" y="15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214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D9475E-6575-824B-B459-00A4634C4B4A}" type="datetimeFigureOut">
              <a:rPr lang="fr-FR" smtClean="0"/>
              <a:t>29/07/2020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92F08D-7962-5A4B-B101-E074EEFD114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21473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92F08D-7962-5A4B-B101-E074EEFD1146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84554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92F08D-7962-5A4B-B101-E074EEFD1146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9529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890079-C764-454C-9178-EC148F8EE6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3CA6CB-8A39-B54D-B887-FB87EAC62A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39F83E-58AB-9F4F-823A-CC38C94B0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7/29/20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0B9037-587D-584D-B1C2-AAB569FEE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FFFAFE-5B0B-344C-B11A-A06F069C1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860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9DBE50-0E84-A444-973B-6C8150717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3883DE-931B-9A4A-A3D1-C4888D0DBD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EA0626-EBD9-F645-AF44-D19CFAFBC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7/29/20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21F633-A73E-8845-BAB0-7D1F8C49ED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B8CFAA-BFEE-9243-97C6-00137E863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769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EB3F7A1-9E54-2746-BFAA-7C0BC61D77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0FC364-552F-DA46-B92C-FF98C0C3BD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DCA108-0772-4441-907C-33BA9FC788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7/29/20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38B48-A16A-9E42-B588-EF3A41556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A19F2B-F9EE-8042-954E-D3B8FC9EC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952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286345-849C-8249-B7A8-F8B10CAD4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0EA4D8-2F61-9743-B1EE-9F82484DC8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2E9BB3-E83C-C441-95F8-BD5914B1CF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7/29/20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F48009-AE4A-1045-AB42-15A7D6713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172E10-F2BD-C04E-A77C-7241C1158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73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E4625D-C74E-A947-8352-D59A3F933F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A42C0E-C94D-F441-87D2-29FE0AFB9F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436B85-7D57-BA4E-AEA1-9202CDE93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7/29/20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8F6653-AC66-D34B-9C20-B6DE00E7B7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25BCD4-B660-2F43-85C8-01F3E1122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666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E6075A-8AE5-F04A-B7C6-D1388819D7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666101-BC9F-984F-B01B-D846956961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03DDB8-B104-F44C-887E-DABB53FB2F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3F8656-1D4B-5546-B970-FE520153A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7/29/20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34D50A-56FC-1B45-BED0-694EDD4E3D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D62F9F-1F39-AA4F-B873-6D7CF095C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075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177A4C-136B-1B4A-95DE-373CAA2D2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DDAF61-97E1-2A46-B6D0-240BDE74AE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FA6190-5FE0-B240-B931-7A00C53EB8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DC32E3-C61D-7044-B52B-9095484DA5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5088208-AAD9-1C48-85B4-A48284F9ED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E9BEA7B-76BE-B34A-8A0C-D750F64AA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7/29/20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3AF93-42C0-8948-BEFC-0113408B63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26317EB-730D-7545-B606-EB4C8DF6A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52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74DBF1-3B12-054D-ACB8-AAA4D5E83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643883-25F1-7142-80BA-A194AF6AB9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7/29/20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5938D4-98DA-D648-A467-19875BF83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205A5B-27D8-2347-8A0A-1215267BB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890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6E29F7-522C-D943-AFED-4A37614EF8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7/29/20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7B18D28-29D1-DC4B-BAAB-BEECD2278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5F1692-598E-5445-9CEC-25FE8B228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278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881495-5143-0141-80DD-641B08663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A52128-2757-384F-BD7B-C2B526305B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D8649F-CCD2-D74D-AEA6-246F6874AC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8216D5-CA1A-644D-A8D3-636D1D9EB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7/29/20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4AB96C-9F16-0C4F-AA00-D130BC452B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CD70D9-C455-C742-A48B-318BB468A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019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0A64DF-2C32-5C49-96B4-0447508868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382AD94-93BD-6042-9E0E-BFAE7FEF4E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D4A906-41D2-1E49-A55F-B161C81A68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661FFA-1FA8-F049-BBD0-A30A7D5DC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7/29/20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F177D5-220C-194A-ACA5-071523E43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BE05E9-1E4B-824B-BD83-F60B898E7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216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97A172-CB5C-0E44-93E5-C2BA605EC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CFC747-4BFD-AA4E-984F-C8A49498EF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792CA0-CEF0-7442-8794-1AC5228692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56582E-66AE-624D-A05B-4FB74BCFEBEB}" type="datetimeFigureOut">
              <a:rPr lang="en-US" smtClean="0"/>
              <a:t>7/29/20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22AAEE-6A9D-9846-9B63-7C2ADB6CE5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7D2E1D-C1FE-E740-A507-44109C66CC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D7CE35-1867-2742-9862-5460C4103144}" type="slidenum">
              <a:rPr lang="en-US" smtClean="0"/>
              <a:t>‹N°›</a:t>
            </a:fld>
            <a:endParaRPr lang="en-US"/>
          </a:p>
        </p:txBody>
      </p:sp>
      <p:pic>
        <p:nvPicPr>
          <p:cNvPr id="7" name="Picture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5636" y="25004"/>
            <a:ext cx="1139429" cy="351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8"/>
          <p:cNvSpPr txBox="1">
            <a:spLocks noChangeArrowheads="1"/>
          </p:cNvSpPr>
          <p:nvPr userDrawn="1"/>
        </p:nvSpPr>
        <p:spPr bwMode="auto">
          <a:xfrm>
            <a:off x="0" y="4912668"/>
            <a:ext cx="1326325" cy="238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1100" dirty="0">
                <a:cs typeface="Arial" panose="020B0604020202020204" pitchFamily="34" charset="0"/>
              </a:rPr>
              <a:t>LPWAN@IETF108</a:t>
            </a:r>
          </a:p>
        </p:txBody>
      </p:sp>
    </p:spTree>
    <p:extLst>
      <p:ext uri="{BB962C8B-B14F-4D97-AF65-F5344CB8AC3E}">
        <p14:creationId xmlns:p14="http://schemas.microsoft.com/office/powerpoint/2010/main" val="2183342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schc@2020-06-15.yan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FE55F-568D-7545-BC7D-59B37313AC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9863" y="841772"/>
            <a:ext cx="7132319" cy="1790700"/>
          </a:xfrm>
        </p:spPr>
        <p:txBody>
          <a:bodyPr>
            <a:normAutofit/>
          </a:bodyPr>
          <a:lstStyle/>
          <a:p>
            <a:r>
              <a:rPr lang="en-US" sz="3200" noProof="0" dirty="0"/>
              <a:t>draft-ietf-lpwan-schc-yang-data-model-03</a:t>
            </a:r>
            <a:endParaRPr lang="en-US" sz="3000" b="1" noProof="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38F938-8B01-EE4E-BCD8-45175678EC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207161"/>
            <a:ext cx="6858000" cy="1094567"/>
          </a:xfrm>
        </p:spPr>
        <p:txBody>
          <a:bodyPr/>
          <a:lstStyle/>
          <a:p>
            <a:r>
              <a:rPr lang="en-US" noProof="0" dirty="0"/>
              <a:t>Laurent Toutain (</a:t>
            </a:r>
            <a:r>
              <a:rPr lang="en-US" noProof="0" dirty="0" err="1"/>
              <a:t>laurent.toutain@imt-atlantique.fr</a:t>
            </a:r>
            <a:r>
              <a:rPr lang="en-US" noProof="0" dirty="0"/>
              <a:t>)</a:t>
            </a:r>
          </a:p>
          <a:p>
            <a:r>
              <a:rPr lang="en-US" noProof="0" dirty="0"/>
              <a:t>Ana </a:t>
            </a:r>
            <a:r>
              <a:rPr lang="en-US" noProof="0" dirty="0" err="1"/>
              <a:t>Minaburo</a:t>
            </a:r>
            <a:r>
              <a:rPr lang="en-US" noProof="0" dirty="0"/>
              <a:t> (</a:t>
            </a:r>
            <a:r>
              <a:rPr lang="en-US" noProof="0" dirty="0" err="1"/>
              <a:t>ana@ackl.io</a:t>
            </a:r>
            <a:r>
              <a:rPr lang="en-US" noProof="0" dirty="0"/>
              <a:t>)</a:t>
            </a:r>
          </a:p>
          <a:p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429036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5299F76-026D-CD43-AB30-E34A77533C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What’s new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EFBA5BB-644F-BF4F-B7ED-20A75E233D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noProof="0" dirty="0"/>
              <a:t>Reference document:</a:t>
            </a:r>
          </a:p>
          <a:p>
            <a:pPr lvl="1"/>
            <a:r>
              <a:rPr lang="en-US" noProof="0" dirty="0">
                <a:hlinkClick r:id="rId3"/>
              </a:rPr>
              <a:t>schc@2020-06-15.yang</a:t>
            </a:r>
            <a:endParaRPr lang="en-US" noProof="0" dirty="0"/>
          </a:p>
          <a:p>
            <a:pPr lvl="1"/>
            <a:r>
              <a:rPr lang="en-US" noProof="0" dirty="0"/>
              <a:t>In draft -03 and </a:t>
            </a:r>
            <a:r>
              <a:rPr lang="en-US" noProof="0" dirty="0" err="1"/>
              <a:t>github</a:t>
            </a:r>
            <a:endParaRPr lang="en-US" noProof="0" dirty="0"/>
          </a:p>
          <a:p>
            <a:pPr lvl="1"/>
            <a:endParaRPr lang="en-US" noProof="0" dirty="0"/>
          </a:p>
          <a:p>
            <a:r>
              <a:rPr lang="en-US" noProof="0" dirty="0"/>
              <a:t>Changes:</a:t>
            </a:r>
          </a:p>
          <a:p>
            <a:pPr lvl="1"/>
            <a:r>
              <a:rPr lang="en-US" noProof="0" dirty="0"/>
              <a:t>Merged YANG data model in a single file</a:t>
            </a:r>
          </a:p>
          <a:p>
            <a:pPr lvl="1"/>
            <a:r>
              <a:rPr lang="en-US" noProof="0" dirty="0"/>
              <a:t>Added new </a:t>
            </a:r>
            <a:r>
              <a:rPr lang="en-US" noProof="0" dirty="0" err="1"/>
              <a:t>identityref</a:t>
            </a:r>
            <a:r>
              <a:rPr lang="en-US" noProof="0" dirty="0"/>
              <a:t> for SCHC parameters  </a:t>
            </a:r>
          </a:p>
          <a:p>
            <a:pPr lvl="1"/>
            <a:r>
              <a:rPr lang="en-US" noProof="0" dirty="0"/>
              <a:t>Finished fragmentation parameters</a:t>
            </a:r>
          </a:p>
          <a:p>
            <a:pPr lvl="1"/>
            <a:r>
              <a:rPr lang="en-US" noProof="0" dirty="0"/>
              <a:t>Added  descriptions</a:t>
            </a:r>
          </a:p>
          <a:p>
            <a:pPr lvl="1"/>
            <a:r>
              <a:rPr lang="en-US" noProof="0" dirty="0"/>
              <a:t>Reworked mandatory/optional fields</a:t>
            </a:r>
          </a:p>
          <a:p>
            <a:pPr lvl="1"/>
            <a:endParaRPr lang="en-US" noProof="0" dirty="0"/>
          </a:p>
          <a:p>
            <a:r>
              <a:rPr lang="en-US" noProof="0" dirty="0"/>
              <a:t>Size:</a:t>
            </a:r>
          </a:p>
          <a:p>
            <a:pPr lvl="1"/>
            <a:r>
              <a:rPr lang="en-US" noProof="0" dirty="0"/>
              <a:t>123 elements: 88 ids + 34 leaves </a:t>
            </a:r>
          </a:p>
          <a:p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6621320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D2FF68-3727-E140-AFAB-A31B87F805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Identifier definition logic</a:t>
            </a:r>
          </a:p>
        </p:txBody>
      </p:sp>
      <p:pic>
        <p:nvPicPr>
          <p:cNvPr id="5" name="Image 4" descr="Une image contenant oiseau&#10;&#10;Description générée automatiquement">
            <a:extLst>
              <a:ext uri="{FF2B5EF4-FFF2-40B4-BE49-F238E27FC236}">
                <a16:creationId xmlns:a16="http://schemas.microsoft.com/office/drawing/2014/main" id="{33AD966E-12D6-1948-AF0C-7059104D81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1202222"/>
            <a:ext cx="7156622" cy="348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8747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B888C68-36F2-8A4F-9FC1-C1D3D96F80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Id types: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9F364C8-32F2-7342-97E1-CD80CA4A80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noProof="0" dirty="0"/>
              <a:t>field-id-type</a:t>
            </a:r>
            <a:r>
              <a:rPr lang="en-US" noProof="0" dirty="0"/>
              <a:t>: IPv6, UDP, </a:t>
            </a:r>
            <a:r>
              <a:rPr lang="en-US" noProof="0" dirty="0" err="1"/>
              <a:t>CoAP</a:t>
            </a:r>
            <a:r>
              <a:rPr lang="en-US" noProof="0" dirty="0"/>
              <a:t>, OSCORE, ICMPv6 (56 values)</a:t>
            </a:r>
          </a:p>
          <a:p>
            <a:r>
              <a:rPr lang="en-US" b="1" noProof="0" dirty="0"/>
              <a:t>field-length-type</a:t>
            </a:r>
            <a:r>
              <a:rPr lang="en-US" noProof="0" dirty="0"/>
              <a:t>: union int64 and </a:t>
            </a:r>
            <a:r>
              <a:rPr lang="en-US" noProof="0" dirty="0" err="1"/>
              <a:t>identityref</a:t>
            </a:r>
            <a:r>
              <a:rPr lang="en-US" noProof="0" dirty="0"/>
              <a:t> (2 values)</a:t>
            </a:r>
          </a:p>
          <a:p>
            <a:r>
              <a:rPr lang="en-US" b="1" noProof="0" dirty="0"/>
              <a:t>direction-indicator-type</a:t>
            </a:r>
            <a:r>
              <a:rPr lang="en-US" noProof="0" dirty="0"/>
              <a:t>: 3 values </a:t>
            </a:r>
          </a:p>
          <a:p>
            <a:r>
              <a:rPr lang="en-US" b="1" noProof="0" dirty="0"/>
              <a:t>matching-operator-type</a:t>
            </a:r>
            <a:r>
              <a:rPr lang="en-US" noProof="0" dirty="0"/>
              <a:t>: 4 values</a:t>
            </a:r>
          </a:p>
          <a:p>
            <a:r>
              <a:rPr lang="en-US" b="1" noProof="0" dirty="0"/>
              <a:t>comp-decomp-action-type</a:t>
            </a:r>
            <a:r>
              <a:rPr lang="en-US" noProof="0" dirty="0"/>
              <a:t>: 8 values</a:t>
            </a:r>
          </a:p>
          <a:p>
            <a:r>
              <a:rPr lang="en-US" b="1" noProof="0" dirty="0"/>
              <a:t>RCS-algorithm-type</a:t>
            </a:r>
            <a:r>
              <a:rPr lang="en-US" noProof="0" dirty="0"/>
              <a:t>: 1 value</a:t>
            </a:r>
          </a:p>
          <a:p>
            <a:r>
              <a:rPr lang="en-US" b="1" noProof="0" dirty="0"/>
              <a:t>fragmentation-mode-type</a:t>
            </a:r>
            <a:r>
              <a:rPr lang="en-US" noProof="0" dirty="0"/>
              <a:t>: 3 values</a:t>
            </a:r>
          </a:p>
          <a:p>
            <a:r>
              <a:rPr lang="en-US" b="1" noProof="0" dirty="0"/>
              <a:t>ack-behavior-type</a:t>
            </a:r>
            <a:r>
              <a:rPr lang="en-US" noProof="0" dirty="0"/>
              <a:t>: 3 values</a:t>
            </a:r>
          </a:p>
          <a:p>
            <a:r>
              <a:rPr lang="en-US" b="1" noProof="0" dirty="0"/>
              <a:t>all1-data-type</a:t>
            </a:r>
            <a:r>
              <a:rPr lang="en-US" noProof="0" dirty="0"/>
              <a:t>: 3 values</a:t>
            </a:r>
          </a:p>
        </p:txBody>
      </p:sp>
    </p:spTree>
    <p:extLst>
      <p:ext uri="{BB962C8B-B14F-4D97-AF65-F5344CB8AC3E}">
        <p14:creationId xmlns:p14="http://schemas.microsoft.com/office/powerpoint/2010/main" val="37327509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1038A1-582A-CD4D-8B72-C81ADBBD84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Field id</a:t>
            </a:r>
          </a:p>
        </p:txBody>
      </p:sp>
      <p:pic>
        <p:nvPicPr>
          <p:cNvPr id="5" name="Image 4" descr="Une image contenant texte, avant&#10;&#10;Description générée automatiquement">
            <a:extLst>
              <a:ext uri="{FF2B5EF4-FFF2-40B4-BE49-F238E27FC236}">
                <a16:creationId xmlns:a16="http://schemas.microsoft.com/office/drawing/2014/main" id="{D2EBEBD1-ECB8-8D4C-92BE-2D3881BA74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1077355"/>
            <a:ext cx="4962525" cy="360045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FE81B9EE-27ED-A84E-97AF-091B80A475FD}"/>
              </a:ext>
            </a:extLst>
          </p:cNvPr>
          <p:cNvSpPr txBox="1"/>
          <p:nvPr/>
        </p:nvSpPr>
        <p:spPr>
          <a:xfrm>
            <a:off x="4939614" y="1255963"/>
            <a:ext cx="108395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dirty="0" err="1"/>
              <a:t>From</a:t>
            </a:r>
            <a:r>
              <a:rPr lang="fr-FR" sz="1050" dirty="0"/>
              <a:t> </a:t>
            </a:r>
            <a:r>
              <a:rPr lang="fr-FR" sz="1050" dirty="0" err="1"/>
              <a:t>draft</a:t>
            </a:r>
            <a:r>
              <a:rPr lang="fr-FR" sz="1050" dirty="0"/>
              <a:t> OAM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4039CE0-06F7-7645-8A0F-8225C9550C9A}"/>
              </a:ext>
            </a:extLst>
          </p:cNvPr>
          <p:cNvSpPr/>
          <p:nvPr/>
        </p:nvSpPr>
        <p:spPr>
          <a:xfrm>
            <a:off x="628651" y="1077355"/>
            <a:ext cx="4310963" cy="878102"/>
          </a:xfrm>
          <a:prstGeom prst="rect">
            <a:avLst/>
          </a:prstGeom>
          <a:solidFill>
            <a:schemeClr val="accent4">
              <a:alpha val="5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50"/>
          </a:p>
        </p:txBody>
      </p:sp>
    </p:spTree>
    <p:extLst>
      <p:ext uri="{BB962C8B-B14F-4D97-AF65-F5344CB8AC3E}">
        <p14:creationId xmlns:p14="http://schemas.microsoft.com/office/powerpoint/2010/main" val="34591884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C55F156-18EA-3C47-B89F-FE2AF50A8A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Field id: </a:t>
            </a:r>
            <a:r>
              <a:rPr lang="en-US" noProof="0" dirty="0" err="1"/>
              <a:t>coap</a:t>
            </a:r>
            <a:endParaRPr lang="en-US" noProof="0" dirty="0"/>
          </a:p>
        </p:txBody>
      </p:sp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E5C59D1C-E72A-2C49-8483-98DAB937BA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1028699"/>
            <a:ext cx="4244049" cy="397578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A9E25EE-318F-F54D-AE67-B56A932D5252}"/>
              </a:ext>
            </a:extLst>
          </p:cNvPr>
          <p:cNvSpPr/>
          <p:nvPr/>
        </p:nvSpPr>
        <p:spPr>
          <a:xfrm>
            <a:off x="628651" y="3030494"/>
            <a:ext cx="4310963" cy="463379"/>
          </a:xfrm>
          <a:prstGeom prst="rect">
            <a:avLst/>
          </a:prstGeom>
          <a:solidFill>
            <a:schemeClr val="accent4">
              <a:alpha val="5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50"/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DC75A988-A3F7-2642-B64D-72D908FEE6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5697" y="1369219"/>
            <a:ext cx="3558746" cy="3263504"/>
          </a:xfrm>
        </p:spPr>
        <p:txBody>
          <a:bodyPr>
            <a:normAutofit/>
          </a:bodyPr>
          <a:lstStyle/>
          <a:p>
            <a:r>
              <a:rPr lang="en-US" noProof="0" dirty="0"/>
              <a:t>Removed « payload marker »</a:t>
            </a:r>
          </a:p>
          <a:p>
            <a:r>
              <a:rPr lang="en-US" noProof="0" dirty="0"/>
              <a:t>Added OSCORE</a:t>
            </a:r>
          </a:p>
          <a:p>
            <a:r>
              <a:rPr lang="en-US" noProof="0" dirty="0"/>
              <a:t>Exhaustive list of options:</a:t>
            </a:r>
          </a:p>
          <a:p>
            <a:pPr lvl="1"/>
            <a:r>
              <a:rPr lang="en-US" noProof="0" dirty="0"/>
              <a:t>Do not reserve space for future options</a:t>
            </a:r>
          </a:p>
          <a:p>
            <a:pPr lvl="1"/>
            <a:r>
              <a:rPr lang="en-US" noProof="0" dirty="0"/>
              <a:t>Anticipate upcoming options </a:t>
            </a:r>
          </a:p>
          <a:p>
            <a:pPr lvl="1"/>
            <a:endParaRPr lang="en-US" noProof="0" dirty="0"/>
          </a:p>
          <a:p>
            <a:pPr lvl="1"/>
            <a:endParaRPr lang="en-US" noProof="0" dirty="0"/>
          </a:p>
          <a:p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6669146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C798C0-18C2-424C-BF2E-5F23F6118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SCHC Data Model - Frag</a:t>
            </a:r>
          </a:p>
        </p:txBody>
      </p:sp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52DFFDAE-B54B-524A-9528-DAA9B19F1E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286" y="1010165"/>
            <a:ext cx="6105183" cy="378696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564A380-DF1B-6146-87C3-B059ED0C1343}"/>
              </a:ext>
            </a:extLst>
          </p:cNvPr>
          <p:cNvSpPr/>
          <p:nvPr/>
        </p:nvSpPr>
        <p:spPr>
          <a:xfrm>
            <a:off x="945292" y="1268017"/>
            <a:ext cx="7570058" cy="140654"/>
          </a:xfrm>
          <a:prstGeom prst="rect">
            <a:avLst/>
          </a:prstGeom>
          <a:solidFill>
            <a:schemeClr val="accent1">
              <a:alpha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5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17C3C3D-2FA3-1949-8012-F86ABDCA8D6A}"/>
              </a:ext>
            </a:extLst>
          </p:cNvPr>
          <p:cNvSpPr txBox="1"/>
          <p:nvPr/>
        </p:nvSpPr>
        <p:spPr>
          <a:xfrm>
            <a:off x="7028803" y="1010165"/>
            <a:ext cx="112402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dirty="0"/>
              <a:t>Not in RFC 8724 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9562FF3-653F-784F-A692-B8652C90F838}"/>
              </a:ext>
            </a:extLst>
          </p:cNvPr>
          <p:cNvSpPr/>
          <p:nvPr/>
        </p:nvSpPr>
        <p:spPr>
          <a:xfrm>
            <a:off x="1705232" y="2118704"/>
            <a:ext cx="6810118" cy="162633"/>
          </a:xfrm>
          <a:prstGeom prst="rect">
            <a:avLst/>
          </a:prstGeom>
          <a:solidFill>
            <a:schemeClr val="accent1">
              <a:alpha val="3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5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C384CA0-BA9C-5A4C-BC80-34B620FDD50E}"/>
              </a:ext>
            </a:extLst>
          </p:cNvPr>
          <p:cNvSpPr txBox="1"/>
          <p:nvPr/>
        </p:nvSpPr>
        <p:spPr>
          <a:xfrm>
            <a:off x="6706985" y="1865837"/>
            <a:ext cx="149111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dirty="0"/>
              <a:t>Up or down, bi </a:t>
            </a:r>
            <a:r>
              <a:rPr lang="fr-FR" sz="1050" dirty="0" err="1"/>
              <a:t>forbiden</a:t>
            </a:r>
            <a:endParaRPr lang="fr-FR" sz="105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1D1E740-C7D0-8441-A1C3-E325BE154A1D}"/>
              </a:ext>
            </a:extLst>
          </p:cNvPr>
          <p:cNvSpPr/>
          <p:nvPr/>
        </p:nvSpPr>
        <p:spPr>
          <a:xfrm>
            <a:off x="1705232" y="2281337"/>
            <a:ext cx="6810118" cy="424793"/>
          </a:xfrm>
          <a:prstGeom prst="rect">
            <a:avLst/>
          </a:prstGeom>
          <a:solidFill>
            <a:schemeClr val="accent4">
              <a:alpha val="32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050" dirty="0" err="1">
                <a:solidFill>
                  <a:srgbClr val="002060"/>
                </a:solidFill>
              </a:rPr>
              <a:t>Frag</a:t>
            </a:r>
            <a:r>
              <a:rPr lang="fr-FR" sz="1050" dirty="0">
                <a:solidFill>
                  <a:srgbClr val="002060"/>
                </a:solidFill>
              </a:rPr>
              <a:t> header, </a:t>
            </a:r>
            <a:r>
              <a:rPr lang="fr-FR" sz="1050" dirty="0" err="1">
                <a:solidFill>
                  <a:srgbClr val="002060"/>
                </a:solidFill>
              </a:rPr>
              <a:t>only</a:t>
            </a:r>
            <a:r>
              <a:rPr lang="fr-FR" sz="1050" dirty="0">
                <a:solidFill>
                  <a:srgbClr val="002060"/>
                </a:solidFill>
              </a:rPr>
              <a:t> FCN </a:t>
            </a:r>
            <a:r>
              <a:rPr lang="fr-FR" sz="1050" dirty="0" err="1">
                <a:solidFill>
                  <a:srgbClr val="002060"/>
                </a:solidFill>
              </a:rPr>
              <a:t>is</a:t>
            </a:r>
            <a:r>
              <a:rPr lang="fr-FR" sz="1050" dirty="0">
                <a:solidFill>
                  <a:srgbClr val="002060"/>
                </a:solidFill>
              </a:rPr>
              <a:t> </a:t>
            </a:r>
            <a:r>
              <a:rPr lang="fr-FR" sz="1050" dirty="0" err="1">
                <a:solidFill>
                  <a:srgbClr val="002060"/>
                </a:solidFill>
              </a:rPr>
              <a:t>mandatory</a:t>
            </a:r>
            <a:endParaRPr lang="fr-FR" sz="1050" dirty="0">
              <a:solidFill>
                <a:srgbClr val="002060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3BDE9C-5472-3246-BC15-7CE5020883A2}"/>
              </a:ext>
            </a:extLst>
          </p:cNvPr>
          <p:cNvSpPr/>
          <p:nvPr/>
        </p:nvSpPr>
        <p:spPr>
          <a:xfrm>
            <a:off x="1720204" y="2835848"/>
            <a:ext cx="6810118" cy="162633"/>
          </a:xfrm>
          <a:prstGeom prst="rect">
            <a:avLst/>
          </a:prstGeom>
          <a:solidFill>
            <a:schemeClr val="accent6">
              <a:lumMod val="40000"/>
              <a:lumOff val="60000"/>
              <a:alpha val="3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50" dirty="0">
              <a:solidFill>
                <a:srgbClr val="00206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8095FC6-6DC4-AD42-8356-D0C8399FBD4C}"/>
              </a:ext>
            </a:extLst>
          </p:cNvPr>
          <p:cNvSpPr/>
          <p:nvPr/>
        </p:nvSpPr>
        <p:spPr>
          <a:xfrm>
            <a:off x="1720204" y="2999489"/>
            <a:ext cx="6810118" cy="162633"/>
          </a:xfrm>
          <a:prstGeom prst="rect">
            <a:avLst/>
          </a:prstGeom>
          <a:solidFill>
            <a:schemeClr val="accent2">
              <a:lumMod val="60000"/>
              <a:lumOff val="40000"/>
              <a:alpha val="3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050" dirty="0">
                <a:solidFill>
                  <a:srgbClr val="002060"/>
                </a:solidFill>
              </a:rPr>
              <a:t>Mandatory</a:t>
            </a:r>
            <a:r>
              <a:rPr lang="fr-FR" sz="1050" dirty="0">
                <a:solidFill>
                  <a:srgbClr val="002060"/>
                </a:solidFill>
              </a:rPr>
              <a:t>: 1..max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A902CE2-FE34-A64D-B048-0362ACAF4DD1}"/>
              </a:ext>
            </a:extLst>
          </p:cNvPr>
          <p:cNvSpPr/>
          <p:nvPr/>
        </p:nvSpPr>
        <p:spPr>
          <a:xfrm>
            <a:off x="1720204" y="3148604"/>
            <a:ext cx="6810118" cy="162633"/>
          </a:xfrm>
          <a:prstGeom prst="rect">
            <a:avLst/>
          </a:prstGeom>
          <a:solidFill>
            <a:schemeClr val="accent2">
              <a:lumMod val="60000"/>
              <a:lumOff val="40000"/>
              <a:alpha val="3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050" dirty="0">
                <a:solidFill>
                  <a:srgbClr val="002060"/>
                </a:solidFill>
              </a:rPr>
              <a:t>Optional</a:t>
            </a:r>
            <a:r>
              <a:rPr lang="fr-FR" sz="1050" dirty="0">
                <a:solidFill>
                  <a:srgbClr val="002060"/>
                </a:solidFill>
              </a:rPr>
              <a:t> : 0..max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0D7B17E-16F7-8141-BC61-736E2AC668F6}"/>
              </a:ext>
            </a:extLst>
          </p:cNvPr>
          <p:cNvSpPr/>
          <p:nvPr/>
        </p:nvSpPr>
        <p:spPr>
          <a:xfrm>
            <a:off x="1720204" y="3552993"/>
            <a:ext cx="6810118" cy="16263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050" dirty="0" err="1">
                <a:solidFill>
                  <a:srgbClr val="002060"/>
                </a:solidFill>
              </a:rPr>
              <a:t>noAck</a:t>
            </a:r>
            <a:r>
              <a:rPr lang="fr-FR" sz="1050" dirty="0">
                <a:solidFill>
                  <a:srgbClr val="002060"/>
                </a:solidFill>
              </a:rPr>
              <a:t>, AA, </a:t>
            </a:r>
            <a:r>
              <a:rPr lang="fr-FR" sz="1050" dirty="0" err="1">
                <a:solidFill>
                  <a:srgbClr val="002060"/>
                </a:solidFill>
              </a:rPr>
              <a:t>AoE</a:t>
            </a:r>
            <a:endParaRPr lang="fr-FR" sz="1050" dirty="0">
              <a:solidFill>
                <a:srgbClr val="002060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F3C333D-F876-DF47-BC29-430A714F21E1}"/>
              </a:ext>
            </a:extLst>
          </p:cNvPr>
          <p:cNvSpPr/>
          <p:nvPr/>
        </p:nvSpPr>
        <p:spPr>
          <a:xfrm>
            <a:off x="2029598" y="4422913"/>
            <a:ext cx="6485751" cy="16263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050" dirty="0">
                <a:solidFill>
                  <a:srgbClr val="002060"/>
                </a:solidFill>
              </a:rPr>
              <a:t>No, </a:t>
            </a:r>
            <a:r>
              <a:rPr lang="fr-FR" sz="1050" dirty="0" err="1">
                <a:solidFill>
                  <a:srgbClr val="002060"/>
                </a:solidFill>
              </a:rPr>
              <a:t>Yes</a:t>
            </a:r>
            <a:r>
              <a:rPr lang="fr-FR" sz="1050" dirty="0">
                <a:solidFill>
                  <a:srgbClr val="002060"/>
                </a:solidFill>
              </a:rPr>
              <a:t>, Sender </a:t>
            </a:r>
            <a:r>
              <a:rPr lang="fr-FR" sz="1050" dirty="0" err="1">
                <a:solidFill>
                  <a:srgbClr val="002060"/>
                </a:solidFill>
              </a:rPr>
              <a:t>Choice</a:t>
            </a:r>
            <a:endParaRPr lang="fr-FR" sz="105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6545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9C8E71D-B81A-374F-983B-3EAD1DFD79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SCHC Data Model - Compression</a:t>
            </a:r>
          </a:p>
        </p:txBody>
      </p:sp>
      <p:pic>
        <p:nvPicPr>
          <p:cNvPr id="5" name="Image 4" descr="Une image contenant texte, capture d’écran&#10;&#10;Description générée automatiquement">
            <a:extLst>
              <a:ext uri="{FF2B5EF4-FFF2-40B4-BE49-F238E27FC236}">
                <a16:creationId xmlns:a16="http://schemas.microsoft.com/office/drawing/2014/main" id="{4DB00669-CCE3-6649-A51D-3CC8936943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11" y="1268016"/>
            <a:ext cx="7162800" cy="305752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4472396-DCEF-E249-8449-0BA233F0780F}"/>
              </a:ext>
            </a:extLst>
          </p:cNvPr>
          <p:cNvSpPr/>
          <p:nvPr/>
        </p:nvSpPr>
        <p:spPr>
          <a:xfrm>
            <a:off x="1908089" y="2552829"/>
            <a:ext cx="6485751" cy="16263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050" dirty="0">
                <a:solidFill>
                  <a:srgbClr val="002060"/>
                </a:solidFill>
              </a:rPr>
              <a:t>type </a:t>
            </a:r>
            <a:r>
              <a:rPr lang="fr-FR" sz="1050" dirty="0" err="1">
                <a:solidFill>
                  <a:srgbClr val="002060"/>
                </a:solidFill>
              </a:rPr>
              <a:t>binary</a:t>
            </a:r>
            <a:r>
              <a:rPr lang="fr-FR" sz="1050" dirty="0">
                <a:solidFill>
                  <a:srgbClr val="002060"/>
                </a:solidFill>
              </a:rPr>
              <a:t>; type string;</a:t>
            </a:r>
          </a:p>
        </p:txBody>
      </p:sp>
    </p:spTree>
    <p:extLst>
      <p:ext uri="{BB962C8B-B14F-4D97-AF65-F5344CB8AC3E}">
        <p14:creationId xmlns:p14="http://schemas.microsoft.com/office/powerpoint/2010/main" val="17336236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D6227E4-6A55-E544-A0B9-C860434F2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What’s next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9AE1247-2500-9A48-BCAA-F0AA97433D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/>
              <a:t>Review wording and descriptions</a:t>
            </a:r>
          </a:p>
          <a:p>
            <a:r>
              <a:rPr lang="en-US" noProof="0" dirty="0"/>
              <a:t>Check YANG Model </a:t>
            </a:r>
          </a:p>
          <a:p>
            <a:endParaRPr lang="en-US" noProof="0" dirty="0"/>
          </a:p>
          <a:p>
            <a:r>
              <a:rPr lang="en-US" noProof="0" dirty="0"/>
              <a:t>Working Group </a:t>
            </a:r>
            <a:r>
              <a:rPr lang="en-US" dirty="0"/>
              <a:t>L</a:t>
            </a:r>
            <a:r>
              <a:rPr lang="en-US" noProof="0" dirty="0" err="1"/>
              <a:t>ast</a:t>
            </a:r>
            <a:r>
              <a:rPr lang="en-US" noProof="0" dirty="0"/>
              <a:t> Call </a:t>
            </a:r>
          </a:p>
        </p:txBody>
      </p:sp>
    </p:spTree>
    <p:extLst>
      <p:ext uri="{BB962C8B-B14F-4D97-AF65-F5344CB8AC3E}">
        <p14:creationId xmlns:p14="http://schemas.microsoft.com/office/powerpoint/2010/main" val="30101676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232</Words>
  <Application>Microsoft Macintosh PowerPoint</Application>
  <PresentationFormat>Affichage à l'écran (16:9)</PresentationFormat>
  <Paragraphs>54</Paragraphs>
  <Slides>9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draft-ietf-lpwan-schc-yang-data-model-03</vt:lpstr>
      <vt:lpstr>What’s new</vt:lpstr>
      <vt:lpstr>Identifier definition logic</vt:lpstr>
      <vt:lpstr>Id types:</vt:lpstr>
      <vt:lpstr>Field id</vt:lpstr>
      <vt:lpstr>Field id: coap</vt:lpstr>
      <vt:lpstr>SCHC Data Model - Frag</vt:lpstr>
      <vt:lpstr>SCHC Data Model - Compression</vt:lpstr>
      <vt:lpstr>What’s next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draft-ietf-lpwan-coap-static-context-hc-06</dc:title>
  <dc:creator>Ana Minaburo</dc:creator>
  <cp:lastModifiedBy>laurent toutain</cp:lastModifiedBy>
  <cp:revision>13</cp:revision>
  <dcterms:created xsi:type="dcterms:W3CDTF">2019-03-25T14:37:21Z</dcterms:created>
  <dcterms:modified xsi:type="dcterms:W3CDTF">2020-07-29T09:51:24Z</dcterms:modified>
</cp:coreProperties>
</file>