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1" r:id="rId3"/>
    <p:sldId id="271" r:id="rId4"/>
    <p:sldId id="272" r:id="rId5"/>
    <p:sldId id="273" r:id="rId6"/>
    <p:sldId id="274" r:id="rId7"/>
    <p:sldId id="275" r:id="rId8"/>
  </p:sldIdLst>
  <p:sldSz cx="9144000" cy="5143500" type="screen16x9"/>
  <p:notesSz cx="6858000" cy="9144000"/>
  <p:defaultTextStyle>
    <a:defPPr>
      <a:defRPr lang="fr-FR"/>
    </a:defPPr>
    <a:lvl1pPr marL="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FD4443E-F989-4FC4-A0C8-D5A2AF1F390B}" styleName="Dark Style 1 - Accent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2917"/>
    <p:restoredTop sz="94666"/>
  </p:normalViewPr>
  <p:slideViewPr>
    <p:cSldViewPr snapToGrid="0" snapToObjects="1">
      <p:cViewPr varScale="1">
        <p:scale>
          <a:sx n="185" d="100"/>
          <a:sy n="185" d="100"/>
        </p:scale>
        <p:origin x="184" y="43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890079-C764-454C-9178-EC148F8EE6B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63CA6CB-8A39-B54D-B887-FB87EAC62AA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40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39F83E-58AB-9F4F-823A-CC38C94B08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0B9037-587D-584D-B1C2-AAB569FEE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FFFAFE-5B0B-344C-B11A-A06F069C11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18603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9DBE50-0E84-A444-973B-6C8150717A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43883DE-931B-9A4A-A3D1-C4888D0DBD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EEA0626-EBD9-F645-AF44-D19CFAFBCD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21F633-A73E-8845-BAB0-7D1F8C49ED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B8CFAA-BFEE-9243-97C6-00137E8630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67690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EB3F7A1-9E54-2746-BFAA-7C0BC61D77B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40FC364-552F-DA46-B92C-FF98C0C3BD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DCA108-0772-4441-907C-33BA9FC788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38B48-A16A-9E42-B588-EF3A415568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A19F2B-F9EE-8042-954E-D3B8FC9EC9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952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286345-849C-8249-B7A8-F8B10CAD4D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0EA4D8-2F61-9743-B1EE-9F82484DC8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2E9BB3-E83C-C441-95F8-BD5914B1CF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F48009-AE4A-1045-AB42-15A7D6713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172E10-F2BD-C04E-A77C-7241C1158D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736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E4625D-C74E-A947-8352-D59A3F933F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A42C0E-C94D-F441-87D2-29FE0AFB9F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436B85-7D57-BA4E-AEA1-9202CDE936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8F6653-AC66-D34B-9C20-B6DE00E7B7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25BCD4-B660-2F43-85C8-01F3E1122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6664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E6075A-8AE5-F04A-B7C6-D1388819D7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A666101-BC9F-984F-B01B-D8469569610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03DDB8-B104-F44C-887E-DABB53FB2F3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33F8656-1D4B-5546-B970-FE520153AB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534D50A-56FC-1B45-BED0-694EDD4E3D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2D62F9F-1F39-AA4F-B873-6D7CF095C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70754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177A4C-136B-1B4A-95DE-373CAA2D2A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9DDAF61-97E1-2A46-B6D0-240BDE74AE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FFA6190-5FE0-B240-B931-7A00C53EB8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5DC32E3-C61D-7044-B52B-9095484DA54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40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5088208-AAD9-1C48-85B4-A48284F9ED1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E9BEA7B-76BE-B34A-8A0C-D750F64AAD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BF3AF93-42C0-8948-BEFC-0113408B63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26317EB-730D-7545-B606-EB4C8DF6A8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5289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74DBF1-3B12-054D-ACB8-AAA4D5E83E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D643883-25F1-7142-80BA-A194AF6AB9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15938D4-98DA-D648-A467-19875BF83A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F205A5B-27D8-2347-8A0A-1215267BB8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68908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16E29F7-522C-D943-AFED-4A37614EF8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7B18D28-29D1-DC4B-BAAB-BEECD2278D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F5F1692-598E-5445-9CEC-25FE8B2289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32787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881495-5143-0141-80DD-641B086639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A52128-2757-384F-BD7B-C2B526305B5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6D8649F-CCD2-D74D-AEA6-246F6874AC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100"/>
            </a:lvl2pPr>
            <a:lvl3pPr marL="685800" indent="0">
              <a:buNone/>
              <a:defRPr sz="900"/>
            </a:lvl3pPr>
            <a:lvl4pPr marL="1028700" indent="0">
              <a:buNone/>
              <a:defRPr sz="800"/>
            </a:lvl4pPr>
            <a:lvl5pPr marL="1371600" indent="0">
              <a:buNone/>
              <a:defRPr sz="800"/>
            </a:lvl5pPr>
            <a:lvl6pPr marL="1714500" indent="0">
              <a:buNone/>
              <a:defRPr sz="800"/>
            </a:lvl6pPr>
            <a:lvl7pPr marL="2057400" indent="0">
              <a:buNone/>
              <a:defRPr sz="800"/>
            </a:lvl7pPr>
            <a:lvl8pPr marL="2400300" indent="0">
              <a:buNone/>
              <a:defRPr sz="800"/>
            </a:lvl8pPr>
            <a:lvl9pPr marL="2743200" indent="0">
              <a:buNone/>
              <a:defRPr sz="8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C8216D5-CA1A-644D-A8D3-636D1D9EB2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B4AB96C-9F16-0C4F-AA00-D130BC452B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5CD70D9-C455-C742-A48B-318BB468AE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60198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0A64DF-2C32-5C49-96B4-0447508868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382AD94-93BD-6042-9E0E-BFAE7FEF4EC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D4A906-41D2-1E49-A55F-B161C81A68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100"/>
            </a:lvl2pPr>
            <a:lvl3pPr marL="685800" indent="0">
              <a:buNone/>
              <a:defRPr sz="900"/>
            </a:lvl3pPr>
            <a:lvl4pPr marL="1028700" indent="0">
              <a:buNone/>
              <a:defRPr sz="800"/>
            </a:lvl4pPr>
            <a:lvl5pPr marL="1371600" indent="0">
              <a:buNone/>
              <a:defRPr sz="800"/>
            </a:lvl5pPr>
            <a:lvl6pPr marL="1714500" indent="0">
              <a:buNone/>
              <a:defRPr sz="800"/>
            </a:lvl6pPr>
            <a:lvl7pPr marL="2057400" indent="0">
              <a:buNone/>
              <a:defRPr sz="800"/>
            </a:lvl7pPr>
            <a:lvl8pPr marL="2400300" indent="0">
              <a:buNone/>
              <a:defRPr sz="800"/>
            </a:lvl8pPr>
            <a:lvl9pPr marL="2743200" indent="0">
              <a:buNone/>
              <a:defRPr sz="8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7661FFA-1FA8-F049-BBD0-A30A7D5DCB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CF177D5-220C-194A-ACA5-071523E43A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5BE05E9-1E4B-824B-BD83-F60B898E75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32168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597A172-CB5C-0E44-93E5-C2BA605EC2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8CFC747-4BFD-AA4E-984F-C8A49498EF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68580" tIns="34290" rIns="68580" bIns="3429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792CA0-CEF0-7442-8794-1AC5228692B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56582E-66AE-624D-A05B-4FB74BCFEBEB}" type="datetimeFigureOut">
              <a:rPr lang="en-US" smtClean="0"/>
              <a:t>7/27/20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22AAEE-6A9D-9846-9B63-7C2ADB6CE5C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7D2E1D-C1FE-E740-A507-44109C66CC8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D7CE35-1867-2742-9862-5460C4103144}" type="slidenum">
              <a:rPr lang="en-US" smtClean="0"/>
              <a:t>‹#›</a:t>
            </a:fld>
            <a:endParaRPr lang="en-US"/>
          </a:p>
        </p:txBody>
      </p:sp>
      <p:pic>
        <p:nvPicPr>
          <p:cNvPr id="7" name="Picture 7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945636" y="25004"/>
            <a:ext cx="1139429" cy="35123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Text Box 8"/>
          <p:cNvSpPr txBox="1">
            <a:spLocks noChangeArrowheads="1"/>
          </p:cNvSpPr>
          <p:nvPr userDrawn="1"/>
        </p:nvSpPr>
        <p:spPr bwMode="auto">
          <a:xfrm>
            <a:off x="0" y="4912668"/>
            <a:ext cx="1326325" cy="2385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68580" tIns="34290" rIns="68580" bIns="34290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34" charset="-128"/>
              </a:defRPr>
            </a:lvl9pPr>
          </a:lstStyle>
          <a:p>
            <a:pPr eaLnBrk="1" hangingPunct="1">
              <a:defRPr/>
            </a:pPr>
            <a:r>
              <a:rPr lang="en-US" altLang="en-US" sz="1100" dirty="0">
                <a:cs typeface="Arial" panose="020B0604020202020204" pitchFamily="34" charset="0"/>
              </a:rPr>
              <a:t>LPWAN@IETF108</a:t>
            </a:r>
          </a:p>
        </p:txBody>
      </p:sp>
    </p:spTree>
    <p:extLst>
      <p:ext uri="{BB962C8B-B14F-4D97-AF65-F5344CB8AC3E}">
        <p14:creationId xmlns:p14="http://schemas.microsoft.com/office/powerpoint/2010/main" val="21833424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datatracker.ietf.org/wg/lpwan/documents/#mirja-kuhlewind" TargetMode="External"/><Relationship Id="rId3" Type="http://schemas.openxmlformats.org/officeDocument/2006/relationships/hyperlink" Target="https://datatracker.ietf.org/wg/lpwan/documents/#roman-danyliw" TargetMode="External"/><Relationship Id="rId7" Type="http://schemas.openxmlformats.org/officeDocument/2006/relationships/hyperlink" Target="https://datatracker.ietf.org/wg/lpwan/documents/#warren-kumari" TargetMode="External"/><Relationship Id="rId2" Type="http://schemas.openxmlformats.org/officeDocument/2006/relationships/hyperlink" Target="https://datatracker.ietf.org/wg/lpwan/documents/#alissa-cooper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datatracker.ietf.org/wg/lpwan/documents/#murray-kucherawy" TargetMode="External"/><Relationship Id="rId11" Type="http://schemas.openxmlformats.org/officeDocument/2006/relationships/hyperlink" Target="https://datatracker.ietf.org/wg/lpwan/documents/#robert-wilton" TargetMode="External"/><Relationship Id="rId5" Type="http://schemas.openxmlformats.org/officeDocument/2006/relationships/hyperlink" Target="https://datatracker.ietf.org/wg/lpwan/documents/#erik-kline" TargetMode="External"/><Relationship Id="rId10" Type="http://schemas.openxmlformats.org/officeDocument/2006/relationships/hyperlink" Target="https://datatracker.ietf.org/wg/lpwan/documents/#magnus-westerlund" TargetMode="External"/><Relationship Id="rId4" Type="http://schemas.openxmlformats.org/officeDocument/2006/relationships/hyperlink" Target="https://datatracker.ietf.org/wg/lpwan/documents/#martin-duke" TargetMode="External"/><Relationship Id="rId9" Type="http://schemas.openxmlformats.org/officeDocument/2006/relationships/hyperlink" Target="https://datatracker.ietf.org/wg/lpwan/documents/#barry-leiba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FFE55F-568D-7545-BC7D-59B37313AC0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75834" y="813491"/>
            <a:ext cx="7011186" cy="1790700"/>
          </a:xfrm>
        </p:spPr>
        <p:txBody>
          <a:bodyPr>
            <a:normAutofit/>
          </a:bodyPr>
          <a:lstStyle/>
          <a:p>
            <a:r>
              <a:rPr lang="fr-FR" sz="3000" b="1" dirty="0"/>
              <a:t>draft-ietf-lpwan-coap-static-context-hc-15</a:t>
            </a:r>
            <a:endParaRPr lang="fr-FR" sz="3000" b="1" i="1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A38F938-8B01-EE4E-BCD8-45175678EC3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52427" y="2739235"/>
            <a:ext cx="6858000" cy="1241822"/>
          </a:xfrm>
        </p:spPr>
        <p:txBody>
          <a:bodyPr>
            <a:normAutofit lnSpcReduction="10000"/>
          </a:bodyPr>
          <a:lstStyle/>
          <a:p>
            <a:r>
              <a:rPr lang="en-US" dirty="0"/>
              <a:t>Authors:</a:t>
            </a:r>
          </a:p>
          <a:p>
            <a:pPr>
              <a:spcBef>
                <a:spcPts val="600"/>
              </a:spcBef>
            </a:pPr>
            <a:r>
              <a:rPr lang="en-US" u="sng" dirty="0"/>
              <a:t>Ana Minaburo</a:t>
            </a:r>
          </a:p>
          <a:p>
            <a:pPr>
              <a:spcBef>
                <a:spcPts val="600"/>
              </a:spcBef>
            </a:pPr>
            <a:r>
              <a:rPr lang="en-US" dirty="0"/>
              <a:t>Laurent Toutain</a:t>
            </a:r>
          </a:p>
          <a:p>
            <a:pPr>
              <a:spcBef>
                <a:spcPts val="600"/>
              </a:spcBef>
            </a:pPr>
            <a:r>
              <a:rPr lang="en-US" dirty="0"/>
              <a:t>Ricardo Andreasen</a:t>
            </a:r>
          </a:p>
        </p:txBody>
      </p:sp>
    </p:spTree>
    <p:extLst>
      <p:ext uri="{BB962C8B-B14F-4D97-AF65-F5344CB8AC3E}">
        <p14:creationId xmlns:p14="http://schemas.microsoft.com/office/powerpoint/2010/main" val="26429036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46E07B-EF2B-6448-99EF-D97FEECF2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13147" y="90964"/>
            <a:ext cx="7886700" cy="994172"/>
          </a:xfrm>
        </p:spPr>
        <p:txBody>
          <a:bodyPr/>
          <a:lstStyle/>
          <a:p>
            <a:r>
              <a:rPr lang="en-US" dirty="0"/>
              <a:t>Status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5D686A-C28A-6345-A306-E34730039B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962526"/>
            <a:ext cx="7886700" cy="3670197"/>
          </a:xfrm>
        </p:spPr>
        <p:txBody>
          <a:bodyPr>
            <a:normAutofit/>
          </a:bodyPr>
          <a:lstStyle/>
          <a:p>
            <a:r>
              <a:rPr lang="en-US" dirty="0"/>
              <a:t>IESG State: 1 Discussion. Enough positions to pass once DISCUSS position is resolved</a:t>
            </a:r>
          </a:p>
          <a:p>
            <a:r>
              <a:rPr lang="en-US" dirty="0"/>
              <a:t>Reviews: </a:t>
            </a:r>
          </a:p>
          <a:p>
            <a:pPr lvl="1"/>
            <a:r>
              <a:rPr lang="en-US" dirty="0"/>
              <a:t>SECDIR: Discuss + Nits</a:t>
            </a:r>
          </a:p>
          <a:p>
            <a:pPr lvl="1"/>
            <a:r>
              <a:rPr lang="en-GB" dirty="0" err="1"/>
              <a:t>genart</a:t>
            </a:r>
            <a:r>
              <a:rPr lang="en-GB" dirty="0"/>
              <a:t>, </a:t>
            </a:r>
            <a:r>
              <a:rPr lang="en-GB" dirty="0" err="1"/>
              <a:t>iotdir</a:t>
            </a:r>
            <a:r>
              <a:rPr lang="en-GB" dirty="0"/>
              <a:t>, </a:t>
            </a:r>
            <a:r>
              <a:rPr lang="en-GB" dirty="0" err="1"/>
              <a:t>opsdir</a:t>
            </a:r>
            <a:r>
              <a:rPr lang="en-GB" dirty="0"/>
              <a:t>, </a:t>
            </a:r>
            <a:r>
              <a:rPr lang="en-GB" dirty="0" err="1"/>
              <a:t>tsvart</a:t>
            </a:r>
            <a:r>
              <a:rPr lang="en-GB" dirty="0"/>
              <a:t>: No Objection</a:t>
            </a:r>
          </a:p>
          <a:p>
            <a:r>
              <a:rPr lang="en-GB" dirty="0"/>
              <a:t>Thank you to the reviewers for their valuable inputs</a:t>
            </a:r>
          </a:p>
          <a:p>
            <a:endParaRPr lang="en-GB" dirty="0"/>
          </a:p>
          <a:p>
            <a:pPr lvl="1"/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1E6A94B-3AC9-BE49-846E-C8849780CAE6}"/>
              </a:ext>
            </a:extLst>
          </p:cNvPr>
          <p:cNvSpPr/>
          <p:nvPr/>
        </p:nvSpPr>
        <p:spPr>
          <a:xfrm>
            <a:off x="3563579" y="4836957"/>
            <a:ext cx="323312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dirty="0"/>
              <a:t>draft-ietf-lpwan-coap-static-context-hc-15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1F20914B-975C-094F-8A76-5B8DEB577717}"/>
              </a:ext>
            </a:extLst>
          </p:cNvPr>
          <p:cNvSpPr/>
          <p:nvPr/>
        </p:nvSpPr>
        <p:spPr>
          <a:xfrm>
            <a:off x="1306629" y="3348931"/>
            <a:ext cx="6530741" cy="1384995"/>
          </a:xfrm>
          <a:prstGeom prst="rect">
            <a:avLst/>
          </a:prstGeom>
        </p:spPr>
        <p:txBody>
          <a:bodyPr wrap="square" numCol="3">
            <a:spAutoFit/>
          </a:bodyPr>
          <a:lstStyle/>
          <a:p>
            <a:pPr lvl="1"/>
            <a:r>
              <a:rPr lang="en-GB" dirty="0"/>
              <a:t>Benjamin </a:t>
            </a:r>
            <a:r>
              <a:rPr lang="en-GB" dirty="0" err="1"/>
              <a:t>Kaduk</a:t>
            </a:r>
            <a:endParaRPr lang="en-GB" dirty="0"/>
          </a:p>
          <a:p>
            <a:pPr lvl="1"/>
            <a:r>
              <a:rPr lang="en-GB" dirty="0"/>
              <a:t>Francesca </a:t>
            </a:r>
            <a:r>
              <a:rPr lang="en-GB" dirty="0" err="1"/>
              <a:t>Palmobini</a:t>
            </a:r>
            <a:endParaRPr lang="en-GB" dirty="0"/>
          </a:p>
          <a:p>
            <a:pPr lvl="1"/>
            <a:r>
              <a:rPr lang="en-GB" dirty="0"/>
              <a:t>Alexey Melnikov</a:t>
            </a:r>
          </a:p>
          <a:p>
            <a:pPr lvl="1"/>
            <a:r>
              <a:rPr lang="en-GB" dirty="0"/>
              <a:t>Deborah </a:t>
            </a:r>
            <a:r>
              <a:rPr lang="en-GB" dirty="0" err="1"/>
              <a:t>Brungard</a:t>
            </a:r>
            <a:endParaRPr lang="en-GB" dirty="0"/>
          </a:p>
          <a:p>
            <a:pPr lvl="1"/>
            <a:r>
              <a:rPr lang="en-GB" dirty="0">
                <a:hlinkClick r:id="rId2"/>
              </a:rPr>
              <a:t>Alissa Cooper</a:t>
            </a:r>
            <a:endParaRPr lang="en-GB" dirty="0"/>
          </a:p>
          <a:p>
            <a:pPr lvl="1"/>
            <a:r>
              <a:rPr lang="en-GB" dirty="0">
                <a:hlinkClick r:id="rId3"/>
              </a:rPr>
              <a:t>Roman Danyliw</a:t>
            </a:r>
            <a:endParaRPr lang="en-GB" dirty="0"/>
          </a:p>
          <a:p>
            <a:pPr lvl="1"/>
            <a:r>
              <a:rPr lang="en-GB" dirty="0">
                <a:hlinkClick r:id="rId4"/>
              </a:rPr>
              <a:t>Martin Duke</a:t>
            </a:r>
            <a:endParaRPr lang="en-GB" dirty="0"/>
          </a:p>
          <a:p>
            <a:pPr lvl="1"/>
            <a:r>
              <a:rPr lang="en-GB" dirty="0">
                <a:hlinkClick r:id="rId5"/>
              </a:rPr>
              <a:t>Erik Kline</a:t>
            </a:r>
            <a:endParaRPr lang="en-GB" dirty="0"/>
          </a:p>
          <a:p>
            <a:pPr lvl="1"/>
            <a:r>
              <a:rPr lang="en-GB" dirty="0">
                <a:hlinkClick r:id="rId6"/>
              </a:rPr>
              <a:t>Murray Kucherawy</a:t>
            </a:r>
            <a:endParaRPr lang="en-GB" dirty="0"/>
          </a:p>
          <a:p>
            <a:pPr lvl="1"/>
            <a:r>
              <a:rPr lang="en-GB" dirty="0">
                <a:hlinkClick r:id="rId7"/>
              </a:rPr>
              <a:t>Warren Kumari</a:t>
            </a:r>
            <a:endParaRPr lang="en-GB" dirty="0"/>
          </a:p>
          <a:p>
            <a:pPr lvl="1"/>
            <a:r>
              <a:rPr lang="en-GB" dirty="0"/>
              <a:t>(</a:t>
            </a:r>
            <a:r>
              <a:rPr lang="en-GB" dirty="0">
                <a:hlinkClick r:id="rId8"/>
              </a:rPr>
              <a:t>Mirja Kühlewind</a:t>
            </a:r>
            <a:r>
              <a:rPr lang="en-GB" dirty="0"/>
              <a:t>)</a:t>
            </a:r>
          </a:p>
          <a:p>
            <a:pPr lvl="1"/>
            <a:r>
              <a:rPr lang="en-GB" dirty="0">
                <a:hlinkClick r:id="rId9"/>
              </a:rPr>
              <a:t>Barry Leiba</a:t>
            </a:r>
            <a:endParaRPr lang="en-GB" dirty="0"/>
          </a:p>
          <a:p>
            <a:pPr lvl="1"/>
            <a:r>
              <a:rPr lang="en-GB" dirty="0"/>
              <a:t>Alvaro </a:t>
            </a:r>
            <a:r>
              <a:rPr lang="en-GB" dirty="0" err="1"/>
              <a:t>Retana</a:t>
            </a:r>
            <a:endParaRPr lang="en-GB" dirty="0"/>
          </a:p>
          <a:p>
            <a:pPr lvl="1"/>
            <a:r>
              <a:rPr lang="en-GB" dirty="0"/>
              <a:t>(Adam Roach)</a:t>
            </a:r>
          </a:p>
          <a:p>
            <a:pPr lvl="1"/>
            <a:r>
              <a:rPr lang="en-GB" dirty="0"/>
              <a:t>Martin </a:t>
            </a:r>
            <a:r>
              <a:rPr lang="en-GB" dirty="0" err="1"/>
              <a:t>Vigoureux</a:t>
            </a:r>
            <a:endParaRPr lang="en-GB" dirty="0"/>
          </a:p>
          <a:p>
            <a:pPr lvl="1"/>
            <a:r>
              <a:rPr lang="en-GB" dirty="0">
                <a:hlinkClick r:id="rId10"/>
              </a:rPr>
              <a:t>Magnus Westerlund</a:t>
            </a:r>
            <a:endParaRPr lang="en-GB" dirty="0"/>
          </a:p>
          <a:p>
            <a:pPr lvl="1"/>
            <a:r>
              <a:rPr lang="en-GB" dirty="0">
                <a:hlinkClick r:id="rId11"/>
              </a:rPr>
              <a:t>Robert Wilton</a:t>
            </a:r>
            <a:endParaRPr lang="en-GB" dirty="0"/>
          </a:p>
          <a:p>
            <a:pPr lvl="1"/>
            <a:r>
              <a:rPr lang="en-GB" dirty="0"/>
              <a:t>Theresa </a:t>
            </a:r>
            <a:r>
              <a:rPr lang="en-GB" dirty="0" err="1"/>
              <a:t>Enghardt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728399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46E07B-EF2B-6448-99EF-D97FEECF2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2022" y="148716"/>
            <a:ext cx="7886700" cy="994172"/>
          </a:xfrm>
        </p:spPr>
        <p:txBody>
          <a:bodyPr/>
          <a:lstStyle/>
          <a:p>
            <a:r>
              <a:rPr lang="en-US" dirty="0"/>
              <a:t>Changes from v13 to v15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5D686A-C28A-6345-A306-E34730039B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5428" y="935040"/>
            <a:ext cx="7886700" cy="3263504"/>
          </a:xfrm>
        </p:spPr>
        <p:txBody>
          <a:bodyPr>
            <a:normAutofit/>
          </a:bodyPr>
          <a:lstStyle/>
          <a:p>
            <a:r>
              <a:rPr lang="en-US" dirty="0"/>
              <a:t>Section 2. Applying SCHC to </a:t>
            </a:r>
            <a:r>
              <a:rPr lang="en-US" dirty="0" err="1"/>
              <a:t>CoAP</a:t>
            </a:r>
            <a:r>
              <a:rPr lang="en-US" dirty="0"/>
              <a:t> headers</a:t>
            </a:r>
          </a:p>
          <a:p>
            <a:pPr lvl="1"/>
            <a:r>
              <a:rPr lang="en-US" dirty="0"/>
              <a:t>Figure 1 has been divided in 3 different scenarios.</a:t>
            </a:r>
          </a:p>
          <a:p>
            <a:pPr lvl="1"/>
            <a:endParaRPr lang="en-US" dirty="0"/>
          </a:p>
          <a:p>
            <a:pPr lvl="2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1E6A94B-3AC9-BE49-846E-C8849780CAE6}"/>
              </a:ext>
            </a:extLst>
          </p:cNvPr>
          <p:cNvSpPr/>
          <p:nvPr/>
        </p:nvSpPr>
        <p:spPr>
          <a:xfrm>
            <a:off x="3276370" y="4884989"/>
            <a:ext cx="323312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dirty="0"/>
              <a:t>draft-ietf-lpwan-coap-static-context-hc-15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BD25804A-18E8-0E41-9D1E-0BCAD7574783}"/>
              </a:ext>
            </a:extLst>
          </p:cNvPr>
          <p:cNvGrpSpPr/>
          <p:nvPr/>
        </p:nvGrpSpPr>
        <p:grpSpPr>
          <a:xfrm>
            <a:off x="383535" y="2010101"/>
            <a:ext cx="2544096" cy="1269730"/>
            <a:chOff x="1035158" y="2481378"/>
            <a:chExt cx="3834908" cy="1498462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FB5F3BDA-6D78-2443-BFFB-11CE265FF440}"/>
                </a:ext>
              </a:extLst>
            </p:cNvPr>
            <p:cNvSpPr/>
            <p:nvPr/>
          </p:nvSpPr>
          <p:spPr>
            <a:xfrm>
              <a:off x="1035158" y="2481378"/>
              <a:ext cx="848563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err="1"/>
                <a:t>CoAP</a:t>
              </a:r>
              <a:endParaRPr lang="en-US" sz="900" dirty="0"/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8B383A16-6C92-BF4A-9DA1-B1AC36B0DD81}"/>
                </a:ext>
              </a:extLst>
            </p:cNvPr>
            <p:cNvSpPr/>
            <p:nvPr/>
          </p:nvSpPr>
          <p:spPr>
            <a:xfrm>
              <a:off x="1035158" y="2726641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/>
                <a:t>UDP</a:t>
              </a:r>
            </a:p>
          </p:txBody>
        </p:sp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4B649278-AF42-6147-B9D9-6F64A7A492C6}"/>
                </a:ext>
              </a:extLst>
            </p:cNvPr>
            <p:cNvSpPr/>
            <p:nvPr/>
          </p:nvSpPr>
          <p:spPr>
            <a:xfrm>
              <a:off x="1035158" y="2979169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/>
                <a:t>IPv6</a:t>
              </a:r>
            </a:p>
          </p:txBody>
        </p:sp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1F8B65F9-E51D-EF43-B724-35366C1A681D}"/>
                </a:ext>
              </a:extLst>
            </p:cNvPr>
            <p:cNvSpPr/>
            <p:nvPr/>
          </p:nvSpPr>
          <p:spPr>
            <a:xfrm>
              <a:off x="1035158" y="3231697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/>
                <a:t>SCHC</a:t>
              </a:r>
            </a:p>
          </p:txBody>
        </p:sp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E9697592-1223-CD48-AA43-57E89F62D291}"/>
                </a:ext>
              </a:extLst>
            </p:cNvPr>
            <p:cNvSpPr/>
            <p:nvPr/>
          </p:nvSpPr>
          <p:spPr>
            <a:xfrm>
              <a:off x="1035158" y="3491834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/>
                <a:t>LPWAN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10657DC0-42F5-1348-9615-3ECC53B542F4}"/>
                </a:ext>
              </a:extLst>
            </p:cNvPr>
            <p:cNvSpPr txBox="1"/>
            <p:nvPr/>
          </p:nvSpPr>
          <p:spPr>
            <a:xfrm>
              <a:off x="1069103" y="3655302"/>
              <a:ext cx="810735" cy="31871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/>
                <a:t>Device</a:t>
              </a:r>
            </a:p>
          </p:txBody>
        </p:sp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7D45BCC5-D23D-F44C-826B-E2CCE160B6B7}"/>
                </a:ext>
              </a:extLst>
            </p:cNvPr>
            <p:cNvSpPr/>
            <p:nvPr/>
          </p:nvSpPr>
          <p:spPr>
            <a:xfrm>
              <a:off x="4021503" y="2487198"/>
              <a:ext cx="848563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 err="1"/>
                <a:t>CoAP</a:t>
              </a:r>
              <a:endParaRPr lang="en-US" sz="900" dirty="0"/>
            </a:p>
          </p:txBody>
        </p: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352EADA7-A77A-7646-8C58-6CAB30E80266}"/>
                </a:ext>
              </a:extLst>
            </p:cNvPr>
            <p:cNvSpPr/>
            <p:nvPr/>
          </p:nvSpPr>
          <p:spPr>
            <a:xfrm>
              <a:off x="4021502" y="2739441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/>
                <a:t>UDP</a:t>
              </a: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C40F7B9B-0579-7049-A6E6-E497325D0A96}"/>
                </a:ext>
              </a:extLst>
            </p:cNvPr>
            <p:cNvSpPr/>
            <p:nvPr/>
          </p:nvSpPr>
          <p:spPr>
            <a:xfrm>
              <a:off x="4021502" y="2991969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/>
                <a:t>IPv6</a:t>
              </a:r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D87D0FD1-62FA-B545-A652-958675B0821D}"/>
                </a:ext>
              </a:extLst>
            </p:cNvPr>
            <p:cNvSpPr/>
            <p:nvPr/>
          </p:nvSpPr>
          <p:spPr>
            <a:xfrm>
              <a:off x="4021502" y="3244497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DC59AFE6-7E01-FA40-832E-25A118F17CA6}"/>
                </a:ext>
              </a:extLst>
            </p:cNvPr>
            <p:cNvSpPr/>
            <p:nvPr/>
          </p:nvSpPr>
          <p:spPr>
            <a:xfrm>
              <a:off x="4021503" y="3506280"/>
              <a:ext cx="848563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81E1FB0-E9D0-D14F-AE57-D40494CD8E9F}"/>
                </a:ext>
              </a:extLst>
            </p:cNvPr>
            <p:cNvSpPr txBox="1"/>
            <p:nvPr/>
          </p:nvSpPr>
          <p:spPr>
            <a:xfrm>
              <a:off x="2639931" y="3655302"/>
              <a:ext cx="703923" cy="31871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/>
                <a:t>NGW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F91C5057-B7C2-6D4D-8178-5A192D756B45}"/>
                </a:ext>
              </a:extLst>
            </p:cNvPr>
            <p:cNvSpPr/>
            <p:nvPr/>
          </p:nvSpPr>
          <p:spPr>
            <a:xfrm>
              <a:off x="2978369" y="3237435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A412D57A-1F5A-AD4E-BBD3-C6EB4AAB36FE}"/>
                </a:ext>
              </a:extLst>
            </p:cNvPr>
            <p:cNvSpPr/>
            <p:nvPr/>
          </p:nvSpPr>
          <p:spPr>
            <a:xfrm>
              <a:off x="2978369" y="3489963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 dirty="0"/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965C36A8-6FC8-3545-8087-23037730C5CB}"/>
                </a:ext>
              </a:extLst>
            </p:cNvPr>
            <p:cNvSpPr/>
            <p:nvPr/>
          </p:nvSpPr>
          <p:spPr>
            <a:xfrm>
              <a:off x="2115173" y="2984904"/>
              <a:ext cx="1711759" cy="234087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>
                  <a:solidFill>
                    <a:schemeClr val="bg1"/>
                  </a:solidFill>
                </a:rPr>
                <a:t>IPv6</a:t>
              </a: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A1B6AA02-A450-4E4B-A6F8-AE208B50972E}"/>
                </a:ext>
              </a:extLst>
            </p:cNvPr>
            <p:cNvSpPr/>
            <p:nvPr/>
          </p:nvSpPr>
          <p:spPr>
            <a:xfrm>
              <a:off x="2115174" y="3237432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/>
                <a:t>SCHC</a:t>
              </a:r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13F5890A-8AA8-C146-A48D-61BA803302B0}"/>
                </a:ext>
              </a:extLst>
            </p:cNvPr>
            <p:cNvSpPr/>
            <p:nvPr/>
          </p:nvSpPr>
          <p:spPr>
            <a:xfrm>
              <a:off x="2115174" y="3489960"/>
              <a:ext cx="848564" cy="234087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900" dirty="0"/>
                <a:t>LPWAN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6542AB06-A0DE-4447-80E6-44CB9F8A0BE5}"/>
                </a:ext>
              </a:extLst>
            </p:cNvPr>
            <p:cNvSpPr txBox="1"/>
            <p:nvPr/>
          </p:nvSpPr>
          <p:spPr>
            <a:xfrm>
              <a:off x="4160436" y="3661121"/>
              <a:ext cx="607529" cy="31871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900" dirty="0"/>
                <a:t>App</a:t>
              </a:r>
            </a:p>
          </p:txBody>
        </p:sp>
      </p:grpSp>
      <p:sp>
        <p:nvSpPr>
          <p:cNvPr id="36" name="TextBox 35">
            <a:extLst>
              <a:ext uri="{FF2B5EF4-FFF2-40B4-BE49-F238E27FC236}">
                <a16:creationId xmlns:a16="http://schemas.microsoft.com/office/drawing/2014/main" id="{0FBAC403-8D6D-5A4E-A7D8-FAB29F35B43E}"/>
              </a:ext>
            </a:extLst>
          </p:cNvPr>
          <p:cNvSpPr txBox="1"/>
          <p:nvPr/>
        </p:nvSpPr>
        <p:spPr>
          <a:xfrm>
            <a:off x="132549" y="1689060"/>
            <a:ext cx="300499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Figure1. C/D at the LPWAN boundaries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1972B44-C255-DB4D-9140-699F6CBB2E91}"/>
              </a:ext>
            </a:extLst>
          </p:cNvPr>
          <p:cNvSpPr txBox="1"/>
          <p:nvPr/>
        </p:nvSpPr>
        <p:spPr>
          <a:xfrm>
            <a:off x="6046416" y="4526824"/>
            <a:ext cx="56778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/>
              <a:t>Device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A5FD0898-D7AC-7546-BA0C-44BA6B955DCE}"/>
              </a:ext>
            </a:extLst>
          </p:cNvPr>
          <p:cNvSpPr txBox="1"/>
          <p:nvPr/>
        </p:nvSpPr>
        <p:spPr>
          <a:xfrm>
            <a:off x="7185019" y="4526819"/>
            <a:ext cx="49084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/>
              <a:t>NGW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D2626E74-E6F1-4940-AA9E-30CD7DC20A3C}"/>
              </a:ext>
            </a:extLst>
          </p:cNvPr>
          <p:cNvSpPr txBox="1"/>
          <p:nvPr/>
        </p:nvSpPr>
        <p:spPr>
          <a:xfrm>
            <a:off x="8287145" y="4531530"/>
            <a:ext cx="41389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/>
              <a:t>App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00E44777-EC94-FD4E-9716-F3B8E9464FD7}"/>
              </a:ext>
            </a:extLst>
          </p:cNvPr>
          <p:cNvSpPr txBox="1"/>
          <p:nvPr/>
        </p:nvSpPr>
        <p:spPr>
          <a:xfrm>
            <a:off x="2916644" y="2238046"/>
            <a:ext cx="324172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Figure2. Standalone </a:t>
            </a:r>
            <a:r>
              <a:rPr lang="en-US" dirty="0" err="1"/>
              <a:t>CoAP</a:t>
            </a:r>
            <a:r>
              <a:rPr lang="en-US" dirty="0"/>
              <a:t> End-to-End C/D</a:t>
            </a:r>
          </a:p>
        </p:txBody>
      </p:sp>
      <p:grpSp>
        <p:nvGrpSpPr>
          <p:cNvPr id="84" name="Group 83">
            <a:extLst>
              <a:ext uri="{FF2B5EF4-FFF2-40B4-BE49-F238E27FC236}">
                <a16:creationId xmlns:a16="http://schemas.microsoft.com/office/drawing/2014/main" id="{D78ADDA6-D1BF-554D-A2AF-E6F372D94E2B}"/>
              </a:ext>
            </a:extLst>
          </p:cNvPr>
          <p:cNvGrpSpPr/>
          <p:nvPr/>
        </p:nvGrpSpPr>
        <p:grpSpPr>
          <a:xfrm>
            <a:off x="3166228" y="2628323"/>
            <a:ext cx="2614510" cy="1168400"/>
            <a:chOff x="5913358" y="1850711"/>
            <a:chExt cx="2780865" cy="1227049"/>
          </a:xfrm>
        </p:grpSpPr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F456A1E0-9C06-494E-BF57-D249B0FD2B93}"/>
                </a:ext>
              </a:extLst>
            </p:cNvPr>
            <p:cNvSpPr/>
            <p:nvPr/>
          </p:nvSpPr>
          <p:spPr>
            <a:xfrm>
              <a:off x="5914518" y="1850711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 err="1"/>
                <a:t>CoAP</a:t>
              </a:r>
              <a:endParaRPr lang="en-US" sz="1000" dirty="0"/>
            </a:p>
          </p:txBody>
        </p:sp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8B355461-7864-7C4F-9026-D35194B45D47}"/>
                </a:ext>
              </a:extLst>
            </p:cNvPr>
            <p:cNvSpPr/>
            <p:nvPr/>
          </p:nvSpPr>
          <p:spPr>
            <a:xfrm>
              <a:off x="5914518" y="2049187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SCHC</a:t>
              </a:r>
            </a:p>
          </p:txBody>
        </p: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01BB951E-85B8-DE46-9492-F2EA51BB27DD}"/>
                </a:ext>
              </a:extLst>
            </p:cNvPr>
            <p:cNvSpPr/>
            <p:nvPr/>
          </p:nvSpPr>
          <p:spPr>
            <a:xfrm>
              <a:off x="5914518" y="2267503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UDP</a:t>
              </a:r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608F4D9F-1DCA-E247-BBD8-F025446ACBEA}"/>
                </a:ext>
              </a:extLst>
            </p:cNvPr>
            <p:cNvSpPr/>
            <p:nvPr/>
          </p:nvSpPr>
          <p:spPr>
            <a:xfrm>
              <a:off x="5914518" y="2471858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IPv6</a:t>
              </a: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FC273866-0538-084B-B5EC-3D366DD1EDB8}"/>
                </a:ext>
              </a:extLst>
            </p:cNvPr>
            <p:cNvSpPr/>
            <p:nvPr/>
          </p:nvSpPr>
          <p:spPr>
            <a:xfrm>
              <a:off x="5914518" y="2675391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SCHC</a:t>
              </a:r>
            </a:p>
          </p:txBody>
        </p:sp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3157C733-F43A-FE4F-B008-F017B5530A9F}"/>
                </a:ext>
              </a:extLst>
            </p:cNvPr>
            <p:cNvSpPr/>
            <p:nvPr/>
          </p:nvSpPr>
          <p:spPr>
            <a:xfrm>
              <a:off x="8079148" y="1855421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 err="1"/>
                <a:t>CoAP</a:t>
              </a:r>
              <a:endParaRPr lang="en-US" sz="1000" dirty="0"/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B29D3C13-CB18-B344-9731-C7539A86FFD9}"/>
                </a:ext>
              </a:extLst>
            </p:cNvPr>
            <p:cNvSpPr/>
            <p:nvPr/>
          </p:nvSpPr>
          <p:spPr>
            <a:xfrm>
              <a:off x="8079148" y="2059545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SCHC</a:t>
              </a:r>
            </a:p>
          </p:txBody>
        </p: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B7A03F4A-8A22-DA41-8D7C-280555F0FFF6}"/>
                </a:ext>
              </a:extLst>
            </p:cNvPr>
            <p:cNvSpPr/>
            <p:nvPr/>
          </p:nvSpPr>
          <p:spPr>
            <a:xfrm>
              <a:off x="8079148" y="2277861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UDP</a:t>
              </a:r>
            </a:p>
          </p:txBody>
        </p: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F5551E1B-B30E-F34C-9086-97A2C89C15FA}"/>
                </a:ext>
              </a:extLst>
            </p:cNvPr>
            <p:cNvSpPr/>
            <p:nvPr/>
          </p:nvSpPr>
          <p:spPr>
            <a:xfrm>
              <a:off x="8079148" y="2475236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IPv6</a:t>
              </a:r>
            </a:p>
          </p:txBody>
        </p:sp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36AC6081-6CB5-FD4B-B2E8-8EC2E8C8EDEB}"/>
                </a:ext>
              </a:extLst>
            </p:cNvPr>
            <p:cNvSpPr/>
            <p:nvPr/>
          </p:nvSpPr>
          <p:spPr>
            <a:xfrm>
              <a:off x="8079148" y="2680101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50DA9DF6-7FBB-4D4E-A256-FF993993D2DF}"/>
                </a:ext>
              </a:extLst>
            </p:cNvPr>
            <p:cNvSpPr/>
            <p:nvPr/>
          </p:nvSpPr>
          <p:spPr>
            <a:xfrm>
              <a:off x="7323040" y="2678924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6C643C64-4A74-D64E-8774-E2C6FA36432F}"/>
                </a:ext>
              </a:extLst>
            </p:cNvPr>
            <p:cNvSpPr/>
            <p:nvPr/>
          </p:nvSpPr>
          <p:spPr>
            <a:xfrm>
              <a:off x="7323040" y="2883279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8BD390FD-7563-DB47-ACBB-6D655B295902}"/>
                </a:ext>
              </a:extLst>
            </p:cNvPr>
            <p:cNvSpPr/>
            <p:nvPr/>
          </p:nvSpPr>
          <p:spPr>
            <a:xfrm>
              <a:off x="6697359" y="2474567"/>
              <a:ext cx="1240756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</a:rPr>
                <a:t>IPv6</a:t>
              </a:r>
            </a:p>
          </p:txBody>
        </p: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CDC567CD-0312-694B-97F4-B8957C0D4CA2}"/>
                </a:ext>
              </a:extLst>
            </p:cNvPr>
            <p:cNvSpPr/>
            <p:nvPr/>
          </p:nvSpPr>
          <p:spPr>
            <a:xfrm>
              <a:off x="6697360" y="2678921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SCHC</a:t>
              </a:r>
            </a:p>
          </p:txBody>
        </p:sp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983E5C03-E623-6843-8772-82D5829E7A03}"/>
                </a:ext>
              </a:extLst>
            </p:cNvPr>
            <p:cNvSpPr/>
            <p:nvPr/>
          </p:nvSpPr>
          <p:spPr>
            <a:xfrm>
              <a:off x="6697360" y="2883277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LPWAN</a:t>
              </a: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0CE2B9C0-7743-6147-8137-4CCE55CE5D66}"/>
                </a:ext>
              </a:extLst>
            </p:cNvPr>
            <p:cNvSpPr/>
            <p:nvPr/>
          </p:nvSpPr>
          <p:spPr>
            <a:xfrm>
              <a:off x="5913358" y="2883618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LPWAN</a:t>
              </a: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AF90E6DA-B7AF-2A43-9FAD-58894954FF89}"/>
                </a:ext>
              </a:extLst>
            </p:cNvPr>
            <p:cNvSpPr/>
            <p:nvPr/>
          </p:nvSpPr>
          <p:spPr>
            <a:xfrm>
              <a:off x="8077988" y="2888328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dirty="0"/>
            </a:p>
          </p:txBody>
        </p:sp>
      </p:grpSp>
      <p:sp>
        <p:nvSpPr>
          <p:cNvPr id="66" name="TextBox 65">
            <a:extLst>
              <a:ext uri="{FF2B5EF4-FFF2-40B4-BE49-F238E27FC236}">
                <a16:creationId xmlns:a16="http://schemas.microsoft.com/office/drawing/2014/main" id="{25117DD2-4F22-AC4B-9516-30DB213E078C}"/>
              </a:ext>
            </a:extLst>
          </p:cNvPr>
          <p:cNvSpPr txBox="1"/>
          <p:nvPr/>
        </p:nvSpPr>
        <p:spPr>
          <a:xfrm>
            <a:off x="3169436" y="3806708"/>
            <a:ext cx="567784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/>
              <a:t>Device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C7B2F1CD-5E4B-6E41-8EC3-AC7430AAEE5F}"/>
              </a:ext>
            </a:extLst>
          </p:cNvPr>
          <p:cNvSpPr txBox="1"/>
          <p:nvPr/>
        </p:nvSpPr>
        <p:spPr>
          <a:xfrm>
            <a:off x="4231259" y="3820663"/>
            <a:ext cx="49084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/>
              <a:t>NGW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C61B70D3-621E-D943-9697-3CAFF2D420FC}"/>
              </a:ext>
            </a:extLst>
          </p:cNvPr>
          <p:cNvSpPr txBox="1"/>
          <p:nvPr/>
        </p:nvSpPr>
        <p:spPr>
          <a:xfrm>
            <a:off x="5333385" y="3825374"/>
            <a:ext cx="41389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/>
              <a:t>App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833ED7C1-EB6B-F14C-AE04-A0CE99F42498}"/>
              </a:ext>
            </a:extLst>
          </p:cNvPr>
          <p:cNvSpPr txBox="1"/>
          <p:nvPr/>
        </p:nvSpPr>
        <p:spPr>
          <a:xfrm>
            <a:off x="6534818" y="2812345"/>
            <a:ext cx="172919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Figure3. OSCORE C/D</a:t>
            </a:r>
          </a:p>
        </p:txBody>
      </p:sp>
      <p:grpSp>
        <p:nvGrpSpPr>
          <p:cNvPr id="85" name="Group 84">
            <a:extLst>
              <a:ext uri="{FF2B5EF4-FFF2-40B4-BE49-F238E27FC236}">
                <a16:creationId xmlns:a16="http://schemas.microsoft.com/office/drawing/2014/main" id="{33835965-60DB-CA48-9DA7-4FE6D4E25776}"/>
              </a:ext>
            </a:extLst>
          </p:cNvPr>
          <p:cNvGrpSpPr/>
          <p:nvPr/>
        </p:nvGrpSpPr>
        <p:grpSpPr>
          <a:xfrm>
            <a:off x="6059223" y="3162109"/>
            <a:ext cx="2663819" cy="1398737"/>
            <a:chOff x="3085240" y="3224642"/>
            <a:chExt cx="2780865" cy="1422485"/>
          </a:xfrm>
        </p:grpSpPr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BC05AFB6-3FE5-C34D-B82A-96657341EDAC}"/>
                </a:ext>
              </a:extLst>
            </p:cNvPr>
            <p:cNvSpPr/>
            <p:nvPr/>
          </p:nvSpPr>
          <p:spPr>
            <a:xfrm>
              <a:off x="3086400" y="3224642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600" dirty="0" err="1"/>
                <a:t>CoAP</a:t>
              </a:r>
              <a:r>
                <a:rPr lang="en-US" sz="600" dirty="0"/>
                <a:t> inner</a:t>
              </a: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C5E5C05E-5FBE-FC46-9BA0-BD6C0F5EAD8A}"/>
                </a:ext>
              </a:extLst>
            </p:cNvPr>
            <p:cNvSpPr/>
            <p:nvPr/>
          </p:nvSpPr>
          <p:spPr>
            <a:xfrm>
              <a:off x="3086400" y="3423114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SCHC</a:t>
              </a:r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4D8AF400-46CC-2842-923B-A3B9FDF40A09}"/>
                </a:ext>
              </a:extLst>
            </p:cNvPr>
            <p:cNvSpPr/>
            <p:nvPr/>
          </p:nvSpPr>
          <p:spPr>
            <a:xfrm>
              <a:off x="3086400" y="3836870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UDP</a:t>
              </a:r>
            </a:p>
          </p:txBody>
        </p:sp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A720F57D-9E07-D54C-AA20-4B5267BBFF5E}"/>
                </a:ext>
              </a:extLst>
            </p:cNvPr>
            <p:cNvSpPr/>
            <p:nvPr/>
          </p:nvSpPr>
          <p:spPr>
            <a:xfrm>
              <a:off x="3086400" y="4041225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IPv6</a:t>
              </a:r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5922BD14-D897-CB42-9F6B-83C96F05297B}"/>
                </a:ext>
              </a:extLst>
            </p:cNvPr>
            <p:cNvSpPr/>
            <p:nvPr/>
          </p:nvSpPr>
          <p:spPr>
            <a:xfrm>
              <a:off x="3086400" y="4244758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SCHC</a:t>
              </a:r>
            </a:p>
          </p:txBody>
        </p:sp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69069796-9F18-9B44-BD57-8E3FB298010A}"/>
                </a:ext>
              </a:extLst>
            </p:cNvPr>
            <p:cNvSpPr/>
            <p:nvPr/>
          </p:nvSpPr>
          <p:spPr>
            <a:xfrm>
              <a:off x="5251030" y="3229352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600" dirty="0" err="1"/>
                <a:t>CoAP</a:t>
              </a:r>
              <a:r>
                <a:rPr lang="en-US" sz="600" dirty="0"/>
                <a:t> inner</a:t>
              </a: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30F9EB54-E244-BF4E-BB83-112A4324E5DE}"/>
                </a:ext>
              </a:extLst>
            </p:cNvPr>
            <p:cNvSpPr/>
            <p:nvPr/>
          </p:nvSpPr>
          <p:spPr>
            <a:xfrm>
              <a:off x="5251030" y="3433472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SCHC</a:t>
              </a:r>
            </a:p>
          </p:txBody>
        </p:sp>
        <p:sp>
          <p:nvSpPr>
            <p:cNvPr id="69" name="Rectangle 68">
              <a:extLst>
                <a:ext uri="{FF2B5EF4-FFF2-40B4-BE49-F238E27FC236}">
                  <a16:creationId xmlns:a16="http://schemas.microsoft.com/office/drawing/2014/main" id="{C13364F7-D874-6C47-A474-798DB487687D}"/>
                </a:ext>
              </a:extLst>
            </p:cNvPr>
            <p:cNvSpPr/>
            <p:nvPr/>
          </p:nvSpPr>
          <p:spPr>
            <a:xfrm>
              <a:off x="5251030" y="3847228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UDP</a:t>
              </a:r>
            </a:p>
          </p:txBody>
        </p:sp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9B8893A5-3490-0E4C-AE87-56B49F7083D5}"/>
                </a:ext>
              </a:extLst>
            </p:cNvPr>
            <p:cNvSpPr/>
            <p:nvPr/>
          </p:nvSpPr>
          <p:spPr>
            <a:xfrm>
              <a:off x="5251030" y="4044603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IPv6</a:t>
              </a: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4DE126C0-56D3-2D43-9B00-C02934C67504}"/>
                </a:ext>
              </a:extLst>
            </p:cNvPr>
            <p:cNvSpPr/>
            <p:nvPr/>
          </p:nvSpPr>
          <p:spPr>
            <a:xfrm>
              <a:off x="5251030" y="4249468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9C5056BE-37D2-1B44-8C6C-9259C9538F49}"/>
                </a:ext>
              </a:extLst>
            </p:cNvPr>
            <p:cNvSpPr/>
            <p:nvPr/>
          </p:nvSpPr>
          <p:spPr>
            <a:xfrm>
              <a:off x="4494922" y="4248291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B1D55E72-0276-6849-9C4B-0C936D4AEF6A}"/>
                </a:ext>
              </a:extLst>
            </p:cNvPr>
            <p:cNvSpPr/>
            <p:nvPr/>
          </p:nvSpPr>
          <p:spPr>
            <a:xfrm>
              <a:off x="4494922" y="4452646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DA837252-D577-AA4D-A3FA-2E269B19ABE2}"/>
                </a:ext>
              </a:extLst>
            </p:cNvPr>
            <p:cNvSpPr/>
            <p:nvPr/>
          </p:nvSpPr>
          <p:spPr>
            <a:xfrm>
              <a:off x="3869241" y="4043934"/>
              <a:ext cx="1240756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</a:rPr>
                <a:t>IPv6</a:t>
              </a:r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114CC684-EE71-1843-8410-975A7850551F}"/>
                </a:ext>
              </a:extLst>
            </p:cNvPr>
            <p:cNvSpPr/>
            <p:nvPr/>
          </p:nvSpPr>
          <p:spPr>
            <a:xfrm>
              <a:off x="3869242" y="4248288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SCHC</a:t>
              </a:r>
            </a:p>
          </p:txBody>
        </p:sp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8F3A696D-A046-5543-B19F-97977C848CC8}"/>
                </a:ext>
              </a:extLst>
            </p:cNvPr>
            <p:cNvSpPr/>
            <p:nvPr/>
          </p:nvSpPr>
          <p:spPr>
            <a:xfrm>
              <a:off x="3869242" y="4452644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LPWAN</a:t>
              </a:r>
            </a:p>
          </p:txBody>
        </p:sp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C4CCAAE7-D348-6540-83AC-D372EED22833}"/>
                </a:ext>
              </a:extLst>
            </p:cNvPr>
            <p:cNvSpPr/>
            <p:nvPr/>
          </p:nvSpPr>
          <p:spPr>
            <a:xfrm>
              <a:off x="3085240" y="4452985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dirty="0"/>
                <a:t>LPWAN</a:t>
              </a:r>
            </a:p>
          </p:txBody>
        </p:sp>
        <p:sp>
          <p:nvSpPr>
            <p:cNvPr id="80" name="Rectangle 79">
              <a:extLst>
                <a:ext uri="{FF2B5EF4-FFF2-40B4-BE49-F238E27FC236}">
                  <a16:creationId xmlns:a16="http://schemas.microsoft.com/office/drawing/2014/main" id="{24AF823C-B480-0844-BB76-CDDAF7A5202B}"/>
                </a:ext>
              </a:extLst>
            </p:cNvPr>
            <p:cNvSpPr/>
            <p:nvPr/>
          </p:nvSpPr>
          <p:spPr>
            <a:xfrm>
              <a:off x="5249870" y="4457695"/>
              <a:ext cx="615075" cy="189432"/>
            </a:xfrm>
            <a:prstGeom prst="rect">
              <a:avLst/>
            </a:prstGeom>
            <a:gradFill flip="none" rotWithShape="1"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2700000" scaled="1"/>
              <a:tileRect/>
            </a:gra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2" name="Rectangle 81">
              <a:extLst>
                <a:ext uri="{FF2B5EF4-FFF2-40B4-BE49-F238E27FC236}">
                  <a16:creationId xmlns:a16="http://schemas.microsoft.com/office/drawing/2014/main" id="{9B66B5C1-18CB-764F-9733-A235C9489BA8}"/>
                </a:ext>
              </a:extLst>
            </p:cNvPr>
            <p:cNvSpPr/>
            <p:nvPr/>
          </p:nvSpPr>
          <p:spPr>
            <a:xfrm>
              <a:off x="3085240" y="3628326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600" dirty="0" err="1"/>
                <a:t>CoAP</a:t>
              </a:r>
              <a:r>
                <a:rPr lang="en-US" sz="600" dirty="0"/>
                <a:t> outer</a:t>
              </a:r>
            </a:p>
          </p:txBody>
        </p:sp>
        <p:sp>
          <p:nvSpPr>
            <p:cNvPr id="83" name="Rectangle 82">
              <a:extLst>
                <a:ext uri="{FF2B5EF4-FFF2-40B4-BE49-F238E27FC236}">
                  <a16:creationId xmlns:a16="http://schemas.microsoft.com/office/drawing/2014/main" id="{36307C39-3AB4-7847-BC24-6ED8EC52D920}"/>
                </a:ext>
              </a:extLst>
            </p:cNvPr>
            <p:cNvSpPr/>
            <p:nvPr/>
          </p:nvSpPr>
          <p:spPr>
            <a:xfrm>
              <a:off x="5249870" y="3633036"/>
              <a:ext cx="615075" cy="189432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600" dirty="0" err="1"/>
                <a:t>CoAP</a:t>
              </a:r>
              <a:r>
                <a:rPr lang="en-US" sz="600" dirty="0"/>
                <a:t> outer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015292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46E07B-EF2B-6448-99EF-D97FEECF2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2022" y="148716"/>
            <a:ext cx="7886700" cy="994172"/>
          </a:xfrm>
        </p:spPr>
        <p:txBody>
          <a:bodyPr/>
          <a:lstStyle/>
          <a:p>
            <a:r>
              <a:rPr lang="en-US" dirty="0"/>
              <a:t>Changes from v13 to v15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5D686A-C28A-6345-A306-E34730039B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1369219"/>
            <a:ext cx="7886700" cy="655025"/>
          </a:xfrm>
        </p:spPr>
        <p:txBody>
          <a:bodyPr>
            <a:normAutofit/>
          </a:bodyPr>
          <a:lstStyle/>
          <a:p>
            <a:r>
              <a:rPr lang="en-US" dirty="0"/>
              <a:t>Section 4. Compression of </a:t>
            </a:r>
            <a:r>
              <a:rPr lang="en-US" dirty="0" err="1"/>
              <a:t>CoAP</a:t>
            </a:r>
            <a:r>
              <a:rPr lang="en-US" dirty="0"/>
              <a:t> header fields</a:t>
            </a:r>
          </a:p>
          <a:p>
            <a:pPr lvl="1"/>
            <a:r>
              <a:rPr lang="en-US" dirty="0"/>
              <a:t>Eliminate the unidirectional/bidirectional confusion</a:t>
            </a:r>
          </a:p>
          <a:p>
            <a:pPr marL="342900" lvl="1" indent="0">
              <a:buNone/>
            </a:pPr>
            <a:endParaRPr lang="en-US" dirty="0"/>
          </a:p>
          <a:p>
            <a:pPr lvl="1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1E6A94B-3AC9-BE49-846E-C8849780CAE6}"/>
              </a:ext>
            </a:extLst>
          </p:cNvPr>
          <p:cNvSpPr/>
          <p:nvPr/>
        </p:nvSpPr>
        <p:spPr>
          <a:xfrm>
            <a:off x="3563579" y="4836957"/>
            <a:ext cx="323312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dirty="0"/>
              <a:t>draft-ietf-lpwan-coap-static-context-hc-15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43BD1EA-4CEA-9449-B77E-096A62818C34}"/>
              </a:ext>
            </a:extLst>
          </p:cNvPr>
          <p:cNvSpPr txBox="1"/>
          <p:nvPr/>
        </p:nvSpPr>
        <p:spPr>
          <a:xfrm>
            <a:off x="1130785" y="2101025"/>
            <a:ext cx="9140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Rule 8724</a:t>
            </a: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516BEF26-2B5B-3144-B01D-0EFEF93990E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0207807"/>
              </p:ext>
            </p:extLst>
          </p:nvPr>
        </p:nvGraphicFramePr>
        <p:xfrm>
          <a:off x="1102864" y="2405967"/>
          <a:ext cx="6959208" cy="2103120"/>
        </p:xfrm>
        <a:graphic>
          <a:graphicData uri="http://schemas.openxmlformats.org/drawingml/2006/table">
            <a:tbl>
              <a:tblPr firstRow="1" bandRow="1">
                <a:tableStyleId>{8FD4443E-F989-4FC4-A0C8-D5A2AF1F390B}</a:tableStyleId>
              </a:tblPr>
              <a:tblGrid>
                <a:gridCol w="894331">
                  <a:extLst>
                    <a:ext uri="{9D8B030D-6E8A-4147-A177-3AD203B41FA5}">
                      <a16:colId xmlns:a16="http://schemas.microsoft.com/office/drawing/2014/main" val="823859378"/>
                    </a:ext>
                  </a:extLst>
                </a:gridCol>
                <a:gridCol w="866411">
                  <a:extLst>
                    <a:ext uri="{9D8B030D-6E8A-4147-A177-3AD203B41FA5}">
                      <a16:colId xmlns:a16="http://schemas.microsoft.com/office/drawing/2014/main" val="1245525956"/>
                    </a:ext>
                  </a:extLst>
                </a:gridCol>
                <a:gridCol w="866411">
                  <a:extLst>
                    <a:ext uri="{9D8B030D-6E8A-4147-A177-3AD203B41FA5}">
                      <a16:colId xmlns:a16="http://schemas.microsoft.com/office/drawing/2014/main" val="200901671"/>
                    </a:ext>
                  </a:extLst>
                </a:gridCol>
                <a:gridCol w="866411">
                  <a:extLst>
                    <a:ext uri="{9D8B030D-6E8A-4147-A177-3AD203B41FA5}">
                      <a16:colId xmlns:a16="http://schemas.microsoft.com/office/drawing/2014/main" val="346144895"/>
                    </a:ext>
                  </a:extLst>
                </a:gridCol>
                <a:gridCol w="866411">
                  <a:extLst>
                    <a:ext uri="{9D8B030D-6E8A-4147-A177-3AD203B41FA5}">
                      <a16:colId xmlns:a16="http://schemas.microsoft.com/office/drawing/2014/main" val="2385272398"/>
                    </a:ext>
                  </a:extLst>
                </a:gridCol>
                <a:gridCol w="866411">
                  <a:extLst>
                    <a:ext uri="{9D8B030D-6E8A-4147-A177-3AD203B41FA5}">
                      <a16:colId xmlns:a16="http://schemas.microsoft.com/office/drawing/2014/main" val="161916572"/>
                    </a:ext>
                  </a:extLst>
                </a:gridCol>
                <a:gridCol w="866411">
                  <a:extLst>
                    <a:ext uri="{9D8B030D-6E8A-4147-A177-3AD203B41FA5}">
                      <a16:colId xmlns:a16="http://schemas.microsoft.com/office/drawing/2014/main" val="3171647072"/>
                    </a:ext>
                  </a:extLst>
                </a:gridCol>
                <a:gridCol w="866411">
                  <a:extLst>
                    <a:ext uri="{9D8B030D-6E8A-4147-A177-3AD203B41FA5}">
                      <a16:colId xmlns:a16="http://schemas.microsoft.com/office/drawing/2014/main" val="1590927939"/>
                    </a:ext>
                  </a:extLst>
                </a:gridCol>
              </a:tblGrid>
              <a:tr h="177245">
                <a:tc>
                  <a:txBody>
                    <a:bodyPr/>
                    <a:lstStyle/>
                    <a:p>
                      <a:r>
                        <a:rPr lang="en-US" sz="900" dirty="0"/>
                        <a:t>FID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FL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FP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DI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TV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CDA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Sent bits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74187832"/>
                  </a:ext>
                </a:extLst>
              </a:tr>
              <a:tr h="197942">
                <a:tc>
                  <a:txBody>
                    <a:bodyPr/>
                    <a:lstStyle/>
                    <a:p>
                      <a:r>
                        <a:rPr lang="en-US" sz="900" dirty="0" err="1"/>
                        <a:t>CoAP</a:t>
                      </a:r>
                      <a:r>
                        <a:rPr lang="en-US" sz="900" dirty="0"/>
                        <a:t> version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bi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equal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Not-sent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2378650"/>
                  </a:ext>
                </a:extLst>
              </a:tr>
              <a:tr h="178598">
                <a:tc>
                  <a:txBody>
                    <a:bodyPr/>
                    <a:lstStyle/>
                    <a:p>
                      <a:r>
                        <a:rPr lang="en-US" sz="900" dirty="0" err="1"/>
                        <a:t>CoAP</a:t>
                      </a:r>
                      <a:r>
                        <a:rPr lang="en-US" sz="900" dirty="0"/>
                        <a:t> Type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up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equal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Not-sent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3090881"/>
                  </a:ext>
                </a:extLst>
              </a:tr>
              <a:tr h="185993">
                <a:tc>
                  <a:txBody>
                    <a:bodyPr/>
                    <a:lstStyle/>
                    <a:p>
                      <a:r>
                        <a:rPr lang="en-US" sz="900" dirty="0"/>
                        <a:t>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15358370"/>
                  </a:ext>
                </a:extLst>
              </a:tr>
              <a:tr h="185993">
                <a:tc>
                  <a:txBody>
                    <a:bodyPr/>
                    <a:lstStyle/>
                    <a:p>
                      <a:r>
                        <a:rPr lang="en-US" sz="900" dirty="0" err="1"/>
                        <a:t>CoAP</a:t>
                      </a:r>
                      <a:r>
                        <a:rPr lang="en-US" sz="900" dirty="0"/>
                        <a:t> URI-Path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var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up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temperature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equal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Not-sent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31746303"/>
                  </a:ext>
                </a:extLst>
              </a:tr>
              <a:tr h="496286">
                <a:tc>
                  <a:txBody>
                    <a:bodyPr/>
                    <a:lstStyle/>
                    <a:p>
                      <a:r>
                        <a:rPr lang="en-US" sz="900" dirty="0" err="1"/>
                        <a:t>CoAP</a:t>
                      </a:r>
                      <a:r>
                        <a:rPr lang="en-US" sz="900" dirty="0"/>
                        <a:t> Uri-Path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var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 err="1"/>
                        <a:t>dwn</a:t>
                      </a:r>
                      <a:endParaRPr lang="en-US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0: update</a:t>
                      </a:r>
                    </a:p>
                    <a:p>
                      <a:r>
                        <a:rPr lang="en-US" sz="900" dirty="0"/>
                        <a:t>1: inventory</a:t>
                      </a:r>
                    </a:p>
                    <a:p>
                      <a:r>
                        <a:rPr lang="en-US" sz="900" dirty="0"/>
                        <a:t>2: password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Match-mapping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Mapping-sent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0383913"/>
                  </a:ext>
                </a:extLst>
              </a:tr>
              <a:tr h="1859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92493856"/>
                  </a:ext>
                </a:extLst>
              </a:tr>
              <a:tr h="1859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4475690"/>
                  </a:ext>
                </a:extLst>
              </a:tr>
            </a:tbl>
          </a:graphicData>
        </a:graphic>
      </p:graphicFrame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7703ECFD-823C-4641-A477-8DC061E227D3}"/>
              </a:ext>
            </a:extLst>
          </p:cNvPr>
          <p:cNvCxnSpPr/>
          <p:nvPr/>
        </p:nvCxnSpPr>
        <p:spPr>
          <a:xfrm>
            <a:off x="7168615" y="2405967"/>
            <a:ext cx="0" cy="2232000"/>
          </a:xfrm>
          <a:prstGeom prst="line">
            <a:avLst/>
          </a:prstGeom>
          <a:ln w="28575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709469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46E07B-EF2B-6448-99EF-D97FEECF2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2022" y="148716"/>
            <a:ext cx="7886700" cy="994172"/>
          </a:xfrm>
        </p:spPr>
        <p:txBody>
          <a:bodyPr/>
          <a:lstStyle/>
          <a:p>
            <a:r>
              <a:rPr lang="en-US" dirty="0"/>
              <a:t>Changes from v13 to v15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5D686A-C28A-6345-A306-E34730039B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Section 5. Options</a:t>
            </a:r>
          </a:p>
          <a:p>
            <a:pPr lvl="1"/>
            <a:r>
              <a:rPr lang="en-US" dirty="0"/>
              <a:t>Defined the solution for the any option</a:t>
            </a:r>
          </a:p>
          <a:p>
            <a:pPr lvl="2"/>
            <a:r>
              <a:rPr lang="en-US" dirty="0"/>
              <a:t>Options are defined with the D-T L V format</a:t>
            </a:r>
          </a:p>
          <a:p>
            <a:pPr lvl="2"/>
            <a:r>
              <a:rPr lang="en-US" dirty="0"/>
              <a:t>Any option with this format definition could be compress with SCHC </a:t>
            </a:r>
          </a:p>
          <a:p>
            <a:pPr lvl="3"/>
            <a:r>
              <a:rPr lang="en-US" dirty="0"/>
              <a:t>D-T =&gt; Field ID	</a:t>
            </a:r>
          </a:p>
          <a:p>
            <a:pPr lvl="3"/>
            <a:r>
              <a:rPr lang="en-US" dirty="0"/>
              <a:t>L =&gt; Field length</a:t>
            </a:r>
          </a:p>
          <a:p>
            <a:pPr lvl="3"/>
            <a:r>
              <a:rPr lang="en-US" dirty="0"/>
              <a:t>V =&gt; Target value</a:t>
            </a:r>
          </a:p>
          <a:p>
            <a:r>
              <a:rPr lang="en-US" dirty="0"/>
              <a:t>Section 9. Security</a:t>
            </a:r>
          </a:p>
          <a:p>
            <a:pPr lvl="1"/>
            <a:r>
              <a:rPr lang="en-US" dirty="0"/>
              <a:t>Improvements on this section </a:t>
            </a:r>
          </a:p>
          <a:p>
            <a:pPr lvl="2"/>
            <a:r>
              <a:rPr lang="en-US" dirty="0"/>
              <a:t>Security of RFC8724 applies when LPWAN is used</a:t>
            </a:r>
          </a:p>
          <a:p>
            <a:pPr lvl="2"/>
            <a:r>
              <a:rPr lang="en-US" dirty="0"/>
              <a:t>Security of RFC8613 applies when using OSCORE</a:t>
            </a:r>
          </a:p>
          <a:p>
            <a:pPr lvl="2"/>
            <a:r>
              <a:rPr lang="en-US" dirty="0"/>
              <a:t>DoS attacks are possible causing excessive resource consumption</a:t>
            </a:r>
          </a:p>
          <a:p>
            <a:pPr lvl="2"/>
            <a:r>
              <a:rPr lang="en-US" dirty="0"/>
              <a:t>SCHC may avoid some of those attacks because the length sent is the one of the compressed header and not the one of the original header.</a:t>
            </a:r>
          </a:p>
          <a:p>
            <a:pPr lvl="2"/>
            <a:r>
              <a:rPr lang="en-US" dirty="0"/>
              <a:t>The size of the IV for OSCORE has been rewritten. The size has an impact on the frequency the key is renewed.</a:t>
            </a:r>
          </a:p>
          <a:p>
            <a:pPr lvl="2"/>
            <a:endParaRPr lang="en-US" dirty="0"/>
          </a:p>
          <a:p>
            <a:pPr lvl="2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1E6A94B-3AC9-BE49-846E-C8849780CAE6}"/>
              </a:ext>
            </a:extLst>
          </p:cNvPr>
          <p:cNvSpPr/>
          <p:nvPr/>
        </p:nvSpPr>
        <p:spPr>
          <a:xfrm>
            <a:off x="3563579" y="4836957"/>
            <a:ext cx="323312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dirty="0"/>
              <a:t>draft-ietf-lpwan-coap-static-context-hc-15</a:t>
            </a:r>
          </a:p>
        </p:txBody>
      </p:sp>
    </p:spTree>
    <p:extLst>
      <p:ext uri="{BB962C8B-B14F-4D97-AF65-F5344CB8AC3E}">
        <p14:creationId xmlns:p14="http://schemas.microsoft.com/office/powerpoint/2010/main" val="318504889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46E07B-EF2B-6448-99EF-D97FEECF2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2022" y="148716"/>
            <a:ext cx="7886700" cy="994172"/>
          </a:xfrm>
        </p:spPr>
        <p:txBody>
          <a:bodyPr/>
          <a:lstStyle/>
          <a:p>
            <a:r>
              <a:rPr lang="en-US" dirty="0"/>
              <a:t>To solve: Discussion – v16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5D686A-C28A-6345-A306-E34730039B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Section 2. Applying SCHC to </a:t>
            </a:r>
            <a:r>
              <a:rPr lang="en-US" dirty="0" err="1"/>
              <a:t>CoAP</a:t>
            </a:r>
            <a:r>
              <a:rPr lang="en-US" dirty="0"/>
              <a:t> headers</a:t>
            </a:r>
          </a:p>
          <a:p>
            <a:pPr lvl="1"/>
            <a:r>
              <a:rPr lang="en-US" dirty="0"/>
              <a:t>Difficult to follow, more explanation </a:t>
            </a:r>
          </a:p>
          <a:p>
            <a:pPr lvl="1"/>
            <a:r>
              <a:rPr lang="en-US" dirty="0"/>
              <a:t>Put the difference between dashed and dot lines</a:t>
            </a:r>
          </a:p>
          <a:p>
            <a:r>
              <a:rPr lang="en-US" dirty="0"/>
              <a:t>Section 3.1 Remain talking about unidirectional and bidirectional</a:t>
            </a:r>
          </a:p>
          <a:p>
            <a:pPr lvl="1"/>
            <a:r>
              <a:rPr lang="en-US" dirty="0"/>
              <a:t>Update this section and explain how SCHC works on defining the description of each field </a:t>
            </a:r>
          </a:p>
          <a:p>
            <a:r>
              <a:rPr lang="en-US" dirty="0"/>
              <a:t>Section 5. </a:t>
            </a:r>
            <a:r>
              <a:rPr lang="en-US" dirty="0" err="1"/>
              <a:t>CoAP</a:t>
            </a:r>
            <a:r>
              <a:rPr lang="en-US" dirty="0"/>
              <a:t> Options </a:t>
            </a:r>
          </a:p>
          <a:p>
            <a:pPr lvl="1"/>
            <a:r>
              <a:rPr lang="en-US" dirty="0"/>
              <a:t>Reflect the Options compression and How to address future options? (explained before)</a:t>
            </a:r>
          </a:p>
          <a:p>
            <a:r>
              <a:rPr lang="en-US" dirty="0"/>
              <a:t>Section 9. Security Considerations</a:t>
            </a:r>
          </a:p>
          <a:p>
            <a:pPr lvl="1"/>
            <a:r>
              <a:rPr lang="en-US" dirty="0"/>
              <a:t>Add the inputs from Benjamin </a:t>
            </a:r>
            <a:r>
              <a:rPr lang="en-US" dirty="0" err="1"/>
              <a:t>DISCUSSion</a:t>
            </a:r>
            <a:endParaRPr lang="en-US" dirty="0"/>
          </a:p>
          <a:p>
            <a:pPr lvl="1"/>
            <a:endParaRPr lang="en-US" dirty="0"/>
          </a:p>
          <a:p>
            <a:pPr lvl="2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1E6A94B-3AC9-BE49-846E-C8849780CAE6}"/>
              </a:ext>
            </a:extLst>
          </p:cNvPr>
          <p:cNvSpPr/>
          <p:nvPr/>
        </p:nvSpPr>
        <p:spPr>
          <a:xfrm>
            <a:off x="3563579" y="4836957"/>
            <a:ext cx="323312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dirty="0"/>
              <a:t>draft-ietf-lpwan-coap-static-context-hc-15</a:t>
            </a:r>
          </a:p>
        </p:txBody>
      </p:sp>
    </p:spTree>
    <p:extLst>
      <p:ext uri="{BB962C8B-B14F-4D97-AF65-F5344CB8AC3E}">
        <p14:creationId xmlns:p14="http://schemas.microsoft.com/office/powerpoint/2010/main" val="4275949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46E07B-EF2B-6448-99EF-D97FEECF2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2022" y="148716"/>
            <a:ext cx="7886700" cy="994172"/>
          </a:xfrm>
        </p:spPr>
        <p:txBody>
          <a:bodyPr/>
          <a:lstStyle/>
          <a:p>
            <a:r>
              <a:rPr lang="en-US" dirty="0"/>
              <a:t>Thank you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5D686A-C28A-6345-A306-E34730039B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Questions?</a:t>
            </a:r>
          </a:p>
          <a:p>
            <a:endParaRPr lang="en-US" dirty="0"/>
          </a:p>
          <a:p>
            <a:pPr lvl="2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1E6A94B-3AC9-BE49-846E-C8849780CAE6}"/>
              </a:ext>
            </a:extLst>
          </p:cNvPr>
          <p:cNvSpPr/>
          <p:nvPr/>
        </p:nvSpPr>
        <p:spPr>
          <a:xfrm>
            <a:off x="3563579" y="4836957"/>
            <a:ext cx="323312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fr-FR" dirty="0"/>
              <a:t>draft-ietf-lpwan-coap-static-context-hc-15</a:t>
            </a:r>
          </a:p>
        </p:txBody>
      </p:sp>
    </p:spTree>
    <p:extLst>
      <p:ext uri="{BB962C8B-B14F-4D97-AF65-F5344CB8AC3E}">
        <p14:creationId xmlns:p14="http://schemas.microsoft.com/office/powerpoint/2010/main" val="3466648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3628</TotalTime>
  <Words>484</Words>
  <Application>Microsoft Macintosh PowerPoint</Application>
  <PresentationFormat>On-screen Show (16:9)</PresentationFormat>
  <Paragraphs>169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Calibri</vt:lpstr>
      <vt:lpstr>Calibri Light</vt:lpstr>
      <vt:lpstr>Office Theme</vt:lpstr>
      <vt:lpstr>draft-ietf-lpwan-coap-static-context-hc-15</vt:lpstr>
      <vt:lpstr>Status</vt:lpstr>
      <vt:lpstr>Changes from v13 to v15</vt:lpstr>
      <vt:lpstr>Changes from v13 to v15</vt:lpstr>
      <vt:lpstr>Changes from v13 to v15</vt:lpstr>
      <vt:lpstr>To solve: Discussion – v16</vt:lpstr>
      <vt:lpstr>Thank you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draft-ietf-lpwan-coap-static-context-hc-06</dc:title>
  <dc:creator>Ana Minaburo</dc:creator>
  <cp:lastModifiedBy>Ana Minaburo</cp:lastModifiedBy>
  <cp:revision>71</cp:revision>
  <dcterms:created xsi:type="dcterms:W3CDTF">2019-03-25T14:37:21Z</dcterms:created>
  <dcterms:modified xsi:type="dcterms:W3CDTF">2020-07-27T13:01:51Z</dcterms:modified>
</cp:coreProperties>
</file>

<file path=docProps/thumbnail.jpeg>
</file>