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62" r:id="rId4"/>
    <p:sldId id="265" r:id="rId5"/>
    <p:sldId id="263" r:id="rId6"/>
    <p:sldId id="267" r:id="rId7"/>
    <p:sldId id="268" r:id="rId8"/>
    <p:sldId id="264" r:id="rId9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64"/>
    <p:restoredTop sz="94666"/>
  </p:normalViewPr>
  <p:slideViewPr>
    <p:cSldViewPr snapToGrid="0" snapToObjects="1">
      <p:cViewPr varScale="1">
        <p:scale>
          <a:sx n="129" d="100"/>
          <a:sy n="129" d="100"/>
        </p:scale>
        <p:origin x="216" y="2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1D472-E329-4148-BD69-D03106D4AFC6}" type="datetimeFigureOut">
              <a:rPr lang="en-US" smtClean="0"/>
              <a:t>7/28/20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116AB-CC4D-5C42-A818-D9DAD3C00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40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6116AB-CC4D-5C42-A818-D9DAD3C007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04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7/28/20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326325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LPWAN@IETF108</a:t>
            </a: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834" y="813491"/>
            <a:ext cx="7011186" cy="1790700"/>
          </a:xfrm>
        </p:spPr>
        <p:txBody>
          <a:bodyPr>
            <a:normAutofit/>
          </a:bodyPr>
          <a:lstStyle/>
          <a:p>
            <a:r>
              <a:rPr lang="fr-FR" sz="3000" b="1" dirty="0"/>
              <a:t>draft-ietf-lpwan-schc-over-nbiot-03</a:t>
            </a:r>
            <a:endParaRPr lang="fr-FR" sz="3000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427" y="2739235"/>
            <a:ext cx="6858000" cy="1241822"/>
          </a:xfrm>
        </p:spPr>
        <p:txBody>
          <a:bodyPr>
            <a:normAutofit/>
          </a:bodyPr>
          <a:lstStyle/>
          <a:p>
            <a:r>
              <a:rPr lang="en-US" dirty="0"/>
              <a:t>Authors:</a:t>
            </a:r>
          </a:p>
          <a:p>
            <a:r>
              <a:rPr lang="en-US" dirty="0"/>
              <a:t>Edgar Ramos</a:t>
            </a:r>
          </a:p>
          <a:p>
            <a:pPr>
              <a:spcBef>
                <a:spcPts val="600"/>
              </a:spcBef>
            </a:pPr>
            <a:r>
              <a:rPr lang="en-US" u="sng" dirty="0"/>
              <a:t>Ana Minaburo</a:t>
            </a:r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NB-IoT Network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01214A-277B-AF48-8B80-B89B8BBFF9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2595" y="962025"/>
            <a:ext cx="6558809" cy="3670300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4DEB43-123C-EB41-9688-5D44F423CF88}"/>
              </a:ext>
            </a:extLst>
          </p:cNvPr>
          <p:cNvSpPr/>
          <p:nvPr/>
        </p:nvSpPr>
        <p:spPr>
          <a:xfrm>
            <a:off x="1600200" y="962025"/>
            <a:ext cx="6251204" cy="4984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05063C-6AD8-5747-8EC7-EB711F90FD37}"/>
              </a:ext>
            </a:extLst>
          </p:cNvPr>
          <p:cNvSpPr/>
          <p:nvPr/>
        </p:nvSpPr>
        <p:spPr>
          <a:xfrm>
            <a:off x="6699250" y="3530600"/>
            <a:ext cx="1206500" cy="5683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B4D7302F-C051-0E47-975B-E37823809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573" y="3060291"/>
            <a:ext cx="574377" cy="378371"/>
          </a:xfrm>
          <a:prstGeom prst="rect">
            <a:avLst/>
          </a:prstGeom>
        </p:spPr>
      </p:pic>
      <p:pic>
        <p:nvPicPr>
          <p:cNvPr id="11" name="Picture 10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CE7B2487-5442-A74A-9666-3C40B0F06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511" y="2149619"/>
            <a:ext cx="574377" cy="378371"/>
          </a:xfrm>
          <a:prstGeom prst="rect">
            <a:avLst/>
          </a:prstGeom>
        </p:spPr>
      </p:pic>
      <p:pic>
        <p:nvPicPr>
          <p:cNvPr id="13" name="Picture 12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2F4F4E01-CDA6-FE4D-BD82-4F6043153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688" y="2847295"/>
            <a:ext cx="574377" cy="378371"/>
          </a:xfrm>
          <a:prstGeom prst="rect">
            <a:avLst/>
          </a:prstGeom>
        </p:spPr>
      </p:pic>
      <p:pic>
        <p:nvPicPr>
          <p:cNvPr id="14" name="Picture 13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C02E5958-6088-0E43-B19B-5C614D477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390" y="3304630"/>
            <a:ext cx="574377" cy="3783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8BF77D-93DF-A444-A9FC-662F8AE2F569}"/>
              </a:ext>
            </a:extLst>
          </p:cNvPr>
          <p:cNvSpPr txBox="1"/>
          <p:nvPr/>
        </p:nvSpPr>
        <p:spPr>
          <a:xfrm>
            <a:off x="7373388" y="2680882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A9933A-7B52-D646-B807-B69D2F545521}"/>
              </a:ext>
            </a:extLst>
          </p:cNvPr>
          <p:cNvSpPr txBox="1"/>
          <p:nvPr/>
        </p:nvSpPr>
        <p:spPr>
          <a:xfrm>
            <a:off x="4008638" y="1033564"/>
            <a:ext cx="1477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NGW, which of 4?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D5EE57-9C5D-6641-AB14-410ACFCED008}"/>
              </a:ext>
            </a:extLst>
          </p:cNvPr>
          <p:cNvSpPr txBox="1"/>
          <p:nvPr/>
        </p:nvSpPr>
        <p:spPr>
          <a:xfrm>
            <a:off x="2376001" y="3193006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2DC924-63DA-074D-B421-CE2105B01B4A}"/>
              </a:ext>
            </a:extLst>
          </p:cNvPr>
          <p:cNvSpPr txBox="1"/>
          <p:nvPr/>
        </p:nvSpPr>
        <p:spPr>
          <a:xfrm>
            <a:off x="3293706" y="3444797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F5AF93-AE8A-C843-89AF-9DD955A70F93}"/>
              </a:ext>
            </a:extLst>
          </p:cNvPr>
          <p:cNvSpPr txBox="1"/>
          <p:nvPr/>
        </p:nvSpPr>
        <p:spPr>
          <a:xfrm>
            <a:off x="5182145" y="2987599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CF0A04-02B4-1549-9132-E78C978B9F91}"/>
              </a:ext>
            </a:extLst>
          </p:cNvPr>
          <p:cNvSpPr txBox="1"/>
          <p:nvPr/>
        </p:nvSpPr>
        <p:spPr>
          <a:xfrm>
            <a:off x="5569770" y="2271980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</p:spTree>
    <p:extLst>
      <p:ext uri="{BB962C8B-B14F-4D97-AF65-F5344CB8AC3E}">
        <p14:creationId xmlns:p14="http://schemas.microsoft.com/office/powerpoint/2010/main" val="68873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UseCase1: IP based Data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908637"/>
            <a:ext cx="4493871" cy="136834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SCHC over User Plane</a:t>
            </a:r>
          </a:p>
          <a:p>
            <a:pPr lvl="1"/>
            <a:r>
              <a:rPr lang="en-US" dirty="0"/>
              <a:t>Data transport </a:t>
            </a:r>
          </a:p>
          <a:p>
            <a:pPr lvl="1"/>
            <a:r>
              <a:rPr lang="en-US" dirty="0"/>
              <a:t>SCHC Compression/Decompression as </a:t>
            </a:r>
            <a:r>
              <a:rPr lang="en-US" dirty="0" err="1"/>
              <a:t>RoHC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No SCHC Fragmentation  </a:t>
            </a:r>
          </a:p>
          <a:p>
            <a:pPr lvl="1"/>
            <a:r>
              <a:rPr lang="en-US" dirty="0"/>
              <a:t>No major changes in the 3GPP specification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58480D-8093-F547-A59A-EEF930124963}"/>
              </a:ext>
            </a:extLst>
          </p:cNvPr>
          <p:cNvSpPr/>
          <p:nvPr/>
        </p:nvSpPr>
        <p:spPr>
          <a:xfrm>
            <a:off x="935126" y="2426765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F4557A-9688-104D-99EE-DDA210EE6BBB}"/>
              </a:ext>
            </a:extLst>
          </p:cNvPr>
          <p:cNvSpPr/>
          <p:nvPr/>
        </p:nvSpPr>
        <p:spPr>
          <a:xfrm>
            <a:off x="935126" y="2685643"/>
            <a:ext cx="848564" cy="23408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PDCP (SCHC)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520254-6529-E34A-A26D-93A806ECC592}"/>
              </a:ext>
            </a:extLst>
          </p:cNvPr>
          <p:cNvSpPr/>
          <p:nvPr/>
        </p:nvSpPr>
        <p:spPr>
          <a:xfrm>
            <a:off x="935126" y="2938171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RLC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8F7B09-CE1E-E844-89BC-C0F5E5D89E7D}"/>
              </a:ext>
            </a:extLst>
          </p:cNvPr>
          <p:cNvSpPr/>
          <p:nvPr/>
        </p:nvSpPr>
        <p:spPr>
          <a:xfrm>
            <a:off x="935126" y="3190699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3F3327-C818-0043-997C-C3B597CF9928}"/>
              </a:ext>
            </a:extLst>
          </p:cNvPr>
          <p:cNvSpPr/>
          <p:nvPr/>
        </p:nvSpPr>
        <p:spPr>
          <a:xfrm>
            <a:off x="935126" y="3436876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DE0AF12-A74B-2146-A82B-C81B907C77CA}"/>
              </a:ext>
            </a:extLst>
          </p:cNvPr>
          <p:cNvSpPr/>
          <p:nvPr/>
        </p:nvSpPr>
        <p:spPr>
          <a:xfrm>
            <a:off x="3041191" y="2691743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GTP-U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AD952A-CF01-8C42-8D33-F1E1AA8FEDB1}"/>
              </a:ext>
            </a:extLst>
          </p:cNvPr>
          <p:cNvSpPr/>
          <p:nvPr/>
        </p:nvSpPr>
        <p:spPr>
          <a:xfrm>
            <a:off x="3041191" y="2944271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UDP/IP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AC7997E-79D8-BB46-9B3A-D7735C04525B}"/>
              </a:ext>
            </a:extLst>
          </p:cNvPr>
          <p:cNvSpPr/>
          <p:nvPr/>
        </p:nvSpPr>
        <p:spPr>
          <a:xfrm>
            <a:off x="3041191" y="3196799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91C1C1-88B7-5A41-B8E6-8AFAB970CF75}"/>
              </a:ext>
            </a:extLst>
          </p:cNvPr>
          <p:cNvSpPr/>
          <p:nvPr/>
        </p:nvSpPr>
        <p:spPr>
          <a:xfrm>
            <a:off x="3041191" y="3442976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PHY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CC0618A-ED15-E840-B0BF-E7E075070A6D}"/>
              </a:ext>
            </a:extLst>
          </p:cNvPr>
          <p:cNvSpPr/>
          <p:nvPr/>
        </p:nvSpPr>
        <p:spPr>
          <a:xfrm>
            <a:off x="2177996" y="2691740"/>
            <a:ext cx="848564" cy="234087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PDCP (SCHC)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171F9E1-3D05-644A-A624-518C3DDA693D}"/>
              </a:ext>
            </a:extLst>
          </p:cNvPr>
          <p:cNvSpPr/>
          <p:nvPr/>
        </p:nvSpPr>
        <p:spPr>
          <a:xfrm>
            <a:off x="2177996" y="2944268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RLC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75077F4-FC01-3041-8AB7-8292486DBD1C}"/>
              </a:ext>
            </a:extLst>
          </p:cNvPr>
          <p:cNvSpPr/>
          <p:nvPr/>
        </p:nvSpPr>
        <p:spPr>
          <a:xfrm>
            <a:off x="2177996" y="3196796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CE7E3D-9358-754A-B1C7-2A6A53903D07}"/>
              </a:ext>
            </a:extLst>
          </p:cNvPr>
          <p:cNvSpPr/>
          <p:nvPr/>
        </p:nvSpPr>
        <p:spPr>
          <a:xfrm>
            <a:off x="2177996" y="3442973"/>
            <a:ext cx="848564" cy="23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55B98D-3443-0948-9F61-62B4A81B4483}"/>
              </a:ext>
            </a:extLst>
          </p:cNvPr>
          <p:cNvSpPr txBox="1"/>
          <p:nvPr/>
        </p:nvSpPr>
        <p:spPr>
          <a:xfrm>
            <a:off x="1181100" y="3637515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138086A-8D9C-8A43-8CC2-904087B96993}"/>
              </a:ext>
            </a:extLst>
          </p:cNvPr>
          <p:cNvSpPr txBox="1"/>
          <p:nvPr/>
        </p:nvSpPr>
        <p:spPr>
          <a:xfrm>
            <a:off x="2825750" y="3637515"/>
            <a:ext cx="3786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eNB</a:t>
            </a:r>
            <a:endParaRPr lang="en-US" sz="9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788CA5-35AD-9F43-AF82-50E94C478043}"/>
              </a:ext>
            </a:extLst>
          </p:cNvPr>
          <p:cNvSpPr txBox="1"/>
          <p:nvPr/>
        </p:nvSpPr>
        <p:spPr>
          <a:xfrm>
            <a:off x="979873" y="3815105"/>
            <a:ext cx="672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AC053A-E7A0-1548-99D1-C464E703D800}"/>
              </a:ext>
            </a:extLst>
          </p:cNvPr>
          <p:cNvSpPr txBox="1"/>
          <p:nvPr/>
        </p:nvSpPr>
        <p:spPr>
          <a:xfrm>
            <a:off x="2813050" y="3815105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  <p:sp>
        <p:nvSpPr>
          <p:cNvPr id="34" name="Bevel 33">
            <a:extLst>
              <a:ext uri="{FF2B5EF4-FFF2-40B4-BE49-F238E27FC236}">
                <a16:creationId xmlns:a16="http://schemas.microsoft.com/office/drawing/2014/main" id="{B4632ED5-F5BC-8141-8343-32D7B2EA9CCB}"/>
              </a:ext>
            </a:extLst>
          </p:cNvPr>
          <p:cNvSpPr/>
          <p:nvPr/>
        </p:nvSpPr>
        <p:spPr>
          <a:xfrm>
            <a:off x="4738366" y="2701670"/>
            <a:ext cx="2216150" cy="1085377"/>
          </a:xfrm>
          <a:prstGeom prst="bevel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329D01E-B5E6-D747-942A-D6E4E77FCC7C}"/>
              </a:ext>
            </a:extLst>
          </p:cNvPr>
          <p:cNvSpPr txBox="1"/>
          <p:nvPr/>
        </p:nvSpPr>
        <p:spPr>
          <a:xfrm>
            <a:off x="4917271" y="2870040"/>
            <a:ext cx="19875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Rule ID dynamically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Rule ID  up to 9 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No Fragmentation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MAX_PCKT_SIZE = 1 byte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7426E1-7D7E-0041-AC0C-68964C6A2508}"/>
              </a:ext>
            </a:extLst>
          </p:cNvPr>
          <p:cNvGrpSpPr/>
          <p:nvPr/>
        </p:nvGrpSpPr>
        <p:grpSpPr>
          <a:xfrm>
            <a:off x="4935877" y="902718"/>
            <a:ext cx="3562727" cy="1609725"/>
            <a:chOff x="1292595" y="962025"/>
            <a:chExt cx="6659709" cy="3670300"/>
          </a:xfrm>
        </p:grpSpPr>
        <p:pic>
          <p:nvPicPr>
            <p:cNvPr id="29" name="Content Placeholder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50F1722C-5C66-3544-8076-C51F32A645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2595" y="962025"/>
              <a:ext cx="6558809" cy="3670300"/>
            </a:xfrm>
            <a:prstGeom prst="rect">
              <a:avLst/>
            </a:prstGeom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805445-A072-9B4A-A422-ED9763B07414}"/>
                </a:ext>
              </a:extLst>
            </p:cNvPr>
            <p:cNvSpPr/>
            <p:nvPr/>
          </p:nvSpPr>
          <p:spPr>
            <a:xfrm>
              <a:off x="1600200" y="962025"/>
              <a:ext cx="6251204" cy="498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1F4A797-E06A-4545-95C0-BAED6DEA4A59}"/>
                </a:ext>
              </a:extLst>
            </p:cNvPr>
            <p:cNvSpPr/>
            <p:nvPr/>
          </p:nvSpPr>
          <p:spPr>
            <a:xfrm>
              <a:off x="6699250" y="3530600"/>
              <a:ext cx="1206500" cy="5683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pic>
          <p:nvPicPr>
            <p:cNvPr id="36" name="Picture 35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792D4C31-EF77-A044-BE31-188BD6144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5573" y="3060291"/>
              <a:ext cx="574377" cy="378371"/>
            </a:xfrm>
            <a:prstGeom prst="rect">
              <a:avLst/>
            </a:prstGeom>
          </p:spPr>
        </p:pic>
        <p:pic>
          <p:nvPicPr>
            <p:cNvPr id="37" name="Picture 36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038337A0-74AA-484B-944C-D2AC2E0FE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2511" y="2149619"/>
              <a:ext cx="574377" cy="378371"/>
            </a:xfrm>
            <a:prstGeom prst="rect">
              <a:avLst/>
            </a:prstGeom>
          </p:spPr>
        </p:pic>
        <p:pic>
          <p:nvPicPr>
            <p:cNvPr id="38" name="Picture 37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B7B5FE7D-C287-1249-A758-D4E011A80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79688" y="2847295"/>
              <a:ext cx="574377" cy="378371"/>
            </a:xfrm>
            <a:prstGeom prst="rect">
              <a:avLst/>
            </a:prstGeom>
          </p:spPr>
        </p:pic>
        <p:pic>
          <p:nvPicPr>
            <p:cNvPr id="39" name="Picture 38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70A0DCCB-A3BE-0A4B-9ACE-7B6F7B13B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390" y="3304630"/>
              <a:ext cx="574377" cy="378371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2E33E7B-28C3-D64E-A81F-3AFCDC5D5F75}"/>
                </a:ext>
              </a:extLst>
            </p:cNvPr>
            <p:cNvSpPr txBox="1"/>
            <p:nvPr/>
          </p:nvSpPr>
          <p:spPr>
            <a:xfrm>
              <a:off x="7373390" y="2680883"/>
              <a:ext cx="578914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App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D7D363F-77FE-B843-A2AF-E5B0D6FDC3E3}"/>
                </a:ext>
              </a:extLst>
            </p:cNvPr>
            <p:cNvSpPr txBox="1"/>
            <p:nvPr/>
          </p:nvSpPr>
          <p:spPr>
            <a:xfrm>
              <a:off x="2376001" y="3193007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CDF5871-B218-EC44-A353-8DD37D246191}"/>
                </a:ext>
              </a:extLst>
            </p:cNvPr>
            <p:cNvSpPr txBox="1"/>
            <p:nvPr/>
          </p:nvSpPr>
          <p:spPr>
            <a:xfrm>
              <a:off x="3293706" y="3444796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8CB0E71-B7F0-4543-99E3-54DF5908A95A}"/>
                </a:ext>
              </a:extLst>
            </p:cNvPr>
            <p:cNvSpPr txBox="1"/>
            <p:nvPr/>
          </p:nvSpPr>
          <p:spPr>
            <a:xfrm>
              <a:off x="5182146" y="2987599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B361E50-686A-644D-AEDA-6A99E576189B}"/>
                </a:ext>
              </a:extLst>
            </p:cNvPr>
            <p:cNvSpPr txBox="1"/>
            <p:nvPr/>
          </p:nvSpPr>
          <p:spPr>
            <a:xfrm>
              <a:off x="5569770" y="2271980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8AEE701-0248-9E47-9F4A-4665F9BCC88B}"/>
              </a:ext>
            </a:extLst>
          </p:cNvPr>
          <p:cNvSpPr/>
          <p:nvPr/>
        </p:nvSpPr>
        <p:spPr>
          <a:xfrm>
            <a:off x="4984047" y="1094198"/>
            <a:ext cx="930965" cy="101095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8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UseCase2: IP based Data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1553541"/>
          </a:xfrm>
        </p:spPr>
        <p:txBody>
          <a:bodyPr>
            <a:normAutofit/>
          </a:bodyPr>
          <a:lstStyle/>
          <a:p>
            <a:r>
              <a:rPr lang="en-US" dirty="0"/>
              <a:t>SCHC over Control Plane (</a:t>
            </a:r>
            <a:r>
              <a:rPr lang="en-US" dirty="0" err="1"/>
              <a:t>DoNAS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Data transport over signaling network</a:t>
            </a:r>
          </a:p>
          <a:p>
            <a:pPr lvl="1"/>
            <a:r>
              <a:rPr lang="en-US" dirty="0"/>
              <a:t>SCHC Compression/Decompression</a:t>
            </a:r>
          </a:p>
          <a:p>
            <a:pPr lvl="1"/>
            <a:r>
              <a:rPr lang="en-US" dirty="0"/>
              <a:t>Small quantities of data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BF10E3-5506-F74A-9B55-CCCDE911D11C}"/>
              </a:ext>
            </a:extLst>
          </p:cNvPr>
          <p:cNvSpPr/>
          <p:nvPr/>
        </p:nvSpPr>
        <p:spPr>
          <a:xfrm>
            <a:off x="1224219" y="2571750"/>
            <a:ext cx="578280" cy="180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IP/</a:t>
            </a:r>
            <a:r>
              <a:rPr lang="en-US" sz="800" dirty="0" err="1"/>
              <a:t>NonIP</a:t>
            </a:r>
            <a:endParaRPr lang="en-US" sz="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394BBD-D9F6-164F-B486-0061C0AAF61F}"/>
              </a:ext>
            </a:extLst>
          </p:cNvPr>
          <p:cNvSpPr/>
          <p:nvPr/>
        </p:nvSpPr>
        <p:spPr>
          <a:xfrm>
            <a:off x="1224219" y="2760739"/>
            <a:ext cx="578280" cy="18037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SCHC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E1781E-CCAC-184B-860B-EB8CD650DCC3}"/>
              </a:ext>
            </a:extLst>
          </p:cNvPr>
          <p:cNvSpPr/>
          <p:nvPr/>
        </p:nvSpPr>
        <p:spPr>
          <a:xfrm>
            <a:off x="1224219" y="2968621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RRC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3192E6-AFE4-244F-8EF0-5F8759D5D1DB}"/>
              </a:ext>
            </a:extLst>
          </p:cNvPr>
          <p:cNvSpPr/>
          <p:nvPr/>
        </p:nvSpPr>
        <p:spPr>
          <a:xfrm>
            <a:off x="1224219" y="3163208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PDCP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4157F1-DAB7-5C43-A71E-2ED7BB13472F}"/>
              </a:ext>
            </a:extLst>
          </p:cNvPr>
          <p:cNvSpPr/>
          <p:nvPr/>
        </p:nvSpPr>
        <p:spPr>
          <a:xfrm>
            <a:off x="1224219" y="3363363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RLC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1BE57D-DF5A-5740-8956-7A223F8235AC}"/>
              </a:ext>
            </a:extLst>
          </p:cNvPr>
          <p:cNvSpPr/>
          <p:nvPr/>
        </p:nvSpPr>
        <p:spPr>
          <a:xfrm>
            <a:off x="3259358" y="2576235"/>
            <a:ext cx="578280" cy="1803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IP/</a:t>
            </a:r>
            <a:r>
              <a:rPr lang="en-US" sz="800" dirty="0" err="1"/>
              <a:t>NonIP</a:t>
            </a:r>
            <a:endParaRPr lang="en-US" sz="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60BAB7-2BBD-C54E-93B2-EA293941A7B5}"/>
              </a:ext>
            </a:extLst>
          </p:cNvPr>
          <p:cNvSpPr/>
          <p:nvPr/>
        </p:nvSpPr>
        <p:spPr>
          <a:xfrm>
            <a:off x="3259358" y="2770602"/>
            <a:ext cx="578280" cy="18037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SCHC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F75F02-CC53-E948-9881-AB94C971330D}"/>
              </a:ext>
            </a:extLst>
          </p:cNvPr>
          <p:cNvSpPr/>
          <p:nvPr/>
        </p:nvSpPr>
        <p:spPr>
          <a:xfrm>
            <a:off x="3259358" y="2978484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0DC57B-937D-CE4D-B0D5-32D603796FC2}"/>
              </a:ext>
            </a:extLst>
          </p:cNvPr>
          <p:cNvSpPr/>
          <p:nvPr/>
        </p:nvSpPr>
        <p:spPr>
          <a:xfrm>
            <a:off x="3259358" y="3166425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ADB6ADE-A6F2-0448-B0BA-C032C314DD34}"/>
              </a:ext>
            </a:extLst>
          </p:cNvPr>
          <p:cNvSpPr/>
          <p:nvPr/>
        </p:nvSpPr>
        <p:spPr>
          <a:xfrm>
            <a:off x="3259358" y="3367848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6AC4C1-919B-D146-9E55-7AE8B79EC939}"/>
              </a:ext>
            </a:extLst>
          </p:cNvPr>
          <p:cNvSpPr/>
          <p:nvPr/>
        </p:nvSpPr>
        <p:spPr>
          <a:xfrm>
            <a:off x="2548481" y="3360377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67CB69E-2207-E34B-9403-17FEB604A83E}"/>
              </a:ext>
            </a:extLst>
          </p:cNvPr>
          <p:cNvSpPr/>
          <p:nvPr/>
        </p:nvSpPr>
        <p:spPr>
          <a:xfrm>
            <a:off x="2548481" y="3554965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DC42DA5-0CDD-6944-8314-7D18D60B5515}"/>
              </a:ext>
            </a:extLst>
          </p:cNvPr>
          <p:cNvSpPr/>
          <p:nvPr/>
        </p:nvSpPr>
        <p:spPr>
          <a:xfrm>
            <a:off x="1960230" y="3360374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RLC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581724-D9E0-8C40-842C-ED5B64F9CE72}"/>
              </a:ext>
            </a:extLst>
          </p:cNvPr>
          <p:cNvSpPr/>
          <p:nvPr/>
        </p:nvSpPr>
        <p:spPr>
          <a:xfrm>
            <a:off x="1960230" y="3554963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MAC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0CAB63-628C-0C45-A394-80126555FD61}"/>
              </a:ext>
            </a:extLst>
          </p:cNvPr>
          <p:cNvSpPr/>
          <p:nvPr/>
        </p:nvSpPr>
        <p:spPr>
          <a:xfrm>
            <a:off x="1223128" y="3555287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MAC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33A161-3DAE-C845-8AAA-16B2B39C824C}"/>
              </a:ext>
            </a:extLst>
          </p:cNvPr>
          <p:cNvSpPr/>
          <p:nvPr/>
        </p:nvSpPr>
        <p:spPr>
          <a:xfrm>
            <a:off x="3258267" y="3559772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70A7835-FD80-004B-8BEF-F15D3CAB7780}"/>
              </a:ext>
            </a:extLst>
          </p:cNvPr>
          <p:cNvSpPr/>
          <p:nvPr/>
        </p:nvSpPr>
        <p:spPr>
          <a:xfrm>
            <a:off x="2548481" y="2973027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1DDD9DC-7A27-064A-B857-0FA8CD8E916C}"/>
              </a:ext>
            </a:extLst>
          </p:cNvPr>
          <p:cNvSpPr/>
          <p:nvPr/>
        </p:nvSpPr>
        <p:spPr>
          <a:xfrm>
            <a:off x="2548481" y="3167615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9B23091-8364-184E-963F-A93B8F7ED56C}"/>
              </a:ext>
            </a:extLst>
          </p:cNvPr>
          <p:cNvSpPr/>
          <p:nvPr/>
        </p:nvSpPr>
        <p:spPr>
          <a:xfrm>
            <a:off x="1960230" y="2973024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RRC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61A0D58-B2DA-B44E-9598-744A815FC452}"/>
              </a:ext>
            </a:extLst>
          </p:cNvPr>
          <p:cNvSpPr/>
          <p:nvPr/>
        </p:nvSpPr>
        <p:spPr>
          <a:xfrm>
            <a:off x="1960230" y="3167613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PDCP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2C6FE6C-AB45-724C-B6B7-CE0602940141}"/>
              </a:ext>
            </a:extLst>
          </p:cNvPr>
          <p:cNvSpPr/>
          <p:nvPr/>
        </p:nvSpPr>
        <p:spPr>
          <a:xfrm>
            <a:off x="2548481" y="3745465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A3203F-35CA-9644-AC11-2699F8259962}"/>
              </a:ext>
            </a:extLst>
          </p:cNvPr>
          <p:cNvSpPr/>
          <p:nvPr/>
        </p:nvSpPr>
        <p:spPr>
          <a:xfrm>
            <a:off x="1960230" y="3745463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4EDBAA1-8789-864B-91BD-24E43BAA0110}"/>
              </a:ext>
            </a:extLst>
          </p:cNvPr>
          <p:cNvSpPr/>
          <p:nvPr/>
        </p:nvSpPr>
        <p:spPr>
          <a:xfrm>
            <a:off x="1223128" y="3745787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8CF15C3-408A-454E-8197-DF9E7657EC1B}"/>
              </a:ext>
            </a:extLst>
          </p:cNvPr>
          <p:cNvSpPr/>
          <p:nvPr/>
        </p:nvSpPr>
        <p:spPr>
          <a:xfrm>
            <a:off x="3258267" y="3750272"/>
            <a:ext cx="578280" cy="18037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B17E6E1-2E9F-734B-BC19-4FB804442126}"/>
              </a:ext>
            </a:extLst>
          </p:cNvPr>
          <p:cNvSpPr txBox="1"/>
          <p:nvPr/>
        </p:nvSpPr>
        <p:spPr>
          <a:xfrm>
            <a:off x="1327150" y="3935965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53948E-97B4-DA48-8940-8C38B34B53BF}"/>
              </a:ext>
            </a:extLst>
          </p:cNvPr>
          <p:cNvSpPr txBox="1"/>
          <p:nvPr/>
        </p:nvSpPr>
        <p:spPr>
          <a:xfrm>
            <a:off x="2355850" y="3929615"/>
            <a:ext cx="3786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eNB</a:t>
            </a:r>
            <a:endParaRPr lang="en-US" sz="9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31013DC-5018-4E4C-BDC1-B9897EA8339C}"/>
              </a:ext>
            </a:extLst>
          </p:cNvPr>
          <p:cNvSpPr txBox="1"/>
          <p:nvPr/>
        </p:nvSpPr>
        <p:spPr>
          <a:xfrm>
            <a:off x="1125923" y="4113555"/>
            <a:ext cx="672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A8541AA-7C7B-E448-9303-06D305E78D7F}"/>
              </a:ext>
            </a:extLst>
          </p:cNvPr>
          <p:cNvSpPr txBox="1"/>
          <p:nvPr/>
        </p:nvSpPr>
        <p:spPr>
          <a:xfrm>
            <a:off x="3288922" y="4108665"/>
            <a:ext cx="573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E98493C-441F-3F45-81A4-A3F469880524}"/>
              </a:ext>
            </a:extLst>
          </p:cNvPr>
          <p:cNvSpPr txBox="1"/>
          <p:nvPr/>
        </p:nvSpPr>
        <p:spPr>
          <a:xfrm>
            <a:off x="3358092" y="3890997"/>
            <a:ext cx="4796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C-SGN</a:t>
            </a:r>
          </a:p>
        </p:txBody>
      </p:sp>
      <p:sp>
        <p:nvSpPr>
          <p:cNvPr id="47" name="Bevel 46">
            <a:extLst>
              <a:ext uri="{FF2B5EF4-FFF2-40B4-BE49-F238E27FC236}">
                <a16:creationId xmlns:a16="http://schemas.microsoft.com/office/drawing/2014/main" id="{FC7C8C0F-846F-254C-A514-A4AE5EC8A407}"/>
              </a:ext>
            </a:extLst>
          </p:cNvPr>
          <p:cNvSpPr/>
          <p:nvPr/>
        </p:nvSpPr>
        <p:spPr>
          <a:xfrm>
            <a:off x="4556304" y="3099304"/>
            <a:ext cx="2444750" cy="980690"/>
          </a:xfrm>
          <a:prstGeom prst="bevel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FD6C5B-CC53-4E4A-91F4-31BBEF3831A3}"/>
              </a:ext>
            </a:extLst>
          </p:cNvPr>
          <p:cNvSpPr txBox="1"/>
          <p:nvPr/>
        </p:nvSpPr>
        <p:spPr>
          <a:xfrm>
            <a:off x="4776877" y="3207819"/>
            <a:ext cx="198755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Rule ID dynamically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Rule ID  up to 9 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Fragmentation may be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 dirty="0"/>
              <a:t>MAX_PCKT_SIZE = 1 byte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FD71181-4D80-634F-B287-FED7C73E993F}"/>
              </a:ext>
            </a:extLst>
          </p:cNvPr>
          <p:cNvGrpSpPr/>
          <p:nvPr/>
        </p:nvGrpSpPr>
        <p:grpSpPr>
          <a:xfrm>
            <a:off x="5164475" y="902718"/>
            <a:ext cx="3562727" cy="1609725"/>
            <a:chOff x="1292595" y="962025"/>
            <a:chExt cx="6659709" cy="3670300"/>
          </a:xfrm>
        </p:grpSpPr>
        <p:pic>
          <p:nvPicPr>
            <p:cNvPr id="37" name="Content Placeholder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519DA5DA-337D-DB41-82C6-5C56F1A46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595" y="962025"/>
              <a:ext cx="6558809" cy="3670300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A746B7A-031F-6840-A45D-ABB7CCB0FF80}"/>
                </a:ext>
              </a:extLst>
            </p:cNvPr>
            <p:cNvSpPr/>
            <p:nvPr/>
          </p:nvSpPr>
          <p:spPr>
            <a:xfrm>
              <a:off x="1600200" y="962025"/>
              <a:ext cx="6251204" cy="498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9933A5A-E9CC-5142-99EE-F86CC720EC89}"/>
                </a:ext>
              </a:extLst>
            </p:cNvPr>
            <p:cNvSpPr/>
            <p:nvPr/>
          </p:nvSpPr>
          <p:spPr>
            <a:xfrm>
              <a:off x="6699250" y="3530600"/>
              <a:ext cx="1206500" cy="5683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pic>
          <p:nvPicPr>
            <p:cNvPr id="40" name="Picture 39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2FC9A673-E07B-9C48-BE60-8F6E91A577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5573" y="3060291"/>
              <a:ext cx="574377" cy="378371"/>
            </a:xfrm>
            <a:prstGeom prst="rect">
              <a:avLst/>
            </a:prstGeom>
          </p:spPr>
        </p:pic>
        <p:pic>
          <p:nvPicPr>
            <p:cNvPr id="41" name="Picture 40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6B87FB2A-C06C-6D41-8D84-92F73AAB3E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2511" y="2149619"/>
              <a:ext cx="574377" cy="378371"/>
            </a:xfrm>
            <a:prstGeom prst="rect">
              <a:avLst/>
            </a:prstGeom>
          </p:spPr>
        </p:pic>
        <p:pic>
          <p:nvPicPr>
            <p:cNvPr id="42" name="Picture 41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6FF6971F-4EAE-384F-A77B-FD633A44A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79688" y="2847295"/>
              <a:ext cx="574377" cy="378371"/>
            </a:xfrm>
            <a:prstGeom prst="rect">
              <a:avLst/>
            </a:prstGeom>
          </p:spPr>
        </p:pic>
        <p:pic>
          <p:nvPicPr>
            <p:cNvPr id="43" name="Picture 42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AC2A8CBB-7EE1-E74C-9A16-9A8AD3CB1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6390" y="3304630"/>
              <a:ext cx="574377" cy="378371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F1551C8-BC30-584C-8FBC-8B88465C75F2}"/>
                </a:ext>
              </a:extLst>
            </p:cNvPr>
            <p:cNvSpPr txBox="1"/>
            <p:nvPr/>
          </p:nvSpPr>
          <p:spPr>
            <a:xfrm>
              <a:off x="7373390" y="2680883"/>
              <a:ext cx="578914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App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FDA3A9B-9B14-E948-9540-E56D55AF90DC}"/>
                </a:ext>
              </a:extLst>
            </p:cNvPr>
            <p:cNvSpPr txBox="1"/>
            <p:nvPr/>
          </p:nvSpPr>
          <p:spPr>
            <a:xfrm>
              <a:off x="2376001" y="3193007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3F4AD67-D2C1-D24F-995B-F378DAD868E5}"/>
                </a:ext>
              </a:extLst>
            </p:cNvPr>
            <p:cNvSpPr txBox="1"/>
            <p:nvPr/>
          </p:nvSpPr>
          <p:spPr>
            <a:xfrm>
              <a:off x="3293706" y="3444796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50FDC06-67DD-AC4A-9235-28CD32B2D0B5}"/>
                </a:ext>
              </a:extLst>
            </p:cNvPr>
            <p:cNvSpPr txBox="1"/>
            <p:nvPr/>
          </p:nvSpPr>
          <p:spPr>
            <a:xfrm>
              <a:off x="5182146" y="2987599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240ED34-1090-394A-9A2D-8C1875D76A0A}"/>
                </a:ext>
              </a:extLst>
            </p:cNvPr>
            <p:cNvSpPr txBox="1"/>
            <p:nvPr/>
          </p:nvSpPr>
          <p:spPr>
            <a:xfrm>
              <a:off x="5569770" y="2271980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845290AB-E854-D74D-BB9C-8F56C8EAF2AA}"/>
              </a:ext>
            </a:extLst>
          </p:cNvPr>
          <p:cNvSpPr/>
          <p:nvPr/>
        </p:nvSpPr>
        <p:spPr>
          <a:xfrm>
            <a:off x="5212645" y="1094198"/>
            <a:ext cx="1455360" cy="101095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46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Non-IP based Data Transmission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87" y="945908"/>
            <a:ext cx="7886700" cy="3670197"/>
          </a:xfrm>
        </p:spPr>
        <p:txBody>
          <a:bodyPr>
            <a:normAutofit/>
          </a:bodyPr>
          <a:lstStyle/>
          <a:p>
            <a:r>
              <a:rPr lang="en-US" dirty="0"/>
              <a:t>E2E transmission</a:t>
            </a:r>
          </a:p>
          <a:p>
            <a:pPr lvl="1"/>
            <a:r>
              <a:rPr lang="en-US" dirty="0"/>
              <a:t>SCHC in Application layer</a:t>
            </a:r>
          </a:p>
          <a:p>
            <a:pPr lvl="1"/>
            <a:r>
              <a:rPr lang="en-US" dirty="0"/>
              <a:t>Context is handled by the application layer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A32D21-5BCC-104A-AB0B-B56200D9D1B1}"/>
              </a:ext>
            </a:extLst>
          </p:cNvPr>
          <p:cNvSpPr/>
          <p:nvPr/>
        </p:nvSpPr>
        <p:spPr>
          <a:xfrm>
            <a:off x="1050184" y="2442024"/>
            <a:ext cx="589187" cy="186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IP/Non IP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6FFC23-B4E7-A04F-9700-B0DACE43D5CA}"/>
              </a:ext>
            </a:extLst>
          </p:cNvPr>
          <p:cNvSpPr/>
          <p:nvPr/>
        </p:nvSpPr>
        <p:spPr>
          <a:xfrm>
            <a:off x="1050184" y="2637183"/>
            <a:ext cx="589187" cy="18626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SCHC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666650-AED2-5C4B-BBC1-BCB263E0BBF7}"/>
              </a:ext>
            </a:extLst>
          </p:cNvPr>
          <p:cNvSpPr/>
          <p:nvPr/>
        </p:nvSpPr>
        <p:spPr>
          <a:xfrm>
            <a:off x="1050184" y="2844898"/>
            <a:ext cx="589187" cy="3923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L2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C155C9-EFF7-3940-8B8A-08D05D25E5B5}"/>
              </a:ext>
            </a:extLst>
          </p:cNvPr>
          <p:cNvSpPr/>
          <p:nvPr/>
        </p:nvSpPr>
        <p:spPr>
          <a:xfrm>
            <a:off x="3123705" y="2440305"/>
            <a:ext cx="589187" cy="1862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IP/</a:t>
            </a:r>
            <a:r>
              <a:rPr lang="en-US" sz="600" dirty="0" err="1"/>
              <a:t>NonIP</a:t>
            </a:r>
            <a:endParaRPr lang="en-US" sz="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F94034-B5AE-B144-8462-B00E90311BF6}"/>
              </a:ext>
            </a:extLst>
          </p:cNvPr>
          <p:cNvSpPr/>
          <p:nvPr/>
        </p:nvSpPr>
        <p:spPr>
          <a:xfrm>
            <a:off x="3123705" y="2641018"/>
            <a:ext cx="589187" cy="186269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SCHC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FA0CB4B-46FA-3A4B-A4FD-B4731A02F717}"/>
              </a:ext>
            </a:extLst>
          </p:cNvPr>
          <p:cNvSpPr/>
          <p:nvPr/>
        </p:nvSpPr>
        <p:spPr>
          <a:xfrm>
            <a:off x="1049073" y="3256160"/>
            <a:ext cx="589187" cy="1862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521B099-7DAE-734E-8E09-7EE43190481C}"/>
              </a:ext>
            </a:extLst>
          </p:cNvPr>
          <p:cNvSpPr/>
          <p:nvPr/>
        </p:nvSpPr>
        <p:spPr>
          <a:xfrm>
            <a:off x="3122594" y="3248092"/>
            <a:ext cx="589187" cy="1862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A16B12-74C6-F24A-802A-2647C3800572}"/>
              </a:ext>
            </a:extLst>
          </p:cNvPr>
          <p:cNvSpPr txBox="1"/>
          <p:nvPr/>
        </p:nvSpPr>
        <p:spPr>
          <a:xfrm>
            <a:off x="1181100" y="3389865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B1CBD9-3DD4-D843-8596-A30C31CA15D2}"/>
              </a:ext>
            </a:extLst>
          </p:cNvPr>
          <p:cNvSpPr txBox="1"/>
          <p:nvPr/>
        </p:nvSpPr>
        <p:spPr>
          <a:xfrm>
            <a:off x="3236659" y="3389865"/>
            <a:ext cx="304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F31DD1-D5B6-294E-91D2-F164CD10F3AF}"/>
              </a:ext>
            </a:extLst>
          </p:cNvPr>
          <p:cNvSpPr txBox="1"/>
          <p:nvPr/>
        </p:nvSpPr>
        <p:spPr>
          <a:xfrm>
            <a:off x="979873" y="3567455"/>
            <a:ext cx="672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FEFCA7-5FE1-694E-B27F-B3735F211FA5}"/>
              </a:ext>
            </a:extLst>
          </p:cNvPr>
          <p:cNvSpPr txBox="1"/>
          <p:nvPr/>
        </p:nvSpPr>
        <p:spPr>
          <a:xfrm>
            <a:off x="3178179" y="3555879"/>
            <a:ext cx="4780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App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8439926-8468-2E4D-AE7D-DD4926F76A0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>
            <a:off x="1639371" y="2730318"/>
            <a:ext cx="1484334" cy="38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79A58A63-566E-7442-811D-51BF42F88DE6}"/>
              </a:ext>
            </a:extLst>
          </p:cNvPr>
          <p:cNvSpPr/>
          <p:nvPr/>
        </p:nvSpPr>
        <p:spPr>
          <a:xfrm>
            <a:off x="3124956" y="2844899"/>
            <a:ext cx="589187" cy="1862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UDP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6AC581D-22BF-E54E-ACFF-302D0F7B069A}"/>
              </a:ext>
            </a:extLst>
          </p:cNvPr>
          <p:cNvSpPr/>
          <p:nvPr/>
        </p:nvSpPr>
        <p:spPr>
          <a:xfrm>
            <a:off x="3124956" y="3045843"/>
            <a:ext cx="589187" cy="18626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IP</a:t>
            </a:r>
          </a:p>
        </p:txBody>
      </p:sp>
      <p:sp>
        <p:nvSpPr>
          <p:cNvPr id="34" name="Doughnut 33">
            <a:extLst>
              <a:ext uri="{FF2B5EF4-FFF2-40B4-BE49-F238E27FC236}">
                <a16:creationId xmlns:a16="http://schemas.microsoft.com/office/drawing/2014/main" id="{7EDF400A-15FC-F74A-853B-50A7D71A8195}"/>
              </a:ext>
            </a:extLst>
          </p:cNvPr>
          <p:cNvSpPr/>
          <p:nvPr/>
        </p:nvSpPr>
        <p:spPr>
          <a:xfrm>
            <a:off x="1898650" y="2526230"/>
            <a:ext cx="958850" cy="916199"/>
          </a:xfrm>
          <a:prstGeom prst="donut">
            <a:avLst>
              <a:gd name="adj" fmla="val 9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570A201-7C19-3843-BEB5-72210F8537EF}"/>
              </a:ext>
            </a:extLst>
          </p:cNvPr>
          <p:cNvSpPr txBox="1"/>
          <p:nvPr/>
        </p:nvSpPr>
        <p:spPr>
          <a:xfrm>
            <a:off x="2071715" y="2842319"/>
            <a:ext cx="663964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100" dirty="0"/>
              <a:t>3GPP </a:t>
            </a:r>
          </a:p>
          <a:p>
            <a:r>
              <a:rPr lang="en-US" sz="1100" dirty="0"/>
              <a:t>network</a:t>
            </a:r>
          </a:p>
        </p:txBody>
      </p:sp>
      <p:sp>
        <p:nvSpPr>
          <p:cNvPr id="37" name="Bevel 36">
            <a:extLst>
              <a:ext uri="{FF2B5EF4-FFF2-40B4-BE49-F238E27FC236}">
                <a16:creationId xmlns:a16="http://schemas.microsoft.com/office/drawing/2014/main" id="{A5488AAF-C3FB-F149-A4BB-52FD0F639CF4}"/>
              </a:ext>
            </a:extLst>
          </p:cNvPr>
          <p:cNvSpPr/>
          <p:nvPr/>
        </p:nvSpPr>
        <p:spPr>
          <a:xfrm>
            <a:off x="4758245" y="3011555"/>
            <a:ext cx="2444750" cy="1098036"/>
          </a:xfrm>
          <a:prstGeom prst="bevel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E0F96D7-543E-B343-AD3F-CAFE10768A38}"/>
              </a:ext>
            </a:extLst>
          </p:cNvPr>
          <p:cNvSpPr txBox="1"/>
          <p:nvPr/>
        </p:nvSpPr>
        <p:spPr>
          <a:xfrm>
            <a:off x="4861828" y="3145074"/>
            <a:ext cx="2327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Rule ID dynamically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Rule ID  up to 9 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Max_Pckt_Size</a:t>
            </a:r>
            <a:r>
              <a:rPr lang="en-US" sz="1200" dirty="0"/>
              <a:t> = 1358 bytes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Fragmentation may be used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368B72A-5BAE-024C-AE11-130448F2FD59}"/>
              </a:ext>
            </a:extLst>
          </p:cNvPr>
          <p:cNvGrpSpPr/>
          <p:nvPr/>
        </p:nvGrpSpPr>
        <p:grpSpPr>
          <a:xfrm>
            <a:off x="5263867" y="902718"/>
            <a:ext cx="3562727" cy="1609725"/>
            <a:chOff x="1292595" y="962025"/>
            <a:chExt cx="6659709" cy="3670300"/>
          </a:xfrm>
        </p:grpSpPr>
        <p:pic>
          <p:nvPicPr>
            <p:cNvPr id="25" name="Content Placeholder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04A030B9-404A-D74D-AF58-A18D8C7B6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595" y="962025"/>
              <a:ext cx="6558809" cy="3670300"/>
            </a:xfrm>
            <a:prstGeom prst="rect">
              <a:avLst/>
            </a:prstGeom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E3F23F0-0EB4-8142-BEA2-48F8FDFB036E}"/>
                </a:ext>
              </a:extLst>
            </p:cNvPr>
            <p:cNvSpPr/>
            <p:nvPr/>
          </p:nvSpPr>
          <p:spPr>
            <a:xfrm>
              <a:off x="1600200" y="962025"/>
              <a:ext cx="6251204" cy="4984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2BCF241-3786-C748-A68B-455CE35F1101}"/>
                </a:ext>
              </a:extLst>
            </p:cNvPr>
            <p:cNvSpPr/>
            <p:nvPr/>
          </p:nvSpPr>
          <p:spPr>
            <a:xfrm>
              <a:off x="6699250" y="3530600"/>
              <a:ext cx="1206500" cy="5683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pic>
          <p:nvPicPr>
            <p:cNvPr id="39" name="Picture 38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E2D99062-F2ED-EC4C-B705-C8B3478E9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5573" y="3060291"/>
              <a:ext cx="574377" cy="378371"/>
            </a:xfrm>
            <a:prstGeom prst="rect">
              <a:avLst/>
            </a:prstGeom>
          </p:spPr>
        </p:pic>
        <p:pic>
          <p:nvPicPr>
            <p:cNvPr id="40" name="Picture 39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C07E0F6C-8A04-C542-A2A7-1C78A406F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2511" y="2149619"/>
              <a:ext cx="574377" cy="378371"/>
            </a:xfrm>
            <a:prstGeom prst="rect">
              <a:avLst/>
            </a:prstGeom>
          </p:spPr>
        </p:pic>
        <p:pic>
          <p:nvPicPr>
            <p:cNvPr id="41" name="Picture 40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A2DC4652-BCA5-3B48-8FF8-03CE4D909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79688" y="2847295"/>
              <a:ext cx="574377" cy="378371"/>
            </a:xfrm>
            <a:prstGeom prst="rect">
              <a:avLst/>
            </a:prstGeom>
          </p:spPr>
        </p:pic>
        <p:pic>
          <p:nvPicPr>
            <p:cNvPr id="42" name="Picture 41" descr="A picture containing plate, clock, cup&#10;&#10;Description automatically generated">
              <a:extLst>
                <a:ext uri="{FF2B5EF4-FFF2-40B4-BE49-F238E27FC236}">
                  <a16:creationId xmlns:a16="http://schemas.microsoft.com/office/drawing/2014/main" id="{BDBB49BB-F42E-D84C-A9F9-7AA87C7C5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6390" y="3304630"/>
              <a:ext cx="574377" cy="37837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446C7A8-4BD2-0849-8C02-93B2A6F357A2}"/>
                </a:ext>
              </a:extLst>
            </p:cNvPr>
            <p:cNvSpPr txBox="1"/>
            <p:nvPr/>
          </p:nvSpPr>
          <p:spPr>
            <a:xfrm>
              <a:off x="7373390" y="2680883"/>
              <a:ext cx="578914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App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586E6A-9BD2-B948-8FAA-4CF92B2D0532}"/>
                </a:ext>
              </a:extLst>
            </p:cNvPr>
            <p:cNvSpPr txBox="1"/>
            <p:nvPr/>
          </p:nvSpPr>
          <p:spPr>
            <a:xfrm>
              <a:off x="2376001" y="3193007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7AC4062-8B7B-134E-A20C-B3A6DFEB09A4}"/>
                </a:ext>
              </a:extLst>
            </p:cNvPr>
            <p:cNvSpPr txBox="1"/>
            <p:nvPr/>
          </p:nvSpPr>
          <p:spPr>
            <a:xfrm>
              <a:off x="3293706" y="3444796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273791-442A-1D43-B4B0-7B2BC241A027}"/>
                </a:ext>
              </a:extLst>
            </p:cNvPr>
            <p:cNvSpPr txBox="1"/>
            <p:nvPr/>
          </p:nvSpPr>
          <p:spPr>
            <a:xfrm>
              <a:off x="5182146" y="2987599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E2D7BB6-7854-C44A-AB89-C776112512AE}"/>
                </a:ext>
              </a:extLst>
            </p:cNvPr>
            <p:cNvSpPr txBox="1"/>
            <p:nvPr/>
          </p:nvSpPr>
          <p:spPr>
            <a:xfrm>
              <a:off x="5569770" y="2271980"/>
              <a:ext cx="656821" cy="421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NGW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16D3D4DB-24AA-C84A-B125-EBC58A5D567A}"/>
              </a:ext>
            </a:extLst>
          </p:cNvPr>
          <p:cNvSpPr/>
          <p:nvPr/>
        </p:nvSpPr>
        <p:spPr>
          <a:xfrm>
            <a:off x="5312037" y="1094198"/>
            <a:ext cx="2927502" cy="101095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31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Fragmentation Configuration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367019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Use of </a:t>
            </a:r>
            <a:r>
              <a:rPr lang="en-US" dirty="0" err="1"/>
              <a:t>ACK_on_Error</a:t>
            </a:r>
            <a:r>
              <a:rPr lang="en-US" dirty="0"/>
              <a:t> mode</a:t>
            </a:r>
          </a:p>
          <a:p>
            <a:r>
              <a:rPr lang="en-US" dirty="0"/>
              <a:t>The Transfer Block</a:t>
            </a:r>
          </a:p>
          <a:p>
            <a:pPr lvl="1"/>
            <a:r>
              <a:rPr lang="en-US" dirty="0"/>
              <a:t>From 16 bits to 1000 bits varying of 16 bits</a:t>
            </a:r>
          </a:p>
          <a:p>
            <a:pPr lvl="1"/>
            <a:r>
              <a:rPr lang="en-US" dirty="0"/>
              <a:t>Header needs to be multiple of 4 bits</a:t>
            </a:r>
          </a:p>
          <a:p>
            <a:pPr lvl="1"/>
            <a:r>
              <a:rPr lang="en-US" dirty="0"/>
              <a:t>When Fragmenting Tiles may keep a fixed size of 4 or 8 bits (avoid pad)</a:t>
            </a:r>
          </a:p>
          <a:p>
            <a:pPr lvl="1"/>
            <a:r>
              <a:rPr lang="en-US" dirty="0"/>
              <a:t>2 Configuration</a:t>
            </a:r>
          </a:p>
          <a:p>
            <a:pPr lvl="2"/>
            <a:r>
              <a:rPr lang="en-US" dirty="0"/>
              <a:t>8-bits header size (&lt;300 bits):</a:t>
            </a:r>
          </a:p>
          <a:p>
            <a:pPr lvl="3"/>
            <a:r>
              <a:rPr lang="en-US" dirty="0" err="1"/>
              <a:t>RuleID</a:t>
            </a:r>
            <a:r>
              <a:rPr lang="en-US" dirty="0"/>
              <a:t> 3 bits</a:t>
            </a:r>
          </a:p>
          <a:p>
            <a:pPr lvl="3"/>
            <a:r>
              <a:rPr lang="en-US" dirty="0" err="1"/>
              <a:t>Dtag</a:t>
            </a:r>
            <a:r>
              <a:rPr lang="en-US" dirty="0"/>
              <a:t> 1 bit</a:t>
            </a:r>
          </a:p>
          <a:p>
            <a:pPr lvl="3"/>
            <a:r>
              <a:rPr lang="en-US" dirty="0"/>
              <a:t>FCN 3 bits</a:t>
            </a:r>
          </a:p>
          <a:p>
            <a:pPr lvl="3"/>
            <a:r>
              <a:rPr lang="en-US" dirty="0"/>
              <a:t>W 1 bit</a:t>
            </a:r>
          </a:p>
          <a:p>
            <a:pPr lvl="2"/>
            <a:r>
              <a:rPr lang="en-US" dirty="0"/>
              <a:t>16-bits header size (&gt;300bits):</a:t>
            </a:r>
          </a:p>
          <a:p>
            <a:pPr lvl="3"/>
            <a:r>
              <a:rPr lang="en-US" dirty="0" err="1"/>
              <a:t>RuleID</a:t>
            </a:r>
            <a:r>
              <a:rPr lang="en-US" dirty="0"/>
              <a:t> 8-10 bits</a:t>
            </a:r>
          </a:p>
          <a:p>
            <a:pPr lvl="3"/>
            <a:r>
              <a:rPr lang="en-US" dirty="0" err="1"/>
              <a:t>Dtag</a:t>
            </a:r>
            <a:r>
              <a:rPr lang="en-US" dirty="0"/>
              <a:t> 1 or 2 bits</a:t>
            </a:r>
          </a:p>
          <a:p>
            <a:pPr lvl="3"/>
            <a:r>
              <a:rPr lang="en-US" dirty="0"/>
              <a:t>FCN 3 bits</a:t>
            </a:r>
          </a:p>
          <a:p>
            <a:pPr lvl="3"/>
            <a:r>
              <a:rPr lang="en-US" dirty="0"/>
              <a:t>W 2 or 3 bits</a:t>
            </a:r>
          </a:p>
          <a:p>
            <a:pPr lvl="3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</p:spTree>
    <p:extLst>
      <p:ext uri="{BB962C8B-B14F-4D97-AF65-F5344CB8AC3E}">
        <p14:creationId xmlns:p14="http://schemas.microsoft.com/office/powerpoint/2010/main" val="256018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 Cont.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30626"/>
            <a:ext cx="7886700" cy="3102097"/>
          </a:xfrm>
        </p:spPr>
        <p:txBody>
          <a:bodyPr>
            <a:normAutofit/>
          </a:bodyPr>
          <a:lstStyle/>
          <a:p>
            <a:r>
              <a:rPr lang="en-US" dirty="0"/>
              <a:t>Timers</a:t>
            </a:r>
          </a:p>
          <a:p>
            <a:pPr lvl="1"/>
            <a:r>
              <a:rPr lang="en-US" dirty="0"/>
              <a:t>Following the TS24.008 for power consumption</a:t>
            </a:r>
          </a:p>
          <a:p>
            <a:pPr lvl="1"/>
            <a:r>
              <a:rPr lang="en-US" dirty="0"/>
              <a:t>The range goes from 1 hour to 10 hours</a:t>
            </a:r>
          </a:p>
          <a:p>
            <a:pPr lvl="2"/>
            <a:r>
              <a:rPr lang="en-US" dirty="0"/>
              <a:t>Inactivity timer at the range</a:t>
            </a:r>
          </a:p>
          <a:p>
            <a:pPr lvl="2"/>
            <a:r>
              <a:rPr lang="en-US" dirty="0"/>
              <a:t>Retransmission timer below the range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</p:spTree>
    <p:extLst>
      <p:ext uri="{BB962C8B-B14F-4D97-AF65-F5344CB8AC3E}">
        <p14:creationId xmlns:p14="http://schemas.microsoft.com/office/powerpoint/2010/main" val="407908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3670197"/>
          </a:xfrm>
        </p:spPr>
        <p:txBody>
          <a:bodyPr>
            <a:normAutofit/>
          </a:bodyPr>
          <a:lstStyle/>
          <a:p>
            <a:r>
              <a:rPr lang="en-US" dirty="0"/>
              <a:t>Questions? </a:t>
            </a:r>
          </a:p>
          <a:p>
            <a:r>
              <a:rPr lang="en-US" dirty="0"/>
              <a:t>Reviewers?</a:t>
            </a:r>
          </a:p>
          <a:p>
            <a:endParaRPr lang="en-US" dirty="0"/>
          </a:p>
          <a:p>
            <a:r>
              <a:rPr lang="en-US" dirty="0"/>
              <a:t>L-C?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draft-ietf-lpwan-schc-over-nbiot-03</a:t>
            </a:r>
          </a:p>
        </p:txBody>
      </p:sp>
    </p:spTree>
    <p:extLst>
      <p:ext uri="{BB962C8B-B14F-4D97-AF65-F5344CB8AC3E}">
        <p14:creationId xmlns:p14="http://schemas.microsoft.com/office/powerpoint/2010/main" val="287803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9138</TotalTime>
  <Words>375</Words>
  <Application>Microsoft Macintosh PowerPoint</Application>
  <PresentationFormat>On-screen Show (16:9)</PresentationFormat>
  <Paragraphs>145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draft-ietf-lpwan-schc-over-nbiot-03</vt:lpstr>
      <vt:lpstr>NB-IoT Network</vt:lpstr>
      <vt:lpstr>UseCase1: IP based Data Transmission</vt:lpstr>
      <vt:lpstr>UseCase2: IP based Data Transmission</vt:lpstr>
      <vt:lpstr>Non-IP based Data Transmission</vt:lpstr>
      <vt:lpstr>Fragmentation Configuration</vt:lpstr>
      <vt:lpstr> Cont. Parameters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Ana Minaburo</cp:lastModifiedBy>
  <cp:revision>76</cp:revision>
  <dcterms:created xsi:type="dcterms:W3CDTF">2019-03-25T14:37:21Z</dcterms:created>
  <dcterms:modified xsi:type="dcterms:W3CDTF">2020-07-29T12:21:23Z</dcterms:modified>
</cp:coreProperties>
</file>