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Lst>
  <p:notesMasterIdLst>
    <p:notesMasterId r:id="rId11"/>
  </p:notesMasterIdLst>
  <p:handoutMasterIdLst>
    <p:handoutMasterId r:id="rId12"/>
  </p:handoutMasterIdLst>
  <p:sldIdLst>
    <p:sldId id="504" r:id="rId3"/>
    <p:sldId id="573" r:id="rId4"/>
    <p:sldId id="612" r:id="rId5"/>
    <p:sldId id="613" r:id="rId6"/>
    <p:sldId id="559" r:id="rId7"/>
    <p:sldId id="637" r:id="rId8"/>
    <p:sldId id="646" r:id="rId9"/>
    <p:sldId id="663" r:id="rId10"/>
  </p:sldIdLst>
  <p:sldSz cx="9144000" cy="5143500" type="screen16x9"/>
  <p:notesSz cx="6858000" cy="9144000"/>
  <p:defaultText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1E26"/>
    <a:srgbClr val="C01D23"/>
    <a:srgbClr val="C12022"/>
    <a:srgbClr val="E96870"/>
    <a:srgbClr val="9BBB59"/>
    <a:srgbClr val="EAD4D5"/>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734" autoAdjust="0"/>
  </p:normalViewPr>
  <p:slideViewPr>
    <p:cSldViewPr snapToGrid="0" snapToObjects="1">
      <p:cViewPr varScale="1">
        <p:scale>
          <a:sx n="132" d="100"/>
          <a:sy n="132" d="100"/>
        </p:scale>
        <p:origin x="1008" y="54"/>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67" d="100"/>
          <a:sy n="67" d="100"/>
        </p:scale>
        <p:origin x="-320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29/07/2020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29/07/2020</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7061" rtl="0" eaLnBrk="1" latinLnBrk="0" hangingPunct="1">
      <a:defRPr sz="1200" kern="1200">
        <a:solidFill>
          <a:schemeClr val="tx1"/>
        </a:solidFill>
        <a:latin typeface="+mn-lt"/>
        <a:ea typeface="+mn-ea"/>
        <a:cs typeface="+mn-cs"/>
      </a:defRPr>
    </a:lvl1pPr>
    <a:lvl2pPr marL="457061" algn="l" defTabSz="457061" rtl="0" eaLnBrk="1" latinLnBrk="0" hangingPunct="1">
      <a:defRPr sz="1200" kern="1200">
        <a:solidFill>
          <a:schemeClr val="tx1"/>
        </a:solidFill>
        <a:latin typeface="+mn-lt"/>
        <a:ea typeface="+mn-ea"/>
        <a:cs typeface="+mn-cs"/>
      </a:defRPr>
    </a:lvl2pPr>
    <a:lvl3pPr marL="914121" algn="l" defTabSz="457061" rtl="0" eaLnBrk="1" latinLnBrk="0" hangingPunct="1">
      <a:defRPr sz="1200" kern="1200">
        <a:solidFill>
          <a:schemeClr val="tx1"/>
        </a:solidFill>
        <a:latin typeface="+mn-lt"/>
        <a:ea typeface="+mn-ea"/>
        <a:cs typeface="+mn-cs"/>
      </a:defRPr>
    </a:lvl3pPr>
    <a:lvl4pPr marL="1371183" algn="l" defTabSz="457061" rtl="0" eaLnBrk="1" latinLnBrk="0" hangingPunct="1">
      <a:defRPr sz="1200" kern="1200">
        <a:solidFill>
          <a:schemeClr val="tx1"/>
        </a:solidFill>
        <a:latin typeface="+mn-lt"/>
        <a:ea typeface="+mn-ea"/>
        <a:cs typeface="+mn-cs"/>
      </a:defRPr>
    </a:lvl4pPr>
    <a:lvl5pPr marL="1828243" algn="l" defTabSz="457061" rtl="0" eaLnBrk="1" latinLnBrk="0" hangingPunct="1">
      <a:defRPr sz="1200" kern="1200">
        <a:solidFill>
          <a:schemeClr val="tx1"/>
        </a:solidFill>
        <a:latin typeface="+mn-lt"/>
        <a:ea typeface="+mn-ea"/>
        <a:cs typeface="+mn-cs"/>
      </a:defRPr>
    </a:lvl5pPr>
    <a:lvl6pPr marL="2285303" algn="l" defTabSz="457061" rtl="0" eaLnBrk="1" latinLnBrk="0" hangingPunct="1">
      <a:defRPr sz="1200" kern="1200">
        <a:solidFill>
          <a:schemeClr val="tx1"/>
        </a:solidFill>
        <a:latin typeface="+mn-lt"/>
        <a:ea typeface="+mn-ea"/>
        <a:cs typeface="+mn-cs"/>
      </a:defRPr>
    </a:lvl6pPr>
    <a:lvl7pPr marL="2742363" algn="l" defTabSz="457061" rtl="0" eaLnBrk="1" latinLnBrk="0" hangingPunct="1">
      <a:defRPr sz="1200" kern="1200">
        <a:solidFill>
          <a:schemeClr val="tx1"/>
        </a:solidFill>
        <a:latin typeface="+mn-lt"/>
        <a:ea typeface="+mn-ea"/>
        <a:cs typeface="+mn-cs"/>
      </a:defRPr>
    </a:lvl7pPr>
    <a:lvl8pPr marL="3199424" algn="l" defTabSz="457061" rtl="0" eaLnBrk="1" latinLnBrk="0" hangingPunct="1">
      <a:defRPr sz="1200" kern="1200">
        <a:solidFill>
          <a:schemeClr val="tx1"/>
        </a:solidFill>
        <a:latin typeface="+mn-lt"/>
        <a:ea typeface="+mn-ea"/>
        <a:cs typeface="+mn-cs"/>
      </a:defRPr>
    </a:lvl8pPr>
    <a:lvl9pPr marL="3656485" algn="l" defTabSz="45706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a:t>
            </a:fld>
            <a:endParaRPr lang="fr-F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72191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817187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5</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301049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8</a:t>
            </a:fld>
            <a:endParaRPr lang="fr-FR"/>
          </a:p>
        </p:txBody>
      </p:sp>
    </p:spTree>
    <p:extLst>
      <p:ext uri="{BB962C8B-B14F-4D97-AF65-F5344CB8AC3E}">
        <p14:creationId xmlns:p14="http://schemas.microsoft.com/office/powerpoint/2010/main" val="3358698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1686424"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LPWAN@IETF108</a:t>
            </a: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3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a14="http://schemas.microsoft.com/office/drawing/2010/main" xmlns=""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20" y="4274345"/>
            <a:ext cx="737147" cy="440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900" algn="ctr" rtl="0" eaLnBrk="0" fontAlgn="base" hangingPunct="0">
        <a:lnSpc>
          <a:spcPct val="90000"/>
        </a:lnSpc>
        <a:spcBef>
          <a:spcPct val="0"/>
        </a:spcBef>
        <a:spcAft>
          <a:spcPct val="0"/>
        </a:spcAft>
        <a:defRPr sz="2700" b="1">
          <a:solidFill>
            <a:schemeClr val="tx2"/>
          </a:solidFill>
          <a:latin typeface="Times New Roman" charset="0"/>
        </a:defRPr>
      </a:lvl6pPr>
      <a:lvl7pPr marL="685800" algn="ctr" rtl="0" eaLnBrk="0" fontAlgn="base" hangingPunct="0">
        <a:lnSpc>
          <a:spcPct val="90000"/>
        </a:lnSpc>
        <a:spcBef>
          <a:spcPct val="0"/>
        </a:spcBef>
        <a:spcAft>
          <a:spcPct val="0"/>
        </a:spcAft>
        <a:defRPr sz="2700" b="1">
          <a:solidFill>
            <a:schemeClr val="tx2"/>
          </a:solidFill>
          <a:latin typeface="Times New Roman" charset="0"/>
        </a:defRPr>
      </a:lvl7pPr>
      <a:lvl8pPr marL="1028700" algn="ctr" rtl="0" eaLnBrk="0" fontAlgn="base" hangingPunct="0">
        <a:lnSpc>
          <a:spcPct val="90000"/>
        </a:lnSpc>
        <a:spcBef>
          <a:spcPct val="0"/>
        </a:spcBef>
        <a:spcAft>
          <a:spcPct val="0"/>
        </a:spcAft>
        <a:defRPr sz="2700" b="1">
          <a:solidFill>
            <a:schemeClr val="tx2"/>
          </a:solidFill>
          <a:latin typeface="Times New Roman" charset="0"/>
        </a:defRPr>
      </a:lvl8pPr>
      <a:lvl9pPr marL="137160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313" indent="-21431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350" indent="-17145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250" indent="-17145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72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4pPr>
      <a:lvl5pPr marL="15001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5pPr>
      <a:lvl6pPr marL="18430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6pPr>
      <a:lvl7pPr marL="21859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7pPr>
      <a:lvl8pPr marL="25288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8pPr>
      <a:lvl9pPr marL="28717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ackl.io"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mailto:pthubert@cisco.com"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odimd.ietf.org/notes-ietf-108-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meetecho.com/ietf108/lpwan" TargetMode="External"/><Relationship Id="rId7" Type="http://schemas.openxmlformats.org/officeDocument/2006/relationships/hyperlink" Target="https://datatracker.ietf.org/meeting/108/session/lpwan" TargetMode="External"/><Relationship Id="rId2" Type="http://schemas.openxmlformats.org/officeDocument/2006/relationships/hyperlink" Target="https://codimd.ietf.org/notes-ietf-108-lpwan" TargetMode="External"/><Relationship Id="rId1" Type="http://schemas.openxmlformats.org/officeDocument/2006/relationships/slideLayout" Target="../slideLayouts/slideLayout2.xml"/><Relationship Id="rId6" Type="http://schemas.openxmlformats.org/officeDocument/2006/relationships/hyperlink" Target="https://www.ietf.org/mailman/listinfo/lp-wan" TargetMode="External"/><Relationship Id="rId5" Type="http://schemas.openxmlformats.org/officeDocument/2006/relationships/hyperlink" Target="mailto:lp-wan@ietf.org" TargetMode="External"/><Relationship Id="rId4" Type="http://schemas.openxmlformats.org/officeDocument/2006/relationships/hyperlink" Target="mailto:lpwan@jabber.ietf.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a:t>
            </a:fld>
            <a:endParaRPr lang="fr-FR" dirty="0"/>
          </a:p>
        </p:txBody>
      </p:sp>
      <p:sp>
        <p:nvSpPr>
          <p:cNvPr id="4" name="Titre 1"/>
          <p:cNvSpPr txBox="1">
            <a:spLocks/>
          </p:cNvSpPr>
          <p:nvPr/>
        </p:nvSpPr>
        <p:spPr>
          <a:xfrm>
            <a:off x="0" y="1133922"/>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a:latin typeface="High Tower Text" panose="02040502050506030303" pitchFamily="18" charset="0"/>
                <a:cs typeface="Trebuchet MS"/>
              </a:rPr>
              <a:t>LPWAN WG</a:t>
            </a: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a:latin typeface="+mn-lt"/>
                <a:cs typeface="Trebuchet MS"/>
              </a:rPr>
              <a:t>WG Chairs: </a:t>
            </a:r>
          </a:p>
          <a:p>
            <a:r>
              <a:rPr lang="en-US" sz="2000" dirty="0">
                <a:latin typeface="+mn-lt"/>
                <a:cs typeface="Trebuchet MS"/>
              </a:rPr>
              <a:t>Alexander Pelov </a:t>
            </a:r>
            <a:r>
              <a:rPr lang="en-US" sz="2000" dirty="0">
                <a:latin typeface="+mn-lt"/>
                <a:cs typeface="Trebuchet MS"/>
                <a:hlinkClick r:id="rId3"/>
              </a:rPr>
              <a:t>a@ackl.io</a:t>
            </a:r>
            <a:r>
              <a:rPr lang="en-US" sz="2000" dirty="0">
                <a:latin typeface="+mn-lt"/>
                <a:cs typeface="Trebuchet MS"/>
              </a:rPr>
              <a:t> </a:t>
            </a:r>
          </a:p>
          <a:p>
            <a:r>
              <a:rPr lang="en-US" sz="2000" dirty="0">
                <a:latin typeface="+mn-lt"/>
                <a:cs typeface="Trebuchet MS"/>
              </a:rPr>
              <a:t>Pascal Thubert </a:t>
            </a:r>
            <a:r>
              <a:rPr lang="en-US" sz="2000" dirty="0">
                <a:latin typeface="+mn-lt"/>
                <a:cs typeface="Trebuchet MS"/>
                <a:hlinkClick r:id="rId4"/>
              </a:rPr>
              <a:t>pthubert@cisco.com</a:t>
            </a:r>
            <a:r>
              <a:rPr lang="en-US" sz="2000" dirty="0">
                <a:latin typeface="+mn-lt"/>
                <a:cs typeface="Trebuchet MS"/>
              </a:rPr>
              <a:t> </a:t>
            </a:r>
          </a:p>
          <a:p>
            <a:endParaRPr lang="en-US" sz="2000" dirty="0">
              <a:latin typeface="+mn-lt"/>
              <a:cs typeface="Trebuchet MS"/>
            </a:endParaRPr>
          </a:p>
          <a:p>
            <a:r>
              <a:rPr lang="en-US" sz="2000" dirty="0">
                <a:latin typeface="+mn-lt"/>
                <a:cs typeface="Trebuchet MS"/>
              </a:rPr>
              <a:t>AD: </a:t>
            </a:r>
            <a:r>
              <a:rPr lang="en-US" sz="2000" dirty="0">
                <a:cs typeface="Trebuchet MS"/>
              </a:rPr>
              <a:t>Eric Vyncke</a:t>
            </a:r>
            <a:endParaRPr lang="en-US" sz="2000" dirty="0">
              <a:latin typeface="+mn-lt"/>
              <a:cs typeface="Trebuchet MS"/>
            </a:endParaRPr>
          </a:p>
          <a:p>
            <a:r>
              <a:rPr lang="en-US" sz="2000" dirty="0">
                <a:latin typeface="+mn-lt"/>
                <a:cs typeface="Trebuchet MS"/>
              </a:rPr>
              <a:t>&lt;evyncke@cisco.com&gt;</a:t>
            </a: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
        <p:nvSpPr>
          <p:cNvPr id="8" name="ZoneTexte 1"/>
          <p:cNvSpPr txBox="1"/>
          <p:nvPr/>
        </p:nvSpPr>
        <p:spPr>
          <a:xfrm>
            <a:off x="2802442" y="4738501"/>
            <a:ext cx="3090590" cy="369332"/>
          </a:xfrm>
          <a:prstGeom prst="rect">
            <a:avLst/>
          </a:prstGeom>
          <a:noFill/>
        </p:spPr>
        <p:txBody>
          <a:bodyPr wrap="none" rtlCol="0">
            <a:spAutoFit/>
          </a:bodyPr>
          <a:lstStyle/>
          <a:p>
            <a:r>
              <a:rPr lang="en-US" dirty="0">
                <a:cs typeface="Trebuchet MS"/>
              </a:rPr>
              <a:t>IETF 108, Virtual, July 30</a:t>
            </a:r>
            <a:r>
              <a:rPr lang="en-US" baseline="30000" dirty="0">
                <a:cs typeface="Trebuchet MS"/>
              </a:rPr>
              <a:t>th</a:t>
            </a:r>
            <a:r>
              <a:rPr lang="en-US" dirty="0">
                <a:cs typeface="Trebuchet MS"/>
              </a:rPr>
              <a:t>, 2020</a:t>
            </a:r>
          </a:p>
        </p:txBody>
      </p:sp>
    </p:spTree>
    <p:extLst>
      <p:ext uri="{BB962C8B-B14F-4D97-AF65-F5344CB8AC3E}">
        <p14:creationId xmlns:p14="http://schemas.microsoft.com/office/powerpoint/2010/main" val="102956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3"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14" y="446314"/>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137372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7202569" y="4786312"/>
            <a:ext cx="1600200" cy="3571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7487" tIns="35093" rIns="67487" bIns="35093"/>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r" eaLnBrk="1" hangingPunct="1">
              <a:spcBef>
                <a:spcPct val="0"/>
              </a:spcBef>
              <a:buFontTx/>
              <a:buNone/>
            </a:pPr>
            <a:fld id="{1035BE04-0AC6-40AD-A4CA-6FC22B338A79}" type="slidenum">
              <a:rPr lang="en-US" altLang="en-US" sz="1050">
                <a:solidFill>
                  <a:srgbClr val="000000"/>
                </a:solidFill>
                <a:cs typeface="Droid Sans Fallback" charset="0"/>
              </a:rPr>
              <a:pPr algn="r" eaLnBrk="1" hangingPunct="1">
                <a:spcBef>
                  <a:spcPct val="0"/>
                </a:spcBef>
                <a:buFontTx/>
                <a:buNone/>
              </a:pPr>
              <a:t>3</a:t>
            </a:fld>
            <a:endParaRPr lang="en-US" altLang="en-US" sz="1050" dirty="0">
              <a:solidFill>
                <a:srgbClr val="000000"/>
              </a:solidFill>
              <a:cs typeface="Droid Sans Fallback" charset="0"/>
            </a:endParaRPr>
          </a:p>
        </p:txBody>
      </p:sp>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68565" tIns="34283" rIns="68565"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is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3" y="3813572"/>
            <a:ext cx="8832878" cy="71720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lIns="67487" tIns="35093" rIns="67487" bIns="3509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All: Please contribute online to the minutes at: </a:t>
            </a:r>
            <a:r>
              <a:rPr lang="en-US" altLang="en-US" sz="1400" dirty="0">
                <a:solidFill>
                  <a:srgbClr val="000000"/>
                </a:solidFill>
                <a:cs typeface="Droid Sans Fallback" charset="0"/>
                <a:hlinkClick r:id="rId3"/>
              </a:rPr>
              <a:t>https://codimd.ietf.org/notes-ietf-108-lpwan</a:t>
            </a:r>
            <a:endParaRPr lang="en-US" altLang="en-US" sz="1400" dirty="0">
              <a:solidFill>
                <a:srgbClr val="000000"/>
              </a:solidFill>
              <a:cs typeface="Droid Sans Fallback" charset="0"/>
            </a:endParaRP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a:t>
            </a:r>
          </a:p>
          <a:p>
            <a:pPr>
              <a:spcBef>
                <a:spcPct val="0"/>
              </a:spcBef>
              <a:buNone/>
            </a:pPr>
            <a:r>
              <a:rPr lang="en-US" altLang="en-US" sz="1400" dirty="0">
                <a:solidFill>
                  <a:srgbClr val="000000"/>
                </a:solidFill>
                <a:cs typeface="Droid Sans Fallback" charset="0"/>
              </a:rPr>
              <a:t>***	Based on </a:t>
            </a:r>
            <a:r>
              <a:rPr lang="en-US" altLang="en-US" sz="1400" dirty="0" err="1">
                <a:solidFill>
                  <a:srgbClr val="000000"/>
                </a:solidFill>
                <a:cs typeface="Droid Sans Fallback" charset="0"/>
              </a:rPr>
              <a:t>Meetecho</a:t>
            </a:r>
            <a:r>
              <a:rPr lang="en-US" altLang="en-US" sz="1400" dirty="0">
                <a:solidFill>
                  <a:srgbClr val="000000"/>
                </a:solidFill>
                <a:cs typeface="Droid Sans Fallback" charset="0"/>
              </a:rPr>
              <a:t> Attendance Record. You can log once and only once to each session. </a:t>
            </a:r>
          </a:p>
        </p:txBody>
      </p:sp>
    </p:spTree>
    <p:extLst>
      <p:ext uri="{BB962C8B-B14F-4D97-AF65-F5344CB8AC3E}">
        <p14:creationId xmlns:p14="http://schemas.microsoft.com/office/powerpoint/2010/main" val="4003898377"/>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a:t>Minute takers, jabber scribes</a:t>
            </a:r>
          </a:p>
        </p:txBody>
      </p:sp>
      <p:sp>
        <p:nvSpPr>
          <p:cNvPr id="3" name="Espace réservé du contenu 2"/>
          <p:cNvSpPr>
            <a:spLocks noGrp="1"/>
          </p:cNvSpPr>
          <p:nvPr>
            <p:ph idx="1"/>
          </p:nvPr>
        </p:nvSpPr>
        <p:spPr/>
        <p:txBody>
          <a:bodyPr>
            <a:normAutofit fontScale="55000" lnSpcReduction="20000"/>
          </a:bodyPr>
          <a:lstStyle/>
          <a:p>
            <a:r>
              <a:rPr lang="en-US" dirty="0"/>
              <a:t>Minutes</a:t>
            </a:r>
          </a:p>
          <a:p>
            <a:pPr lvl="1"/>
            <a:r>
              <a:rPr lang="en-US" dirty="0" err="1"/>
              <a:t>CodiMD</a:t>
            </a:r>
            <a:r>
              <a:rPr lang="en-US" dirty="0"/>
              <a:t>: </a:t>
            </a:r>
            <a:r>
              <a:rPr lang="en-US" altLang="en-US" dirty="0">
                <a:solidFill>
                  <a:srgbClr val="000000"/>
                </a:solidFill>
                <a:cs typeface="Droid Sans Fallback" charset="0"/>
                <a:hlinkClick r:id="rId2"/>
              </a:rPr>
              <a:t>https://codimd.ietf.org/notes-ietf-108-lpwan</a:t>
            </a:r>
            <a:endParaRPr lang="en-US" altLang="en-US" dirty="0">
              <a:solidFill>
                <a:srgbClr val="000000"/>
              </a:solidFill>
              <a:cs typeface="Droid Sans Fallback" charset="0"/>
            </a:endParaRPr>
          </a:p>
          <a:p>
            <a:pPr lvl="1"/>
            <a:r>
              <a:rPr lang="en-US" dirty="0"/>
              <a:t>Minute takers volunteers?</a:t>
            </a:r>
          </a:p>
          <a:p>
            <a:pPr lvl="1"/>
            <a:endParaRPr lang="en-US" dirty="0"/>
          </a:p>
          <a:p>
            <a:r>
              <a:rPr lang="en-US" dirty="0"/>
              <a:t>Remote participation</a:t>
            </a:r>
          </a:p>
          <a:p>
            <a:pPr lvl="1"/>
            <a:r>
              <a:rPr lang="en-US" dirty="0" err="1"/>
              <a:t>Meetecho</a:t>
            </a:r>
            <a:r>
              <a:rPr lang="en-US" dirty="0"/>
              <a:t>: </a:t>
            </a:r>
            <a:r>
              <a:rPr lang="en-US" dirty="0">
                <a:hlinkClick r:id="rId3"/>
              </a:rPr>
              <a:t>http://www.meetecho.com/ietf108/lpwan</a:t>
            </a:r>
            <a:endParaRPr lang="en-US" dirty="0"/>
          </a:p>
          <a:p>
            <a:pPr lvl="1"/>
            <a:r>
              <a:rPr lang="en-US" dirty="0"/>
              <a:t>Jabber: </a:t>
            </a:r>
            <a:r>
              <a:rPr lang="en-US" dirty="0">
                <a:hlinkClick r:id="rId4"/>
              </a:rPr>
              <a:t>lpwan@jabber.ietf.org</a:t>
            </a:r>
            <a:endParaRPr lang="en-US" dirty="0"/>
          </a:p>
          <a:p>
            <a:pPr lvl="2"/>
            <a:r>
              <a:rPr lang="en-US" dirty="0"/>
              <a:t>Jabber scribe volunteers?</a:t>
            </a:r>
          </a:p>
          <a:p>
            <a:pPr lvl="2"/>
            <a:endParaRPr lang="en-US" dirty="0"/>
          </a:p>
          <a:p>
            <a:r>
              <a:rPr lang="en-US" dirty="0"/>
              <a:t>Mailing list: </a:t>
            </a:r>
            <a:r>
              <a:rPr lang="en-US" dirty="0">
                <a:hlinkClick r:id="rId5"/>
              </a:rPr>
              <a:t>lp-wan@ietf.org</a:t>
            </a:r>
            <a:endParaRPr lang="en-US" dirty="0"/>
          </a:p>
          <a:p>
            <a:pPr lvl="1"/>
            <a:r>
              <a:rPr lang="en-US" dirty="0"/>
              <a:t>To subscribe: </a:t>
            </a:r>
            <a:r>
              <a:rPr lang="en-US" dirty="0">
                <a:hlinkClick r:id="rId6"/>
              </a:rPr>
              <a:t>https://www.ietf.org/mailman/listinfo/lp-wan</a:t>
            </a:r>
            <a:endParaRPr lang="en-US" dirty="0"/>
          </a:p>
          <a:p>
            <a:pPr lvl="2"/>
            <a:endParaRPr lang="en-US" dirty="0"/>
          </a:p>
          <a:p>
            <a:r>
              <a:rPr lang="en-US" dirty="0"/>
              <a:t>Meeting materials: </a:t>
            </a:r>
            <a:r>
              <a:rPr lang="en-US" dirty="0">
                <a:hlinkClick r:id="rId7"/>
              </a:rPr>
              <a:t>https://datatracker.ietf.org/meeting/108/session/lpwan</a:t>
            </a:r>
            <a:r>
              <a:rPr lang="en-US" dirty="0"/>
              <a:t> </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4</a:t>
            </a:fld>
            <a:endParaRPr lang="fr-FR"/>
          </a:p>
        </p:txBody>
      </p:sp>
    </p:spTree>
    <p:extLst>
      <p:ext uri="{BB962C8B-B14F-4D97-AF65-F5344CB8AC3E}">
        <p14:creationId xmlns:p14="http://schemas.microsoft.com/office/powerpoint/2010/main" val="3985666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5</a:t>
            </a:fld>
            <a:endParaRPr lang="fr-FR"/>
          </a:p>
        </p:txBody>
      </p:sp>
      <p:graphicFrame>
        <p:nvGraphicFramePr>
          <p:cNvPr id="5" name="Table 4"/>
          <p:cNvGraphicFramePr>
            <a:graphicFrameLocks noGrp="1"/>
          </p:cNvGraphicFramePr>
          <p:nvPr>
            <p:extLst>
              <p:ext uri="{D42A27DB-BD31-4B8C-83A1-F6EECF244321}">
                <p14:modId xmlns:p14="http://schemas.microsoft.com/office/powerpoint/2010/main" val="1939984616"/>
              </p:ext>
            </p:extLst>
          </p:nvPr>
        </p:nvGraphicFramePr>
        <p:xfrm>
          <a:off x="820653" y="1047512"/>
          <a:ext cx="7948773" cy="3442364"/>
        </p:xfrm>
        <a:graphic>
          <a:graphicData uri="http://schemas.openxmlformats.org/drawingml/2006/table">
            <a:tbl>
              <a:tblPr firstRow="1" bandRow="1">
                <a:tableStyleId>{5C22544A-7EE6-4342-B048-85BDC9FD1C3A}</a:tableStyleId>
              </a:tblPr>
              <a:tblGrid>
                <a:gridCol w="827382">
                  <a:extLst>
                    <a:ext uri="{9D8B030D-6E8A-4147-A177-3AD203B41FA5}">
                      <a16:colId xmlns:a16="http://schemas.microsoft.com/office/drawing/2014/main" val="1188353627"/>
                    </a:ext>
                  </a:extLst>
                </a:gridCol>
                <a:gridCol w="6304021">
                  <a:extLst>
                    <a:ext uri="{9D8B030D-6E8A-4147-A177-3AD203B41FA5}">
                      <a16:colId xmlns:a16="http://schemas.microsoft.com/office/drawing/2014/main" val="2384022481"/>
                    </a:ext>
                  </a:extLst>
                </a:gridCol>
                <a:gridCol w="817370">
                  <a:extLst>
                    <a:ext uri="{9D8B030D-6E8A-4147-A177-3AD203B41FA5}">
                      <a16:colId xmlns:a16="http://schemas.microsoft.com/office/drawing/2014/main" val="4011079028"/>
                    </a:ext>
                  </a:extLst>
                </a:gridCol>
              </a:tblGrid>
              <a:tr h="1030165">
                <a:tc>
                  <a:txBody>
                    <a:bodyPr/>
                    <a:lstStyle/>
                    <a:p>
                      <a:r>
                        <a:rPr lang="en-US" sz="1400" b="0" dirty="0">
                          <a:solidFill>
                            <a:schemeClr val="tx1"/>
                          </a:solidFill>
                        </a:rPr>
                        <a:t>13:00</a:t>
                      </a:r>
                    </a:p>
                    <a:p>
                      <a:r>
                        <a:rPr lang="en-US" sz="1400" b="0" dirty="0">
                          <a:solidFill>
                            <a:schemeClr val="tx1"/>
                          </a:solidFill>
                        </a:rPr>
                        <a:t>(UTC)</a:t>
                      </a:r>
                    </a:p>
                  </a:txBody>
                  <a:tcPr>
                    <a:solidFill>
                      <a:schemeClr val="bg1"/>
                    </a:solidFill>
                  </a:tcPr>
                </a:tc>
                <a:tc>
                  <a:txBody>
                    <a:bodyPr/>
                    <a:lstStyle/>
                    <a:p>
                      <a:pPr marL="0" indent="0">
                        <a:spcBef>
                          <a:spcPts val="600"/>
                        </a:spcBef>
                        <a:buClr>
                          <a:srgbClr val="000000"/>
                        </a:buClr>
                        <a:buNone/>
                      </a:pPr>
                      <a:r>
                        <a:rPr lang="en-US" sz="1400" b="0" dirty="0">
                          <a:solidFill>
                            <a:schemeClr val="tx1"/>
                          </a:solidFill>
                        </a:rPr>
                        <a:t>Opening, agenda bashing </a:t>
                      </a:r>
                      <a:r>
                        <a:rPr lang="en-US" altLang="en-US" sz="1400" b="0" dirty="0">
                          <a:solidFill>
                            <a:schemeClr val="tx1"/>
                          </a:solidFill>
                          <a:cs typeface="Droid Sans Fallback" charset="0"/>
                        </a:rPr>
                        <a:t>(Chairs) 		</a:t>
                      </a:r>
                    </a:p>
                    <a:p>
                      <a:pPr marL="228600" indent="-228600">
                        <a:spcBef>
                          <a:spcPts val="0"/>
                        </a:spcBef>
                        <a:buClr>
                          <a:srgbClr val="000000"/>
                        </a:buClr>
                        <a:buFont typeface="Arial" panose="020B0604020202020204" pitchFamily="34" charset="0"/>
                        <a:buChar char="•"/>
                      </a:pPr>
                      <a:r>
                        <a:rPr lang="en-US" altLang="en-US" sz="1400" b="0" dirty="0">
                          <a:solidFill>
                            <a:schemeClr val="tx1"/>
                          </a:solidFill>
                          <a:cs typeface="Droid Sans Fallback" charset="0"/>
                        </a:rPr>
                        <a:t>Note-Well, Scribes,  Agenda Bashing</a:t>
                      </a:r>
                    </a:p>
                    <a:p>
                      <a:pPr marL="228600" indent="-228600">
                        <a:spcBef>
                          <a:spcPts val="0"/>
                        </a:spcBef>
                        <a:buClr>
                          <a:srgbClr val="000000"/>
                        </a:buClr>
                        <a:buFont typeface="Arial" panose="020B0604020202020204" pitchFamily="34" charset="0"/>
                        <a:buChar char="•"/>
                      </a:pPr>
                      <a:r>
                        <a:rPr lang="en-US" sz="1400" b="0" dirty="0">
                          <a:solidFill>
                            <a:schemeClr val="tx1"/>
                          </a:solidFill>
                        </a:rPr>
                        <a:t>Status of drafts </a:t>
                      </a:r>
                    </a:p>
                    <a:p>
                      <a:pPr marL="228600" indent="-228600">
                        <a:spcBef>
                          <a:spcPts val="0"/>
                        </a:spcBef>
                        <a:buClr>
                          <a:srgbClr val="000000"/>
                        </a:buClr>
                        <a:buFont typeface="Arial" panose="020B0604020202020204" pitchFamily="34" charset="0"/>
                        <a:buChar char="•"/>
                      </a:pPr>
                      <a:r>
                        <a:rPr lang="en-US" sz="1400" b="0" dirty="0">
                          <a:solidFill>
                            <a:schemeClr val="tx1"/>
                          </a:solidFill>
                        </a:rPr>
                        <a:t>Presenters: The Chairs</a:t>
                      </a:r>
                    </a:p>
                  </a:txBody>
                  <a:tcPr>
                    <a:solidFill>
                      <a:schemeClr val="bg1"/>
                    </a:solidFill>
                  </a:tcPr>
                </a:tc>
                <a:tc>
                  <a:txBody>
                    <a:bodyPr/>
                    <a:lstStyle/>
                    <a:p>
                      <a:r>
                        <a:rPr lang="en-US" sz="1400" b="0" dirty="0">
                          <a:solidFill>
                            <a:schemeClr val="tx1"/>
                          </a:solidFill>
                        </a:rPr>
                        <a:t>10mn</a:t>
                      </a:r>
                    </a:p>
                  </a:txBody>
                  <a:tcPr>
                    <a:solidFill>
                      <a:schemeClr val="bg1"/>
                    </a:solidFill>
                  </a:tcPr>
                </a:tc>
                <a:extLst>
                  <a:ext uri="{0D108BD9-81ED-4DB2-BD59-A6C34878D82A}">
                    <a16:rowId xmlns:a16="http://schemas.microsoft.com/office/drawing/2014/main" val="430590605"/>
                  </a:ext>
                </a:extLst>
              </a:tr>
              <a:tr h="871833">
                <a:tc>
                  <a:txBody>
                    <a:bodyPr/>
                    <a:lstStyle/>
                    <a:p>
                      <a:r>
                        <a:rPr lang="en-US" sz="1400" b="0" dirty="0">
                          <a:solidFill>
                            <a:schemeClr val="tx1"/>
                          </a:solidFill>
                        </a:rPr>
                        <a:t>13:05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1400" dirty="0"/>
                        <a:t>draft-</a:t>
                      </a:r>
                      <a:r>
                        <a:rPr lang="en-US" sz="1400" dirty="0" err="1"/>
                        <a:t>ietf</a:t>
                      </a:r>
                      <a:r>
                        <a:rPr lang="en-US" sz="1400" dirty="0"/>
                        <a:t>-</a:t>
                      </a:r>
                      <a:r>
                        <a:rPr lang="en-US" sz="1400" dirty="0" err="1"/>
                        <a:t>lpwan</a:t>
                      </a:r>
                      <a:r>
                        <a:rPr lang="en-US" sz="1400" dirty="0"/>
                        <a:t>-</a:t>
                      </a:r>
                      <a:r>
                        <a:rPr lang="en-US" sz="1400" dirty="0" err="1"/>
                        <a:t>schc</a:t>
                      </a:r>
                      <a:r>
                        <a:rPr lang="en-US" sz="1400" dirty="0"/>
                        <a:t>-over-</a:t>
                      </a:r>
                      <a:r>
                        <a:rPr lang="en-US" sz="1400" dirty="0" err="1"/>
                        <a:t>sigfox</a:t>
                      </a:r>
                      <a:r>
                        <a:rPr lang="en-US" sz="1400" dirty="0"/>
                        <a:t>  </a:t>
                      </a:r>
                      <a:endPar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Presenter: </a:t>
                      </a:r>
                      <a:r>
                        <a:rPr lang="en-US" sz="1400" dirty="0"/>
                        <a:t>Juan-Carlos Zuniga</a:t>
                      </a:r>
                      <a:endPar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Goal: Document Status</a:t>
                      </a:r>
                      <a:endParaRPr lang="en-US" sz="1400" b="0" dirty="0">
                        <a:solidFill>
                          <a:schemeClr val="tx1"/>
                        </a:solidFill>
                      </a:endParaRPr>
                    </a:p>
                  </a:txBody>
                  <a:tcPr>
                    <a:solidFill>
                      <a:schemeClr val="bg1"/>
                    </a:solidFill>
                  </a:tcPr>
                </a:tc>
                <a:tc>
                  <a:txBody>
                    <a:bodyPr/>
                    <a:lstStyle/>
                    <a:p>
                      <a:r>
                        <a:rPr lang="en-US" sz="1400" b="0" dirty="0">
                          <a:solidFill>
                            <a:schemeClr val="tx1"/>
                          </a:solidFill>
                        </a:rPr>
                        <a:t>10mn</a:t>
                      </a:r>
                    </a:p>
                  </a:txBody>
                  <a:tcPr>
                    <a:solidFill>
                      <a:schemeClr val="bg1"/>
                    </a:solidFill>
                  </a:tcPr>
                </a:tc>
                <a:extLst>
                  <a:ext uri="{0D108BD9-81ED-4DB2-BD59-A6C34878D82A}">
                    <a16:rowId xmlns:a16="http://schemas.microsoft.com/office/drawing/2014/main" val="10001"/>
                  </a:ext>
                </a:extLst>
              </a:tr>
              <a:tr h="808846">
                <a:tc>
                  <a:txBody>
                    <a:bodyPr/>
                    <a:lstStyle/>
                    <a:p>
                      <a:r>
                        <a:rPr lang="en-US" sz="1400" b="0" dirty="0">
                          <a:solidFill>
                            <a:schemeClr val="tx1"/>
                          </a:solidFill>
                        </a:rPr>
                        <a:t>13:15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draft-</a:t>
                      </a:r>
                      <a:r>
                        <a:rPr kumimoji="0" lang="en-US"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ietf</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a:t>
                      </a:r>
                      <a:r>
                        <a:rPr kumimoji="0" lang="en-US"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lpwan</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a:t>
                      </a:r>
                      <a:r>
                        <a:rPr kumimoji="0" lang="en-US"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schc</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-over-</a:t>
                      </a:r>
                      <a:r>
                        <a:rPr kumimoji="0" lang="en-US"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lorawan</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	</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dirty="0"/>
                        <a:t>Presenters: </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Olivier Gimenez</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Goal: WGLC Completion, Requesting Publication </a:t>
                      </a:r>
                    </a:p>
                  </a:txBody>
                  <a:tcPr>
                    <a:solidFill>
                      <a:schemeClr val="bg1"/>
                    </a:solidFill>
                  </a:tcPr>
                </a:tc>
                <a:tc>
                  <a:txBody>
                    <a:bodyPr/>
                    <a:lstStyle/>
                    <a:p>
                      <a:r>
                        <a:rPr lang="en-US" sz="1400" b="0" dirty="0">
                          <a:solidFill>
                            <a:schemeClr val="tx1"/>
                          </a:solidFill>
                        </a:rPr>
                        <a:t>10mn</a:t>
                      </a:r>
                    </a:p>
                  </a:txBody>
                  <a:tcPr>
                    <a:solidFill>
                      <a:schemeClr val="bg1"/>
                    </a:solidFill>
                  </a:tcPr>
                </a:tc>
                <a:extLst>
                  <a:ext uri="{0D108BD9-81ED-4DB2-BD59-A6C34878D82A}">
                    <a16:rowId xmlns:a16="http://schemas.microsoft.com/office/drawing/2014/main" val="2789503901"/>
                  </a:ext>
                </a:extLst>
              </a:tr>
              <a:tr h="443851">
                <a:tc>
                  <a:txBody>
                    <a:bodyPr/>
                    <a:lstStyle/>
                    <a:p>
                      <a:r>
                        <a:rPr lang="en-US" sz="1400" b="0" dirty="0">
                          <a:solidFill>
                            <a:schemeClr val="tx1"/>
                          </a:solidFill>
                        </a:rPr>
                        <a:t>13:25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1400" b="0" dirty="0">
                          <a:solidFill>
                            <a:schemeClr val="tx1"/>
                          </a:solidFill>
                        </a:rPr>
                        <a:t>draft-</a:t>
                      </a:r>
                      <a:r>
                        <a:rPr lang="en-US" sz="1400" b="0" dirty="0" err="1">
                          <a:solidFill>
                            <a:schemeClr val="tx1"/>
                          </a:solidFill>
                        </a:rPr>
                        <a:t>ietf</a:t>
                      </a:r>
                      <a:r>
                        <a:rPr lang="en-US" sz="1400" b="0" dirty="0">
                          <a:solidFill>
                            <a:schemeClr val="tx1"/>
                          </a:solidFill>
                        </a:rPr>
                        <a:t>-</a:t>
                      </a:r>
                      <a:r>
                        <a:rPr lang="en-US" sz="1400" b="0" dirty="0" err="1">
                          <a:solidFill>
                            <a:schemeClr val="tx1"/>
                          </a:solidFill>
                        </a:rPr>
                        <a:t>lpwan</a:t>
                      </a:r>
                      <a:r>
                        <a:rPr lang="en-US" sz="1400" b="0" dirty="0">
                          <a:solidFill>
                            <a:schemeClr val="tx1"/>
                          </a:solidFill>
                        </a:rPr>
                        <a:t>-</a:t>
                      </a:r>
                      <a:r>
                        <a:rPr lang="en-US" sz="1400" b="0" dirty="0" err="1">
                          <a:solidFill>
                            <a:schemeClr val="tx1"/>
                          </a:solidFill>
                        </a:rPr>
                        <a:t>schc</a:t>
                      </a:r>
                      <a:r>
                        <a:rPr lang="en-US" sz="1400" b="0" dirty="0">
                          <a:solidFill>
                            <a:schemeClr val="tx1"/>
                          </a:solidFill>
                        </a:rPr>
                        <a:t>-over-</a:t>
                      </a:r>
                      <a:r>
                        <a:rPr lang="en-US" sz="1400" b="0" dirty="0" err="1">
                          <a:solidFill>
                            <a:schemeClr val="tx1"/>
                          </a:solidFill>
                        </a:rPr>
                        <a:t>nbiot</a:t>
                      </a: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		</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Presenter: Ana Minaburo</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Goal: Document Status</a:t>
                      </a:r>
                      <a:endParaRPr lang="en-US" sz="1400" b="0" dirty="0">
                        <a:solidFill>
                          <a:schemeClr val="tx1"/>
                        </a:solidFill>
                      </a:endParaRPr>
                    </a:p>
                  </a:txBody>
                  <a:tcPr>
                    <a:solidFill>
                      <a:schemeClr val="bg1"/>
                    </a:solidFill>
                  </a:tcPr>
                </a:tc>
                <a:tc>
                  <a:txBody>
                    <a:bodyPr/>
                    <a:lstStyle/>
                    <a:p>
                      <a:r>
                        <a:rPr lang="en-US" sz="1400" b="0" dirty="0">
                          <a:solidFill>
                            <a:schemeClr val="tx1"/>
                          </a:solidFill>
                        </a:rPr>
                        <a:t>10mn</a:t>
                      </a:r>
                    </a:p>
                  </a:txBody>
                  <a:tcPr>
                    <a:solidFill>
                      <a:schemeClr val="bg1"/>
                    </a:solidFill>
                  </a:tcPr>
                </a:tc>
                <a:extLst>
                  <a:ext uri="{0D108BD9-81ED-4DB2-BD59-A6C34878D82A}">
                    <a16:rowId xmlns:a16="http://schemas.microsoft.com/office/drawing/2014/main" val="4226036018"/>
                  </a:ext>
                </a:extLst>
              </a:tr>
            </a:tbl>
          </a:graphicData>
        </a:graphic>
      </p:graphicFrame>
    </p:spTree>
    <p:extLst>
      <p:ext uri="{BB962C8B-B14F-4D97-AF65-F5344CB8AC3E}">
        <p14:creationId xmlns:p14="http://schemas.microsoft.com/office/powerpoint/2010/main" val="1344079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 (cont.)</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6</a:t>
            </a:fld>
            <a:endParaRPr lang="fr-FR"/>
          </a:p>
        </p:txBody>
      </p:sp>
      <p:graphicFrame>
        <p:nvGraphicFramePr>
          <p:cNvPr id="5" name="Table 4"/>
          <p:cNvGraphicFramePr>
            <a:graphicFrameLocks noGrp="1"/>
          </p:cNvGraphicFramePr>
          <p:nvPr>
            <p:extLst>
              <p:ext uri="{D42A27DB-BD31-4B8C-83A1-F6EECF244321}">
                <p14:modId xmlns:p14="http://schemas.microsoft.com/office/powerpoint/2010/main" val="237676014"/>
              </p:ext>
            </p:extLst>
          </p:nvPr>
        </p:nvGraphicFramePr>
        <p:xfrm>
          <a:off x="820653" y="1080038"/>
          <a:ext cx="7948773" cy="2568381"/>
        </p:xfrm>
        <a:graphic>
          <a:graphicData uri="http://schemas.openxmlformats.org/drawingml/2006/table">
            <a:tbl>
              <a:tblPr firstRow="1" bandRow="1">
                <a:tableStyleId>{5C22544A-7EE6-4342-B048-85BDC9FD1C3A}</a:tableStyleId>
              </a:tblPr>
              <a:tblGrid>
                <a:gridCol w="827382">
                  <a:extLst>
                    <a:ext uri="{9D8B030D-6E8A-4147-A177-3AD203B41FA5}">
                      <a16:colId xmlns:a16="http://schemas.microsoft.com/office/drawing/2014/main" val="1188353627"/>
                    </a:ext>
                  </a:extLst>
                </a:gridCol>
                <a:gridCol w="6304021">
                  <a:extLst>
                    <a:ext uri="{9D8B030D-6E8A-4147-A177-3AD203B41FA5}">
                      <a16:colId xmlns:a16="http://schemas.microsoft.com/office/drawing/2014/main" val="2384022481"/>
                    </a:ext>
                  </a:extLst>
                </a:gridCol>
                <a:gridCol w="817370">
                  <a:extLst>
                    <a:ext uri="{9D8B030D-6E8A-4147-A177-3AD203B41FA5}">
                      <a16:colId xmlns:a16="http://schemas.microsoft.com/office/drawing/2014/main" val="4011079028"/>
                    </a:ext>
                  </a:extLst>
                </a:gridCol>
              </a:tblGrid>
              <a:tr h="871833">
                <a:tc>
                  <a:txBody>
                    <a:bodyPr/>
                    <a:lstStyle/>
                    <a:p>
                      <a:r>
                        <a:rPr lang="en-US" sz="1400" b="0" dirty="0">
                          <a:solidFill>
                            <a:schemeClr val="tx1"/>
                          </a:solidFill>
                        </a:rPr>
                        <a:t>13:30</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1400" b="0" dirty="0">
                          <a:solidFill>
                            <a:schemeClr val="tx1"/>
                          </a:solidFill>
                        </a:rPr>
                        <a:t>draft-</a:t>
                      </a:r>
                      <a:r>
                        <a:rPr lang="en-US" sz="1400" b="0" dirty="0" err="1">
                          <a:solidFill>
                            <a:schemeClr val="tx1"/>
                          </a:solidFill>
                        </a:rPr>
                        <a:t>ietf</a:t>
                      </a:r>
                      <a:r>
                        <a:rPr lang="en-US" sz="1400" b="0" dirty="0">
                          <a:solidFill>
                            <a:schemeClr val="tx1"/>
                          </a:solidFill>
                        </a:rPr>
                        <a:t>-</a:t>
                      </a:r>
                      <a:r>
                        <a:rPr lang="en-US" sz="1400" b="0" dirty="0" err="1">
                          <a:solidFill>
                            <a:schemeClr val="tx1"/>
                          </a:solidFill>
                        </a:rPr>
                        <a:t>lpwan</a:t>
                      </a:r>
                      <a:r>
                        <a:rPr lang="en-US" sz="1400" b="0" dirty="0">
                          <a:solidFill>
                            <a:schemeClr val="tx1"/>
                          </a:solidFill>
                        </a:rPr>
                        <a:t>-</a:t>
                      </a:r>
                      <a:r>
                        <a:rPr lang="en-US" sz="1400" b="0" dirty="0" err="1">
                          <a:solidFill>
                            <a:schemeClr val="tx1"/>
                          </a:solidFill>
                        </a:rPr>
                        <a:t>schc</a:t>
                      </a:r>
                      <a:r>
                        <a:rPr lang="en-US" sz="1400" b="0" dirty="0">
                          <a:solidFill>
                            <a:schemeClr val="tx1"/>
                          </a:solidFill>
                        </a:rPr>
                        <a:t>-yang-data-model</a:t>
                      </a:r>
                      <a:r>
                        <a:rPr lang="en-US" sz="1400" dirty="0"/>
                        <a:t>  </a:t>
                      </a:r>
                      <a:endPar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Presenter: Laurent Toutain</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Goal: Document Status</a:t>
                      </a:r>
                      <a:endParaRPr lang="en-US" sz="1400" b="0" dirty="0">
                        <a:solidFill>
                          <a:schemeClr val="tx1"/>
                        </a:solidFill>
                      </a:endParaRPr>
                    </a:p>
                  </a:txBody>
                  <a:tcPr>
                    <a:solidFill>
                      <a:schemeClr val="bg1"/>
                    </a:solidFill>
                  </a:tcPr>
                </a:tc>
                <a:tc>
                  <a:txBody>
                    <a:bodyPr/>
                    <a:lstStyle/>
                    <a:p>
                      <a:r>
                        <a:rPr lang="en-US" sz="1400" b="0" dirty="0">
                          <a:solidFill>
                            <a:schemeClr val="tx1"/>
                          </a:solidFill>
                        </a:rPr>
                        <a:t>10mn</a:t>
                      </a:r>
                    </a:p>
                  </a:txBody>
                  <a:tcPr>
                    <a:solidFill>
                      <a:schemeClr val="bg1"/>
                    </a:solidFill>
                  </a:tcPr>
                </a:tc>
                <a:extLst>
                  <a:ext uri="{0D108BD9-81ED-4DB2-BD59-A6C34878D82A}">
                    <a16:rowId xmlns:a16="http://schemas.microsoft.com/office/drawing/2014/main" val="10001"/>
                  </a:ext>
                </a:extLst>
              </a:tr>
              <a:tr h="808846">
                <a:tc>
                  <a:txBody>
                    <a:bodyPr/>
                    <a:lstStyle/>
                    <a:p>
                      <a:r>
                        <a:rPr lang="en-US" sz="1400" b="0" dirty="0">
                          <a:solidFill>
                            <a:schemeClr val="tx1"/>
                          </a:solidFill>
                        </a:rPr>
                        <a:t>13:40</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1400" dirty="0"/>
                        <a:t>draft-</a:t>
                      </a:r>
                      <a:r>
                        <a:rPr lang="en-US" sz="1400" dirty="0" err="1"/>
                        <a:t>ietf</a:t>
                      </a:r>
                      <a:r>
                        <a:rPr lang="en-US" sz="1400" dirty="0"/>
                        <a:t>-</a:t>
                      </a:r>
                      <a:r>
                        <a:rPr lang="en-US" sz="1400" dirty="0" err="1"/>
                        <a:t>lpwan</a:t>
                      </a:r>
                      <a:r>
                        <a:rPr lang="en-US" sz="1400" dirty="0"/>
                        <a:t>-</a:t>
                      </a:r>
                      <a:r>
                        <a:rPr lang="en-US" sz="1400" dirty="0" err="1"/>
                        <a:t>coap</a:t>
                      </a:r>
                      <a:r>
                        <a:rPr lang="en-US" sz="1400" dirty="0"/>
                        <a:t>-static-context-</a:t>
                      </a:r>
                      <a:r>
                        <a:rPr lang="en-US" sz="1400" dirty="0" err="1"/>
                        <a:t>hc</a:t>
                      </a:r>
                      <a:endPar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dirty="0"/>
                        <a:t>Presenters: </a:t>
                      </a: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Ana Minaburo</a:t>
                      </a:r>
                      <a:endPar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Goal: IESG review Status </a:t>
                      </a:r>
                    </a:p>
                  </a:txBody>
                  <a:tcPr>
                    <a:solidFill>
                      <a:schemeClr val="bg1"/>
                    </a:solidFill>
                  </a:tcPr>
                </a:tc>
                <a:tc>
                  <a:txBody>
                    <a:bodyPr/>
                    <a:lstStyle/>
                    <a:p>
                      <a:r>
                        <a:rPr lang="en-US" sz="1400" b="0" dirty="0">
                          <a:solidFill>
                            <a:schemeClr val="tx1"/>
                          </a:solidFill>
                        </a:rPr>
                        <a:t>5mn</a:t>
                      </a:r>
                    </a:p>
                  </a:txBody>
                  <a:tcPr>
                    <a:solidFill>
                      <a:schemeClr val="bg1"/>
                    </a:solidFill>
                  </a:tcPr>
                </a:tc>
                <a:extLst>
                  <a:ext uri="{0D108BD9-81ED-4DB2-BD59-A6C34878D82A}">
                    <a16:rowId xmlns:a16="http://schemas.microsoft.com/office/drawing/2014/main" val="2789503901"/>
                  </a:ext>
                </a:extLst>
              </a:tr>
              <a:tr h="443851">
                <a:tc>
                  <a:txBody>
                    <a:bodyPr/>
                    <a:lstStyle/>
                    <a:p>
                      <a:r>
                        <a:rPr lang="en-US" sz="1400" b="0" dirty="0">
                          <a:solidFill>
                            <a:schemeClr val="tx1"/>
                          </a:solidFill>
                        </a:rPr>
                        <a:t>13:45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1400" b="0" dirty="0">
                          <a:solidFill>
                            <a:schemeClr val="tx1"/>
                          </a:solidFill>
                        </a:rPr>
                        <a:t>AOB</a:t>
                      </a:r>
                    </a:p>
                  </a:txBody>
                  <a:tcPr>
                    <a:solidFill>
                      <a:schemeClr val="bg1"/>
                    </a:solidFill>
                  </a:tcPr>
                </a:tc>
                <a:tc>
                  <a:txBody>
                    <a:bodyPr/>
                    <a:lstStyle/>
                    <a:p>
                      <a:r>
                        <a:rPr lang="en-US" sz="1400" b="0" dirty="0">
                          <a:solidFill>
                            <a:schemeClr val="tx1"/>
                          </a:solidFill>
                        </a:rPr>
                        <a:t>5mn</a:t>
                      </a:r>
                    </a:p>
                  </a:txBody>
                  <a:tcPr>
                    <a:solidFill>
                      <a:schemeClr val="bg1"/>
                    </a:solidFill>
                  </a:tcPr>
                </a:tc>
                <a:extLst>
                  <a:ext uri="{0D108BD9-81ED-4DB2-BD59-A6C34878D82A}">
                    <a16:rowId xmlns:a16="http://schemas.microsoft.com/office/drawing/2014/main" val="4226036018"/>
                  </a:ext>
                </a:extLst>
              </a:tr>
              <a:tr h="443851">
                <a:tc>
                  <a:txBody>
                    <a:bodyPr/>
                    <a:lstStyle/>
                    <a:p>
                      <a:r>
                        <a:rPr lang="fr-FR" sz="1400" b="0" dirty="0">
                          <a:solidFill>
                            <a:schemeClr val="tx1"/>
                          </a:solidFill>
                        </a:rPr>
                        <a:t>13:50</a:t>
                      </a:r>
                      <a:endParaRPr lang="en-US" sz="1400" b="0" dirty="0">
                        <a:solidFill>
                          <a:schemeClr val="tx1"/>
                        </a:solidFill>
                      </a:endParaRP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fr-FR" sz="1400" b="0" dirty="0" err="1">
                          <a:solidFill>
                            <a:schemeClr val="tx1"/>
                          </a:solidFill>
                        </a:rPr>
                        <a:t>Meetecho</a:t>
                      </a:r>
                      <a:r>
                        <a:rPr lang="fr-FR" sz="1400" b="0" dirty="0">
                          <a:solidFill>
                            <a:schemeClr val="tx1"/>
                          </a:solidFill>
                        </a:rPr>
                        <a:t> ends</a:t>
                      </a:r>
                      <a:endParaRPr lang="en-US" sz="1400" b="0" dirty="0">
                        <a:solidFill>
                          <a:schemeClr val="tx1"/>
                        </a:solidFill>
                      </a:endParaRPr>
                    </a:p>
                  </a:txBody>
                  <a:tcPr>
                    <a:solidFill>
                      <a:schemeClr val="bg1"/>
                    </a:solidFill>
                  </a:tcPr>
                </a:tc>
                <a:tc>
                  <a:txBody>
                    <a:bodyPr/>
                    <a:lstStyle/>
                    <a:p>
                      <a:endParaRPr lang="en-US" sz="1400" b="0" dirty="0">
                        <a:solidFill>
                          <a:schemeClr val="tx1"/>
                        </a:solidFill>
                      </a:endParaRPr>
                    </a:p>
                  </a:txBody>
                  <a:tcPr>
                    <a:solidFill>
                      <a:schemeClr val="bg1"/>
                    </a:solidFill>
                  </a:tcPr>
                </a:tc>
                <a:extLst>
                  <a:ext uri="{0D108BD9-81ED-4DB2-BD59-A6C34878D82A}">
                    <a16:rowId xmlns:a16="http://schemas.microsoft.com/office/drawing/2014/main" val="3725160399"/>
                  </a:ext>
                </a:extLst>
              </a:tr>
            </a:tbl>
          </a:graphicData>
        </a:graphic>
      </p:graphicFrame>
    </p:spTree>
    <p:extLst>
      <p:ext uri="{BB962C8B-B14F-4D97-AF65-F5344CB8AC3E}">
        <p14:creationId xmlns:p14="http://schemas.microsoft.com/office/powerpoint/2010/main" val="101327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7</a:t>
            </a:fld>
            <a:endParaRPr lang="fr-FR">
              <a:solidFill>
                <a:prstClr val="black"/>
              </a:solidFill>
            </a:endParaRPr>
          </a:p>
        </p:txBody>
      </p:sp>
      <p:pic>
        <p:nvPicPr>
          <p:cNvPr id="7" name="Picture 6">
            <a:extLst>
              <a:ext uri="{FF2B5EF4-FFF2-40B4-BE49-F238E27FC236}">
                <a16:creationId xmlns:a16="http://schemas.microsoft.com/office/drawing/2014/main" id="{B140B3A3-FD1C-4D68-85A1-06C57E7CECA1}"/>
              </a:ext>
            </a:extLst>
          </p:cNvPr>
          <p:cNvPicPr>
            <a:picLocks noChangeAspect="1"/>
          </p:cNvPicPr>
          <p:nvPr/>
        </p:nvPicPr>
        <p:blipFill rotWithShape="1">
          <a:blip r:embed="rId2"/>
          <a:srcRect l="2133" t="40404" r="3190" b="2538"/>
          <a:stretch/>
        </p:blipFill>
        <p:spPr>
          <a:xfrm>
            <a:off x="206011" y="1438463"/>
            <a:ext cx="8413926" cy="2934754"/>
          </a:xfrm>
          <a:prstGeom prst="rect">
            <a:avLst/>
          </a:prstGeom>
        </p:spPr>
      </p:pic>
    </p:spTree>
    <p:extLst>
      <p:ext uri="{BB962C8B-B14F-4D97-AF65-F5344CB8AC3E}">
        <p14:creationId xmlns:p14="http://schemas.microsoft.com/office/powerpoint/2010/main" val="494612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Documents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8</a:t>
            </a:fld>
            <a:endParaRPr lang="fr-FR"/>
          </a:p>
        </p:txBody>
      </p:sp>
      <p:sp>
        <p:nvSpPr>
          <p:cNvPr id="3" name="TextBox 2">
            <a:extLst>
              <a:ext uri="{FF2B5EF4-FFF2-40B4-BE49-F238E27FC236}">
                <a16:creationId xmlns:a16="http://schemas.microsoft.com/office/drawing/2014/main" id="{BC8353F6-07EB-4A64-BC36-9488451DE75D}"/>
              </a:ext>
            </a:extLst>
          </p:cNvPr>
          <p:cNvSpPr txBox="1"/>
          <p:nvPr/>
        </p:nvSpPr>
        <p:spPr>
          <a:xfrm>
            <a:off x="2398514" y="4321505"/>
            <a:ext cx="4825808" cy="369332"/>
          </a:xfrm>
          <a:prstGeom prst="rect">
            <a:avLst/>
          </a:prstGeom>
          <a:noFill/>
        </p:spPr>
        <p:txBody>
          <a:bodyPr wrap="none" rtlCol="0">
            <a:spAutoFit/>
          </a:bodyPr>
          <a:lstStyle/>
          <a:p>
            <a:r>
              <a:rPr lang="en-US" dirty="0"/>
              <a:t>SCHC over PPP work transferred to intarea WG </a:t>
            </a:r>
          </a:p>
        </p:txBody>
      </p:sp>
      <p:pic>
        <p:nvPicPr>
          <p:cNvPr id="6" name="Picture 5">
            <a:extLst>
              <a:ext uri="{FF2B5EF4-FFF2-40B4-BE49-F238E27FC236}">
                <a16:creationId xmlns:a16="http://schemas.microsoft.com/office/drawing/2014/main" id="{05BC1CC4-C7A5-46E1-A696-83A9580CDB15}"/>
              </a:ext>
            </a:extLst>
          </p:cNvPr>
          <p:cNvPicPr>
            <a:picLocks noChangeAspect="1"/>
          </p:cNvPicPr>
          <p:nvPr/>
        </p:nvPicPr>
        <p:blipFill rotWithShape="1">
          <a:blip r:embed="rId3"/>
          <a:srcRect l="1383" t="32182" r="6640" b="6203"/>
          <a:stretch/>
        </p:blipFill>
        <p:spPr>
          <a:xfrm>
            <a:off x="134630" y="937361"/>
            <a:ext cx="8874740" cy="3344095"/>
          </a:xfrm>
          <a:prstGeom prst="rect">
            <a:avLst/>
          </a:prstGeom>
        </p:spPr>
      </p:pic>
    </p:spTree>
    <p:extLst>
      <p:ext uri="{BB962C8B-B14F-4D97-AF65-F5344CB8AC3E}">
        <p14:creationId xmlns:p14="http://schemas.microsoft.com/office/powerpoint/2010/main" val="3290427023"/>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26102</TotalTime>
  <Words>645</Words>
  <Application>Microsoft Office PowerPoint</Application>
  <PresentationFormat>On-screen Show (16:9)</PresentationFormat>
  <Paragraphs>98</Paragraphs>
  <Slides>8</Slides>
  <Notes>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Arial</vt:lpstr>
      <vt:lpstr>Calibri</vt:lpstr>
      <vt:lpstr>Gill Sans MT</vt:lpstr>
      <vt:lpstr>High Tower Text</vt:lpstr>
      <vt:lpstr>Times New Roman</vt:lpstr>
      <vt:lpstr>Trebuchet MS</vt:lpstr>
      <vt:lpstr>1_Thème Office</vt:lpstr>
      <vt:lpstr>iesg</vt:lpstr>
      <vt:lpstr>PowerPoint Presentation</vt:lpstr>
      <vt:lpstr>Note Well</vt:lpstr>
      <vt:lpstr>PowerPoint Presentation</vt:lpstr>
      <vt:lpstr>Minute takers, jabber scribes</vt:lpstr>
      <vt:lpstr>Agenda bashing</vt:lpstr>
      <vt:lpstr>Agenda bashing (cont.)</vt:lpstr>
      <vt:lpstr>WG Status</vt:lpstr>
      <vt:lpstr>Documents advancement</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2805</cp:revision>
  <dcterms:created xsi:type="dcterms:W3CDTF">2015-06-28T21:58:26Z</dcterms:created>
  <dcterms:modified xsi:type="dcterms:W3CDTF">2020-07-29T08:28:07Z</dcterms:modified>
</cp:coreProperties>
</file>