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5"/>
  </p:notesMasterIdLst>
  <p:sldIdLst>
    <p:sldId id="256" r:id="rId2"/>
    <p:sldId id="258" r:id="rId3"/>
    <p:sldId id="259" r:id="rId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outlineView">
  <p:normalViewPr showOutlineIcons="0">
    <p:restoredLeft sz="34608"/>
    <p:restoredTop sz="86395"/>
  </p:normalViewPr>
  <p:slideViewPr>
    <p:cSldViewPr snapToGrid="0" snapToObjects="1">
      <p:cViewPr varScale="1">
        <p:scale>
          <a:sx n="104" d="100"/>
          <a:sy n="104" d="100"/>
        </p:scale>
        <p:origin x="224" y="320"/>
      </p:cViewPr>
      <p:guideLst/>
    </p:cSldViewPr>
  </p:slideViewPr>
  <p:outlineViewPr>
    <p:cViewPr>
      <p:scale>
        <a:sx n="33" d="100"/>
        <a:sy n="33" d="100"/>
      </p:scale>
      <p:origin x="0" y="-616"/>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ADFFA7C-BD5F-2F45-8665-75CEB2D089BD}" type="datetimeFigureOut">
              <a:rPr lang="en-US" smtClean="0"/>
              <a:t>7/27/20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8B05BA8-65C4-BE48-A695-5BFEE442983C}" type="slidenum">
              <a:rPr lang="en-US" smtClean="0"/>
              <a:t>‹#›</a:t>
            </a:fld>
            <a:endParaRPr lang="en-US"/>
          </a:p>
        </p:txBody>
      </p:sp>
    </p:spTree>
    <p:extLst>
      <p:ext uri="{BB962C8B-B14F-4D97-AF65-F5344CB8AC3E}">
        <p14:creationId xmlns:p14="http://schemas.microsoft.com/office/powerpoint/2010/main" val="28298588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8B05BA8-65C4-BE48-A695-5BFEE442983C}" type="slidenum">
              <a:rPr lang="en-US" smtClean="0"/>
              <a:t>1</a:t>
            </a:fld>
            <a:endParaRPr lang="en-US"/>
          </a:p>
        </p:txBody>
      </p:sp>
    </p:spTree>
    <p:extLst>
      <p:ext uri="{BB962C8B-B14F-4D97-AF65-F5344CB8AC3E}">
        <p14:creationId xmlns:p14="http://schemas.microsoft.com/office/powerpoint/2010/main" val="18021689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2"/>
          <p:cNvSpPr>
            <a:spLocks noGrp="1" noRot="1" noChangeAspect="1" noChangeArrowheads="1" noTextEdit="1"/>
          </p:cNvSpPr>
          <p:nvPr>
            <p:ph type="sldImg"/>
          </p:nvPr>
        </p:nvSpPr>
        <p:spPr>
          <a:ln/>
        </p:spPr>
      </p:sp>
      <p:sp>
        <p:nvSpPr>
          <p:cNvPr id="5122" name="Rectangle 3"/>
          <p:cNvSpPr>
            <a:spLocks noGrp="1" noChangeArrowheads="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ea typeface="ＭＳ Ｐゴシック" charset="0"/>
              <a:cs typeface="ＭＳ Ｐゴシック" charset="0"/>
            </a:endParaRPr>
          </a:p>
        </p:txBody>
      </p:sp>
    </p:spTree>
    <p:extLst>
      <p:ext uri="{BB962C8B-B14F-4D97-AF65-F5344CB8AC3E}">
        <p14:creationId xmlns:p14="http://schemas.microsoft.com/office/powerpoint/2010/main" val="22219421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8017B445-232F-D14F-8989-CD7A4F0D221B}" type="slidenum">
              <a:rPr lang="en-US" smtClean="0"/>
              <a:t>3</a:t>
            </a:fld>
            <a:endParaRPr lang="en-US"/>
          </a:p>
        </p:txBody>
      </p:sp>
    </p:spTree>
    <p:extLst>
      <p:ext uri="{BB962C8B-B14F-4D97-AF65-F5344CB8AC3E}">
        <p14:creationId xmlns:p14="http://schemas.microsoft.com/office/powerpoint/2010/main" val="21959628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B64D93-AA80-C047-91C7-51602347047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61F9BB1-5FF0-424E-9831-EC28BFD74F5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300A702-C8F3-6644-B927-2E084603844C}"/>
              </a:ext>
            </a:extLst>
          </p:cNvPr>
          <p:cNvSpPr>
            <a:spLocks noGrp="1"/>
          </p:cNvSpPr>
          <p:nvPr>
            <p:ph type="dt" sz="half" idx="10"/>
          </p:nvPr>
        </p:nvSpPr>
        <p:spPr/>
        <p:txBody>
          <a:bodyPr/>
          <a:lstStyle/>
          <a:p>
            <a:r>
              <a:rPr lang="en-US"/>
              <a:t>July 28, 2020</a:t>
            </a:r>
          </a:p>
        </p:txBody>
      </p:sp>
      <p:sp>
        <p:nvSpPr>
          <p:cNvPr id="5" name="Footer Placeholder 4">
            <a:extLst>
              <a:ext uri="{FF2B5EF4-FFF2-40B4-BE49-F238E27FC236}">
                <a16:creationId xmlns:a16="http://schemas.microsoft.com/office/drawing/2014/main" id="{B9522D2C-B313-584A-B126-56B66ED8076A}"/>
              </a:ext>
            </a:extLst>
          </p:cNvPr>
          <p:cNvSpPr>
            <a:spLocks noGrp="1"/>
          </p:cNvSpPr>
          <p:nvPr>
            <p:ph type="ftr" sz="quarter" idx="11"/>
          </p:nvPr>
        </p:nvSpPr>
        <p:spPr/>
        <p:txBody>
          <a:bodyPr/>
          <a:lstStyle/>
          <a:p>
            <a:r>
              <a:rPr lang="en-US"/>
              <a:t>MOPS -- IETF 108</a:t>
            </a:r>
          </a:p>
        </p:txBody>
      </p:sp>
      <p:sp>
        <p:nvSpPr>
          <p:cNvPr id="6" name="Slide Number Placeholder 5">
            <a:extLst>
              <a:ext uri="{FF2B5EF4-FFF2-40B4-BE49-F238E27FC236}">
                <a16:creationId xmlns:a16="http://schemas.microsoft.com/office/drawing/2014/main" id="{1FC03D32-0457-BC46-8706-E77BD6804856}"/>
              </a:ext>
            </a:extLst>
          </p:cNvPr>
          <p:cNvSpPr>
            <a:spLocks noGrp="1"/>
          </p:cNvSpPr>
          <p:nvPr>
            <p:ph type="sldNum" sz="quarter" idx="12"/>
          </p:nvPr>
        </p:nvSpPr>
        <p:spPr/>
        <p:txBody>
          <a:bodyPr/>
          <a:lstStyle/>
          <a:p>
            <a:fld id="{E6A9CB62-FCAF-AE46-AFE0-45FD500F1F91}" type="slidenum">
              <a:rPr lang="en-US" smtClean="0"/>
              <a:t>‹#›</a:t>
            </a:fld>
            <a:endParaRPr lang="en-US"/>
          </a:p>
        </p:txBody>
      </p:sp>
    </p:spTree>
    <p:extLst>
      <p:ext uri="{BB962C8B-B14F-4D97-AF65-F5344CB8AC3E}">
        <p14:creationId xmlns:p14="http://schemas.microsoft.com/office/powerpoint/2010/main" val="14337820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CE4A2A-D775-C144-82CA-B6DDEEFB5C4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F1FAC60-F857-B847-AD13-F35092CD851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9E88810-64DC-B344-9768-6CB89D2327B3}"/>
              </a:ext>
            </a:extLst>
          </p:cNvPr>
          <p:cNvSpPr>
            <a:spLocks noGrp="1"/>
          </p:cNvSpPr>
          <p:nvPr>
            <p:ph type="dt" sz="half" idx="10"/>
          </p:nvPr>
        </p:nvSpPr>
        <p:spPr/>
        <p:txBody>
          <a:bodyPr/>
          <a:lstStyle/>
          <a:p>
            <a:r>
              <a:rPr lang="en-US"/>
              <a:t>July 28, 2020</a:t>
            </a:r>
          </a:p>
        </p:txBody>
      </p:sp>
      <p:sp>
        <p:nvSpPr>
          <p:cNvPr id="5" name="Footer Placeholder 4">
            <a:extLst>
              <a:ext uri="{FF2B5EF4-FFF2-40B4-BE49-F238E27FC236}">
                <a16:creationId xmlns:a16="http://schemas.microsoft.com/office/drawing/2014/main" id="{F73D4872-E203-DB48-BC70-263FA9CA42C5}"/>
              </a:ext>
            </a:extLst>
          </p:cNvPr>
          <p:cNvSpPr>
            <a:spLocks noGrp="1"/>
          </p:cNvSpPr>
          <p:nvPr>
            <p:ph type="ftr" sz="quarter" idx="11"/>
          </p:nvPr>
        </p:nvSpPr>
        <p:spPr/>
        <p:txBody>
          <a:bodyPr/>
          <a:lstStyle/>
          <a:p>
            <a:r>
              <a:rPr lang="en-US"/>
              <a:t>MOPS -- IETF 108</a:t>
            </a:r>
          </a:p>
        </p:txBody>
      </p:sp>
      <p:sp>
        <p:nvSpPr>
          <p:cNvPr id="6" name="Slide Number Placeholder 5">
            <a:extLst>
              <a:ext uri="{FF2B5EF4-FFF2-40B4-BE49-F238E27FC236}">
                <a16:creationId xmlns:a16="http://schemas.microsoft.com/office/drawing/2014/main" id="{CF1CE319-D6CC-B144-8703-4D2103E04FFA}"/>
              </a:ext>
            </a:extLst>
          </p:cNvPr>
          <p:cNvSpPr>
            <a:spLocks noGrp="1"/>
          </p:cNvSpPr>
          <p:nvPr>
            <p:ph type="sldNum" sz="quarter" idx="12"/>
          </p:nvPr>
        </p:nvSpPr>
        <p:spPr/>
        <p:txBody>
          <a:bodyPr/>
          <a:lstStyle/>
          <a:p>
            <a:fld id="{E6A9CB62-FCAF-AE46-AFE0-45FD500F1F91}" type="slidenum">
              <a:rPr lang="en-US" smtClean="0"/>
              <a:t>‹#›</a:t>
            </a:fld>
            <a:endParaRPr lang="en-US"/>
          </a:p>
        </p:txBody>
      </p:sp>
    </p:spTree>
    <p:extLst>
      <p:ext uri="{BB962C8B-B14F-4D97-AF65-F5344CB8AC3E}">
        <p14:creationId xmlns:p14="http://schemas.microsoft.com/office/powerpoint/2010/main" val="26722315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9556907-700B-094A-90FC-B424C1DD261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A9675BA-56E7-E045-8540-E35D73B5334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836CDC9-D378-C041-BB3E-F678D5A33BED}"/>
              </a:ext>
            </a:extLst>
          </p:cNvPr>
          <p:cNvSpPr>
            <a:spLocks noGrp="1"/>
          </p:cNvSpPr>
          <p:nvPr>
            <p:ph type="dt" sz="half" idx="10"/>
          </p:nvPr>
        </p:nvSpPr>
        <p:spPr/>
        <p:txBody>
          <a:bodyPr/>
          <a:lstStyle/>
          <a:p>
            <a:r>
              <a:rPr lang="en-US"/>
              <a:t>July 28, 2020</a:t>
            </a:r>
          </a:p>
        </p:txBody>
      </p:sp>
      <p:sp>
        <p:nvSpPr>
          <p:cNvPr id="5" name="Footer Placeholder 4">
            <a:extLst>
              <a:ext uri="{FF2B5EF4-FFF2-40B4-BE49-F238E27FC236}">
                <a16:creationId xmlns:a16="http://schemas.microsoft.com/office/drawing/2014/main" id="{B3280361-32AA-DC4D-A222-A667D22E8ADD}"/>
              </a:ext>
            </a:extLst>
          </p:cNvPr>
          <p:cNvSpPr>
            <a:spLocks noGrp="1"/>
          </p:cNvSpPr>
          <p:nvPr>
            <p:ph type="ftr" sz="quarter" idx="11"/>
          </p:nvPr>
        </p:nvSpPr>
        <p:spPr/>
        <p:txBody>
          <a:bodyPr/>
          <a:lstStyle/>
          <a:p>
            <a:r>
              <a:rPr lang="en-US"/>
              <a:t>MOPS -- IETF 108</a:t>
            </a:r>
          </a:p>
        </p:txBody>
      </p:sp>
      <p:sp>
        <p:nvSpPr>
          <p:cNvPr id="6" name="Slide Number Placeholder 5">
            <a:extLst>
              <a:ext uri="{FF2B5EF4-FFF2-40B4-BE49-F238E27FC236}">
                <a16:creationId xmlns:a16="http://schemas.microsoft.com/office/drawing/2014/main" id="{63E5E1D4-4921-B64E-A51E-D0253985BE4B}"/>
              </a:ext>
            </a:extLst>
          </p:cNvPr>
          <p:cNvSpPr>
            <a:spLocks noGrp="1"/>
          </p:cNvSpPr>
          <p:nvPr>
            <p:ph type="sldNum" sz="quarter" idx="12"/>
          </p:nvPr>
        </p:nvSpPr>
        <p:spPr/>
        <p:txBody>
          <a:bodyPr/>
          <a:lstStyle/>
          <a:p>
            <a:fld id="{E6A9CB62-FCAF-AE46-AFE0-45FD500F1F91}" type="slidenum">
              <a:rPr lang="en-US" smtClean="0"/>
              <a:t>‹#›</a:t>
            </a:fld>
            <a:endParaRPr lang="en-US"/>
          </a:p>
        </p:txBody>
      </p:sp>
    </p:spTree>
    <p:extLst>
      <p:ext uri="{BB962C8B-B14F-4D97-AF65-F5344CB8AC3E}">
        <p14:creationId xmlns:p14="http://schemas.microsoft.com/office/powerpoint/2010/main" val="42813218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D3D481-E8DB-9C40-AD73-801121D5E4E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5311B99-2C09-4A4D-BEA1-B8D6FF68CA0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245AB87-FA10-D74A-ACB8-AA75113C9809}"/>
              </a:ext>
            </a:extLst>
          </p:cNvPr>
          <p:cNvSpPr>
            <a:spLocks noGrp="1"/>
          </p:cNvSpPr>
          <p:nvPr>
            <p:ph type="dt" sz="half" idx="10"/>
          </p:nvPr>
        </p:nvSpPr>
        <p:spPr/>
        <p:txBody>
          <a:bodyPr/>
          <a:lstStyle/>
          <a:p>
            <a:r>
              <a:rPr lang="en-US"/>
              <a:t>July 28, 2020</a:t>
            </a:r>
          </a:p>
        </p:txBody>
      </p:sp>
      <p:sp>
        <p:nvSpPr>
          <p:cNvPr id="5" name="Footer Placeholder 4">
            <a:extLst>
              <a:ext uri="{FF2B5EF4-FFF2-40B4-BE49-F238E27FC236}">
                <a16:creationId xmlns:a16="http://schemas.microsoft.com/office/drawing/2014/main" id="{FBD61261-349F-6C46-B594-18F28C95BFC6}"/>
              </a:ext>
            </a:extLst>
          </p:cNvPr>
          <p:cNvSpPr>
            <a:spLocks noGrp="1"/>
          </p:cNvSpPr>
          <p:nvPr>
            <p:ph type="ftr" sz="quarter" idx="11"/>
          </p:nvPr>
        </p:nvSpPr>
        <p:spPr/>
        <p:txBody>
          <a:bodyPr/>
          <a:lstStyle/>
          <a:p>
            <a:r>
              <a:rPr lang="en-US"/>
              <a:t>MOPS -- IETF 108</a:t>
            </a:r>
          </a:p>
        </p:txBody>
      </p:sp>
      <p:sp>
        <p:nvSpPr>
          <p:cNvPr id="6" name="Slide Number Placeholder 5">
            <a:extLst>
              <a:ext uri="{FF2B5EF4-FFF2-40B4-BE49-F238E27FC236}">
                <a16:creationId xmlns:a16="http://schemas.microsoft.com/office/drawing/2014/main" id="{475AFB2F-4089-E645-8BE0-B5B71ACA52C9}"/>
              </a:ext>
            </a:extLst>
          </p:cNvPr>
          <p:cNvSpPr>
            <a:spLocks noGrp="1"/>
          </p:cNvSpPr>
          <p:nvPr>
            <p:ph type="sldNum" sz="quarter" idx="12"/>
          </p:nvPr>
        </p:nvSpPr>
        <p:spPr/>
        <p:txBody>
          <a:bodyPr/>
          <a:lstStyle/>
          <a:p>
            <a:fld id="{E6A9CB62-FCAF-AE46-AFE0-45FD500F1F91}" type="slidenum">
              <a:rPr lang="en-US" smtClean="0"/>
              <a:t>‹#›</a:t>
            </a:fld>
            <a:endParaRPr lang="en-US"/>
          </a:p>
        </p:txBody>
      </p:sp>
    </p:spTree>
    <p:extLst>
      <p:ext uri="{BB962C8B-B14F-4D97-AF65-F5344CB8AC3E}">
        <p14:creationId xmlns:p14="http://schemas.microsoft.com/office/powerpoint/2010/main" val="24172739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850557-82CC-8B49-9848-C436E17AB0D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C3755E8-D2A5-6246-A056-2F40F87960C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AF447F3-2401-5F40-821E-44712377D923}"/>
              </a:ext>
            </a:extLst>
          </p:cNvPr>
          <p:cNvSpPr>
            <a:spLocks noGrp="1"/>
          </p:cNvSpPr>
          <p:nvPr>
            <p:ph type="dt" sz="half" idx="10"/>
          </p:nvPr>
        </p:nvSpPr>
        <p:spPr/>
        <p:txBody>
          <a:bodyPr/>
          <a:lstStyle/>
          <a:p>
            <a:r>
              <a:rPr lang="en-US"/>
              <a:t>July 28, 2020</a:t>
            </a:r>
          </a:p>
        </p:txBody>
      </p:sp>
      <p:sp>
        <p:nvSpPr>
          <p:cNvPr id="5" name="Footer Placeholder 4">
            <a:extLst>
              <a:ext uri="{FF2B5EF4-FFF2-40B4-BE49-F238E27FC236}">
                <a16:creationId xmlns:a16="http://schemas.microsoft.com/office/drawing/2014/main" id="{758D820C-B9D4-9A4E-A8C0-2B0C87BC632A}"/>
              </a:ext>
            </a:extLst>
          </p:cNvPr>
          <p:cNvSpPr>
            <a:spLocks noGrp="1"/>
          </p:cNvSpPr>
          <p:nvPr>
            <p:ph type="ftr" sz="quarter" idx="11"/>
          </p:nvPr>
        </p:nvSpPr>
        <p:spPr/>
        <p:txBody>
          <a:bodyPr/>
          <a:lstStyle/>
          <a:p>
            <a:r>
              <a:rPr lang="en-US"/>
              <a:t>MOPS -- IETF 108</a:t>
            </a:r>
          </a:p>
        </p:txBody>
      </p:sp>
      <p:sp>
        <p:nvSpPr>
          <p:cNvPr id="6" name="Slide Number Placeholder 5">
            <a:extLst>
              <a:ext uri="{FF2B5EF4-FFF2-40B4-BE49-F238E27FC236}">
                <a16:creationId xmlns:a16="http://schemas.microsoft.com/office/drawing/2014/main" id="{24CCE1AC-91B3-AC44-B8B3-6FD60AA1AEC6}"/>
              </a:ext>
            </a:extLst>
          </p:cNvPr>
          <p:cNvSpPr>
            <a:spLocks noGrp="1"/>
          </p:cNvSpPr>
          <p:nvPr>
            <p:ph type="sldNum" sz="quarter" idx="12"/>
          </p:nvPr>
        </p:nvSpPr>
        <p:spPr/>
        <p:txBody>
          <a:bodyPr/>
          <a:lstStyle/>
          <a:p>
            <a:fld id="{E6A9CB62-FCAF-AE46-AFE0-45FD500F1F91}" type="slidenum">
              <a:rPr lang="en-US" smtClean="0"/>
              <a:t>‹#›</a:t>
            </a:fld>
            <a:endParaRPr lang="en-US"/>
          </a:p>
        </p:txBody>
      </p:sp>
    </p:spTree>
    <p:extLst>
      <p:ext uri="{BB962C8B-B14F-4D97-AF65-F5344CB8AC3E}">
        <p14:creationId xmlns:p14="http://schemas.microsoft.com/office/powerpoint/2010/main" val="27221808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66A9E1-7541-5C4C-BCAD-B7D99D70F3C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0118150-2C58-054A-8332-4E779A1E053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E6157CD-96AA-4245-A1FC-EB414FABE85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64D9D29-0962-454F-BB11-0DEFA6A72930}"/>
              </a:ext>
            </a:extLst>
          </p:cNvPr>
          <p:cNvSpPr>
            <a:spLocks noGrp="1"/>
          </p:cNvSpPr>
          <p:nvPr>
            <p:ph type="dt" sz="half" idx="10"/>
          </p:nvPr>
        </p:nvSpPr>
        <p:spPr/>
        <p:txBody>
          <a:bodyPr/>
          <a:lstStyle/>
          <a:p>
            <a:r>
              <a:rPr lang="en-US"/>
              <a:t>July 28, 2020</a:t>
            </a:r>
          </a:p>
        </p:txBody>
      </p:sp>
      <p:sp>
        <p:nvSpPr>
          <p:cNvPr id="6" name="Footer Placeholder 5">
            <a:extLst>
              <a:ext uri="{FF2B5EF4-FFF2-40B4-BE49-F238E27FC236}">
                <a16:creationId xmlns:a16="http://schemas.microsoft.com/office/drawing/2014/main" id="{8CF2BB2F-9E4E-7D4F-9F30-F320587AF0C9}"/>
              </a:ext>
            </a:extLst>
          </p:cNvPr>
          <p:cNvSpPr>
            <a:spLocks noGrp="1"/>
          </p:cNvSpPr>
          <p:nvPr>
            <p:ph type="ftr" sz="quarter" idx="11"/>
          </p:nvPr>
        </p:nvSpPr>
        <p:spPr/>
        <p:txBody>
          <a:bodyPr/>
          <a:lstStyle/>
          <a:p>
            <a:r>
              <a:rPr lang="en-US"/>
              <a:t>MOPS -- IETF 108</a:t>
            </a:r>
          </a:p>
        </p:txBody>
      </p:sp>
      <p:sp>
        <p:nvSpPr>
          <p:cNvPr id="7" name="Slide Number Placeholder 6">
            <a:extLst>
              <a:ext uri="{FF2B5EF4-FFF2-40B4-BE49-F238E27FC236}">
                <a16:creationId xmlns:a16="http://schemas.microsoft.com/office/drawing/2014/main" id="{0752EBB8-3E9D-F341-B624-0BF5A8552EAF}"/>
              </a:ext>
            </a:extLst>
          </p:cNvPr>
          <p:cNvSpPr>
            <a:spLocks noGrp="1"/>
          </p:cNvSpPr>
          <p:nvPr>
            <p:ph type="sldNum" sz="quarter" idx="12"/>
          </p:nvPr>
        </p:nvSpPr>
        <p:spPr/>
        <p:txBody>
          <a:bodyPr/>
          <a:lstStyle/>
          <a:p>
            <a:fld id="{E6A9CB62-FCAF-AE46-AFE0-45FD500F1F91}" type="slidenum">
              <a:rPr lang="en-US" smtClean="0"/>
              <a:t>‹#›</a:t>
            </a:fld>
            <a:endParaRPr lang="en-US"/>
          </a:p>
        </p:txBody>
      </p:sp>
    </p:spTree>
    <p:extLst>
      <p:ext uri="{BB962C8B-B14F-4D97-AF65-F5344CB8AC3E}">
        <p14:creationId xmlns:p14="http://schemas.microsoft.com/office/powerpoint/2010/main" val="22663468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399C46-5792-5744-8126-4D80BA0B2F5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1556E5C-638D-8747-8E35-591BBCC3F02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E775326-3CF6-444D-87DF-72846DD6BCB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9B1A4D1-652E-AF44-93B3-1EDC0BE8B45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D3D1185-DAB8-F44C-98C4-2F929D989EF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A90B315-925A-0849-9C7E-E844DFAA766C}"/>
              </a:ext>
            </a:extLst>
          </p:cNvPr>
          <p:cNvSpPr>
            <a:spLocks noGrp="1"/>
          </p:cNvSpPr>
          <p:nvPr>
            <p:ph type="dt" sz="half" idx="10"/>
          </p:nvPr>
        </p:nvSpPr>
        <p:spPr/>
        <p:txBody>
          <a:bodyPr/>
          <a:lstStyle/>
          <a:p>
            <a:r>
              <a:rPr lang="en-US"/>
              <a:t>July 28, 2020</a:t>
            </a:r>
          </a:p>
        </p:txBody>
      </p:sp>
      <p:sp>
        <p:nvSpPr>
          <p:cNvPr id="8" name="Footer Placeholder 7">
            <a:extLst>
              <a:ext uri="{FF2B5EF4-FFF2-40B4-BE49-F238E27FC236}">
                <a16:creationId xmlns:a16="http://schemas.microsoft.com/office/drawing/2014/main" id="{7BDDB88A-8FFA-EC42-8DC2-5C65889F9817}"/>
              </a:ext>
            </a:extLst>
          </p:cNvPr>
          <p:cNvSpPr>
            <a:spLocks noGrp="1"/>
          </p:cNvSpPr>
          <p:nvPr>
            <p:ph type="ftr" sz="quarter" idx="11"/>
          </p:nvPr>
        </p:nvSpPr>
        <p:spPr/>
        <p:txBody>
          <a:bodyPr/>
          <a:lstStyle/>
          <a:p>
            <a:r>
              <a:rPr lang="en-US"/>
              <a:t>MOPS -- IETF 108</a:t>
            </a:r>
          </a:p>
        </p:txBody>
      </p:sp>
      <p:sp>
        <p:nvSpPr>
          <p:cNvPr id="9" name="Slide Number Placeholder 8">
            <a:extLst>
              <a:ext uri="{FF2B5EF4-FFF2-40B4-BE49-F238E27FC236}">
                <a16:creationId xmlns:a16="http://schemas.microsoft.com/office/drawing/2014/main" id="{B14E8003-B1CC-554B-A986-370553B3BB19}"/>
              </a:ext>
            </a:extLst>
          </p:cNvPr>
          <p:cNvSpPr>
            <a:spLocks noGrp="1"/>
          </p:cNvSpPr>
          <p:nvPr>
            <p:ph type="sldNum" sz="quarter" idx="12"/>
          </p:nvPr>
        </p:nvSpPr>
        <p:spPr/>
        <p:txBody>
          <a:bodyPr/>
          <a:lstStyle/>
          <a:p>
            <a:fld id="{E6A9CB62-FCAF-AE46-AFE0-45FD500F1F91}" type="slidenum">
              <a:rPr lang="en-US" smtClean="0"/>
              <a:t>‹#›</a:t>
            </a:fld>
            <a:endParaRPr lang="en-US"/>
          </a:p>
        </p:txBody>
      </p:sp>
    </p:spTree>
    <p:extLst>
      <p:ext uri="{BB962C8B-B14F-4D97-AF65-F5344CB8AC3E}">
        <p14:creationId xmlns:p14="http://schemas.microsoft.com/office/powerpoint/2010/main" val="26925889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B8AD20-FB9B-4545-AD25-87AE822795A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505C848-8988-1147-BDE2-F2572EA43629}"/>
              </a:ext>
            </a:extLst>
          </p:cNvPr>
          <p:cNvSpPr>
            <a:spLocks noGrp="1"/>
          </p:cNvSpPr>
          <p:nvPr>
            <p:ph type="dt" sz="half" idx="10"/>
          </p:nvPr>
        </p:nvSpPr>
        <p:spPr/>
        <p:txBody>
          <a:bodyPr/>
          <a:lstStyle/>
          <a:p>
            <a:r>
              <a:rPr lang="en-US"/>
              <a:t>July 28, 2020</a:t>
            </a:r>
          </a:p>
        </p:txBody>
      </p:sp>
      <p:sp>
        <p:nvSpPr>
          <p:cNvPr id="4" name="Footer Placeholder 3">
            <a:extLst>
              <a:ext uri="{FF2B5EF4-FFF2-40B4-BE49-F238E27FC236}">
                <a16:creationId xmlns:a16="http://schemas.microsoft.com/office/drawing/2014/main" id="{4B5001B4-8DDC-E542-B2A1-8563F7F29D61}"/>
              </a:ext>
            </a:extLst>
          </p:cNvPr>
          <p:cNvSpPr>
            <a:spLocks noGrp="1"/>
          </p:cNvSpPr>
          <p:nvPr>
            <p:ph type="ftr" sz="quarter" idx="11"/>
          </p:nvPr>
        </p:nvSpPr>
        <p:spPr/>
        <p:txBody>
          <a:bodyPr/>
          <a:lstStyle/>
          <a:p>
            <a:r>
              <a:rPr lang="en-US"/>
              <a:t>MOPS -- IETF 108</a:t>
            </a:r>
          </a:p>
        </p:txBody>
      </p:sp>
      <p:sp>
        <p:nvSpPr>
          <p:cNvPr id="5" name="Slide Number Placeholder 4">
            <a:extLst>
              <a:ext uri="{FF2B5EF4-FFF2-40B4-BE49-F238E27FC236}">
                <a16:creationId xmlns:a16="http://schemas.microsoft.com/office/drawing/2014/main" id="{AA9B061D-7C1E-1D4A-8AB4-362107EF2506}"/>
              </a:ext>
            </a:extLst>
          </p:cNvPr>
          <p:cNvSpPr>
            <a:spLocks noGrp="1"/>
          </p:cNvSpPr>
          <p:nvPr>
            <p:ph type="sldNum" sz="quarter" idx="12"/>
          </p:nvPr>
        </p:nvSpPr>
        <p:spPr/>
        <p:txBody>
          <a:bodyPr/>
          <a:lstStyle/>
          <a:p>
            <a:fld id="{E6A9CB62-FCAF-AE46-AFE0-45FD500F1F91}" type="slidenum">
              <a:rPr lang="en-US" smtClean="0"/>
              <a:t>‹#›</a:t>
            </a:fld>
            <a:endParaRPr lang="en-US"/>
          </a:p>
        </p:txBody>
      </p:sp>
    </p:spTree>
    <p:extLst>
      <p:ext uri="{BB962C8B-B14F-4D97-AF65-F5344CB8AC3E}">
        <p14:creationId xmlns:p14="http://schemas.microsoft.com/office/powerpoint/2010/main" val="17106533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DF16737-20C1-1F41-9DE9-13FC40127F87}"/>
              </a:ext>
            </a:extLst>
          </p:cNvPr>
          <p:cNvSpPr>
            <a:spLocks noGrp="1"/>
          </p:cNvSpPr>
          <p:nvPr>
            <p:ph type="dt" sz="half" idx="10"/>
          </p:nvPr>
        </p:nvSpPr>
        <p:spPr/>
        <p:txBody>
          <a:bodyPr/>
          <a:lstStyle/>
          <a:p>
            <a:r>
              <a:rPr lang="en-US"/>
              <a:t>July 28, 2020</a:t>
            </a:r>
          </a:p>
        </p:txBody>
      </p:sp>
      <p:sp>
        <p:nvSpPr>
          <p:cNvPr id="3" name="Footer Placeholder 2">
            <a:extLst>
              <a:ext uri="{FF2B5EF4-FFF2-40B4-BE49-F238E27FC236}">
                <a16:creationId xmlns:a16="http://schemas.microsoft.com/office/drawing/2014/main" id="{76E5F193-10A2-7C41-A824-0929B6CC33DE}"/>
              </a:ext>
            </a:extLst>
          </p:cNvPr>
          <p:cNvSpPr>
            <a:spLocks noGrp="1"/>
          </p:cNvSpPr>
          <p:nvPr>
            <p:ph type="ftr" sz="quarter" idx="11"/>
          </p:nvPr>
        </p:nvSpPr>
        <p:spPr/>
        <p:txBody>
          <a:bodyPr/>
          <a:lstStyle/>
          <a:p>
            <a:r>
              <a:rPr lang="en-US"/>
              <a:t>MOPS -- IETF 108</a:t>
            </a:r>
          </a:p>
        </p:txBody>
      </p:sp>
      <p:sp>
        <p:nvSpPr>
          <p:cNvPr id="4" name="Slide Number Placeholder 3">
            <a:extLst>
              <a:ext uri="{FF2B5EF4-FFF2-40B4-BE49-F238E27FC236}">
                <a16:creationId xmlns:a16="http://schemas.microsoft.com/office/drawing/2014/main" id="{D7D59CEC-5804-7B4B-9418-AAD25CF75784}"/>
              </a:ext>
            </a:extLst>
          </p:cNvPr>
          <p:cNvSpPr>
            <a:spLocks noGrp="1"/>
          </p:cNvSpPr>
          <p:nvPr>
            <p:ph type="sldNum" sz="quarter" idx="12"/>
          </p:nvPr>
        </p:nvSpPr>
        <p:spPr/>
        <p:txBody>
          <a:bodyPr/>
          <a:lstStyle/>
          <a:p>
            <a:fld id="{E6A9CB62-FCAF-AE46-AFE0-45FD500F1F91}" type="slidenum">
              <a:rPr lang="en-US" smtClean="0"/>
              <a:t>‹#›</a:t>
            </a:fld>
            <a:endParaRPr lang="en-US"/>
          </a:p>
        </p:txBody>
      </p:sp>
    </p:spTree>
    <p:extLst>
      <p:ext uri="{BB962C8B-B14F-4D97-AF65-F5344CB8AC3E}">
        <p14:creationId xmlns:p14="http://schemas.microsoft.com/office/powerpoint/2010/main" val="1735493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68424E-5D86-034E-8CB1-401F6B6F90A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A6A1718-2551-A841-8DBF-AD40E9D42E4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3D8EBA0-C91F-D947-9EE1-A69DFC82C3D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0A7DFD0-6845-C741-830B-261716652EE8}"/>
              </a:ext>
            </a:extLst>
          </p:cNvPr>
          <p:cNvSpPr>
            <a:spLocks noGrp="1"/>
          </p:cNvSpPr>
          <p:nvPr>
            <p:ph type="dt" sz="half" idx="10"/>
          </p:nvPr>
        </p:nvSpPr>
        <p:spPr/>
        <p:txBody>
          <a:bodyPr/>
          <a:lstStyle/>
          <a:p>
            <a:r>
              <a:rPr lang="en-US"/>
              <a:t>July 28, 2020</a:t>
            </a:r>
          </a:p>
        </p:txBody>
      </p:sp>
      <p:sp>
        <p:nvSpPr>
          <p:cNvPr id="6" name="Footer Placeholder 5">
            <a:extLst>
              <a:ext uri="{FF2B5EF4-FFF2-40B4-BE49-F238E27FC236}">
                <a16:creationId xmlns:a16="http://schemas.microsoft.com/office/drawing/2014/main" id="{704875AC-5FF0-FA48-823C-996B52F029C5}"/>
              </a:ext>
            </a:extLst>
          </p:cNvPr>
          <p:cNvSpPr>
            <a:spLocks noGrp="1"/>
          </p:cNvSpPr>
          <p:nvPr>
            <p:ph type="ftr" sz="quarter" idx="11"/>
          </p:nvPr>
        </p:nvSpPr>
        <p:spPr/>
        <p:txBody>
          <a:bodyPr/>
          <a:lstStyle/>
          <a:p>
            <a:r>
              <a:rPr lang="en-US"/>
              <a:t>MOPS -- IETF 108</a:t>
            </a:r>
          </a:p>
        </p:txBody>
      </p:sp>
      <p:sp>
        <p:nvSpPr>
          <p:cNvPr id="7" name="Slide Number Placeholder 6">
            <a:extLst>
              <a:ext uri="{FF2B5EF4-FFF2-40B4-BE49-F238E27FC236}">
                <a16:creationId xmlns:a16="http://schemas.microsoft.com/office/drawing/2014/main" id="{37213F7D-47B8-BE40-AF30-33353FFC40B5}"/>
              </a:ext>
            </a:extLst>
          </p:cNvPr>
          <p:cNvSpPr>
            <a:spLocks noGrp="1"/>
          </p:cNvSpPr>
          <p:nvPr>
            <p:ph type="sldNum" sz="quarter" idx="12"/>
          </p:nvPr>
        </p:nvSpPr>
        <p:spPr/>
        <p:txBody>
          <a:bodyPr/>
          <a:lstStyle/>
          <a:p>
            <a:fld id="{E6A9CB62-FCAF-AE46-AFE0-45FD500F1F91}" type="slidenum">
              <a:rPr lang="en-US" smtClean="0"/>
              <a:t>‹#›</a:t>
            </a:fld>
            <a:endParaRPr lang="en-US"/>
          </a:p>
        </p:txBody>
      </p:sp>
    </p:spTree>
    <p:extLst>
      <p:ext uri="{BB962C8B-B14F-4D97-AF65-F5344CB8AC3E}">
        <p14:creationId xmlns:p14="http://schemas.microsoft.com/office/powerpoint/2010/main" val="7892314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49A8D0-0BBA-3040-B773-50A65064A59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ACA9E43-A765-F44B-AD97-0BC9B919AE3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6A80077-7707-D14C-8DF6-C1D0B45174B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200D1A1-AAEF-D542-A73F-AFA4C63136C5}"/>
              </a:ext>
            </a:extLst>
          </p:cNvPr>
          <p:cNvSpPr>
            <a:spLocks noGrp="1"/>
          </p:cNvSpPr>
          <p:nvPr>
            <p:ph type="dt" sz="half" idx="10"/>
          </p:nvPr>
        </p:nvSpPr>
        <p:spPr/>
        <p:txBody>
          <a:bodyPr/>
          <a:lstStyle/>
          <a:p>
            <a:r>
              <a:rPr lang="en-US"/>
              <a:t>July 28, 2020</a:t>
            </a:r>
          </a:p>
        </p:txBody>
      </p:sp>
      <p:sp>
        <p:nvSpPr>
          <p:cNvPr id="6" name="Footer Placeholder 5">
            <a:extLst>
              <a:ext uri="{FF2B5EF4-FFF2-40B4-BE49-F238E27FC236}">
                <a16:creationId xmlns:a16="http://schemas.microsoft.com/office/drawing/2014/main" id="{482A026D-11C7-B347-9450-E958A3FBB5B3}"/>
              </a:ext>
            </a:extLst>
          </p:cNvPr>
          <p:cNvSpPr>
            <a:spLocks noGrp="1"/>
          </p:cNvSpPr>
          <p:nvPr>
            <p:ph type="ftr" sz="quarter" idx="11"/>
          </p:nvPr>
        </p:nvSpPr>
        <p:spPr/>
        <p:txBody>
          <a:bodyPr/>
          <a:lstStyle/>
          <a:p>
            <a:r>
              <a:rPr lang="en-US"/>
              <a:t>MOPS -- IETF 108</a:t>
            </a:r>
          </a:p>
        </p:txBody>
      </p:sp>
      <p:sp>
        <p:nvSpPr>
          <p:cNvPr id="7" name="Slide Number Placeholder 6">
            <a:extLst>
              <a:ext uri="{FF2B5EF4-FFF2-40B4-BE49-F238E27FC236}">
                <a16:creationId xmlns:a16="http://schemas.microsoft.com/office/drawing/2014/main" id="{51CD6AF4-A5A6-4E4A-B9A3-725C1F30C39C}"/>
              </a:ext>
            </a:extLst>
          </p:cNvPr>
          <p:cNvSpPr>
            <a:spLocks noGrp="1"/>
          </p:cNvSpPr>
          <p:nvPr>
            <p:ph type="sldNum" sz="quarter" idx="12"/>
          </p:nvPr>
        </p:nvSpPr>
        <p:spPr/>
        <p:txBody>
          <a:bodyPr/>
          <a:lstStyle/>
          <a:p>
            <a:fld id="{E6A9CB62-FCAF-AE46-AFE0-45FD500F1F91}" type="slidenum">
              <a:rPr lang="en-US" smtClean="0"/>
              <a:t>‹#›</a:t>
            </a:fld>
            <a:endParaRPr lang="en-US"/>
          </a:p>
        </p:txBody>
      </p:sp>
    </p:spTree>
    <p:extLst>
      <p:ext uri="{BB962C8B-B14F-4D97-AF65-F5344CB8AC3E}">
        <p14:creationId xmlns:p14="http://schemas.microsoft.com/office/powerpoint/2010/main" val="12779154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A0CDF7D-59FC-424C-AD0E-4C2AF4B0039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6BEB891-5282-EB46-9B7A-F7C67338698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9360366-0FA2-5048-883A-55A55EB6930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July 28, 2020</a:t>
            </a:r>
          </a:p>
        </p:txBody>
      </p:sp>
      <p:sp>
        <p:nvSpPr>
          <p:cNvPr id="5" name="Footer Placeholder 4">
            <a:extLst>
              <a:ext uri="{FF2B5EF4-FFF2-40B4-BE49-F238E27FC236}">
                <a16:creationId xmlns:a16="http://schemas.microsoft.com/office/drawing/2014/main" id="{2C1D222A-A59E-1D47-9C34-6F6CF87F061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MOPS -- IETF 108</a:t>
            </a:r>
          </a:p>
        </p:txBody>
      </p:sp>
      <p:sp>
        <p:nvSpPr>
          <p:cNvPr id="6" name="Slide Number Placeholder 5">
            <a:extLst>
              <a:ext uri="{FF2B5EF4-FFF2-40B4-BE49-F238E27FC236}">
                <a16:creationId xmlns:a16="http://schemas.microsoft.com/office/drawing/2014/main" id="{729D4C91-6983-5945-BF53-141AC7DDC96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6A9CB62-FCAF-AE46-AFE0-45FD500F1F91}" type="slidenum">
              <a:rPr lang="en-US" smtClean="0"/>
              <a:t>‹#›</a:t>
            </a:fld>
            <a:endParaRPr lang="en-US"/>
          </a:p>
        </p:txBody>
      </p:sp>
    </p:spTree>
    <p:extLst>
      <p:ext uri="{BB962C8B-B14F-4D97-AF65-F5344CB8AC3E}">
        <p14:creationId xmlns:p14="http://schemas.microsoft.com/office/powerpoint/2010/main" val="36808450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www.ietf.org/contact/ombudsteam/"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s://www.ietf.org/privacy-policy/"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9E342B-60F2-7B46-875B-43D3F132551F}"/>
              </a:ext>
            </a:extLst>
          </p:cNvPr>
          <p:cNvSpPr>
            <a:spLocks noGrp="1"/>
          </p:cNvSpPr>
          <p:nvPr>
            <p:ph type="ctrTitle"/>
          </p:nvPr>
        </p:nvSpPr>
        <p:spPr/>
        <p:txBody>
          <a:bodyPr/>
          <a:lstStyle/>
          <a:p>
            <a:r>
              <a:rPr lang="en-US" dirty="0"/>
              <a:t>Media OPS (MOPS) WG</a:t>
            </a:r>
          </a:p>
        </p:txBody>
      </p:sp>
      <p:sp>
        <p:nvSpPr>
          <p:cNvPr id="3" name="Subtitle 2">
            <a:extLst>
              <a:ext uri="{FF2B5EF4-FFF2-40B4-BE49-F238E27FC236}">
                <a16:creationId xmlns:a16="http://schemas.microsoft.com/office/drawing/2014/main" id="{8E83C084-5A72-B840-905B-ED7906C47495}"/>
              </a:ext>
            </a:extLst>
          </p:cNvPr>
          <p:cNvSpPr>
            <a:spLocks noGrp="1"/>
          </p:cNvSpPr>
          <p:nvPr>
            <p:ph type="subTitle" idx="1"/>
          </p:nvPr>
        </p:nvSpPr>
        <p:spPr/>
        <p:txBody>
          <a:bodyPr/>
          <a:lstStyle/>
          <a:p>
            <a:r>
              <a:rPr lang="en-US" dirty="0"/>
              <a:t>IETF 108</a:t>
            </a:r>
          </a:p>
          <a:p>
            <a:r>
              <a:rPr lang="en-US" dirty="0"/>
              <a:t>Co-chairs:  Leslie Daigle, Kyle Rose</a:t>
            </a:r>
          </a:p>
        </p:txBody>
      </p:sp>
    </p:spTree>
    <p:extLst>
      <p:ext uri="{BB962C8B-B14F-4D97-AF65-F5344CB8AC3E}">
        <p14:creationId xmlns:p14="http://schemas.microsoft.com/office/powerpoint/2010/main" val="29079206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5"/>
          <p:cNvSpPr>
            <a:spLocks noGrp="1" noChangeArrowheads="1"/>
          </p:cNvSpPr>
          <p:nvPr>
            <p:ph type="title"/>
          </p:nvPr>
        </p:nvSpPr>
        <p:spPr>
          <a:noFill/>
        </p:spPr>
        <p:txBody>
          <a:bodyPr>
            <a:normAutofit/>
          </a:bodyPr>
          <a:lstStyle/>
          <a:p>
            <a:r>
              <a:rPr lang="en-US" dirty="0">
                <a:latin typeface="Times New Roman" charset="0"/>
                <a:ea typeface="ＭＳ Ｐゴシック" charset="0"/>
                <a:cs typeface="ＭＳ Ｐゴシック" charset="0"/>
              </a:rPr>
              <a:t>Note Well</a:t>
            </a:r>
          </a:p>
        </p:txBody>
      </p:sp>
      <p:sp>
        <p:nvSpPr>
          <p:cNvPr id="15363" name="Rectangle 6"/>
          <p:cNvSpPr>
            <a:spLocks noGrp="1" noChangeArrowheads="1"/>
          </p:cNvSpPr>
          <p:nvPr>
            <p:ph idx="1"/>
          </p:nvPr>
        </p:nvSpPr>
        <p:spPr>
          <a:xfrm>
            <a:off x="838200" y="1334125"/>
            <a:ext cx="10515600" cy="4842838"/>
          </a:xfrm>
        </p:spPr>
        <p:txBody>
          <a:bodyPr>
            <a:noAutofit/>
          </a:bodyPr>
          <a:lstStyle/>
          <a:p>
            <a:pPr marL="0" indent="0">
              <a:buNone/>
              <a:defRPr/>
            </a:pPr>
            <a:r>
              <a:rPr lang="en-US" sz="1800" dirty="0"/>
              <a:t>This is a reminder of IETF policies in effect on various topics such as patents or code of conduct. It is only meant to point you in the right direction. Exceptions may apply. The IETF's patent policy and the definition of an IETF "contribution" and "participation" are set forth in BCP 79; please read it carefully.</a:t>
            </a:r>
          </a:p>
          <a:p>
            <a:pPr>
              <a:defRPr/>
            </a:pPr>
            <a:r>
              <a:rPr lang="en-US" sz="1800" dirty="0"/>
              <a:t>As a reminder:</a:t>
            </a:r>
          </a:p>
          <a:p>
            <a:pPr lvl="1">
              <a:buFont typeface="Arial"/>
              <a:buChar char="•"/>
              <a:defRPr/>
            </a:pPr>
            <a:r>
              <a:rPr lang="en-US" sz="1400" dirty="0"/>
              <a:t>By participating in the IETF, you agree to follow IETF processes and policies.</a:t>
            </a:r>
          </a:p>
          <a:p>
            <a:pPr lvl="1">
              <a:buFont typeface="Arial"/>
              <a:buChar char="•"/>
              <a:defRPr/>
            </a:pPr>
            <a:r>
              <a:rPr lang="en-US" sz="1400" dirty="0"/>
              <a:t>If you are aware that any IETF contribution is covered by patents or patent applications that are owned or controlled by you or your sponsor, you must disclose that fact, or not participate in the discussion.</a:t>
            </a:r>
          </a:p>
          <a:p>
            <a:pPr lvl="1">
              <a:buFont typeface="Arial"/>
              <a:buChar char="•"/>
              <a:defRPr/>
            </a:pPr>
            <a:r>
              <a:rPr lang="en-US" sz="1400" dirty="0"/>
              <a:t>As a participant in or attendee to any IETF activity you acknowledge that written, audio, video, and photographic records of meetings may be made public.</a:t>
            </a:r>
          </a:p>
          <a:p>
            <a:pPr lvl="1">
              <a:buFont typeface="Arial"/>
              <a:buChar char="•"/>
              <a:defRPr/>
            </a:pPr>
            <a:r>
              <a:rPr lang="en-US" sz="1400" dirty="0"/>
              <a:t>Personal information that you provide to IETF will be handled in accordance with the IETF Privacy Statement.</a:t>
            </a:r>
          </a:p>
          <a:p>
            <a:pPr lvl="1">
              <a:buFont typeface="Arial"/>
              <a:buChar char="•"/>
              <a:defRPr/>
            </a:pPr>
            <a:r>
              <a:rPr lang="en-US" sz="1400" dirty="0"/>
              <a:t>As a participant or attendee, you agree to work respectfully with other participants; please contact the </a:t>
            </a:r>
            <a:r>
              <a:rPr lang="en-US" sz="1400" dirty="0" err="1"/>
              <a:t>ombudsteam</a:t>
            </a:r>
            <a:r>
              <a:rPr lang="en-US" sz="1400" dirty="0"/>
              <a:t> </a:t>
            </a:r>
            <a:br>
              <a:rPr lang="en-US" sz="1400" dirty="0"/>
            </a:br>
            <a:r>
              <a:rPr lang="en-US" sz="1400" dirty="0"/>
              <a:t>(</a:t>
            </a:r>
            <a:r>
              <a:rPr lang="en-US" sz="1400" u="sng" dirty="0">
                <a:hlinkClick r:id="rId3"/>
              </a:rPr>
              <a:t>https://www.ietf.org/contact/ombudsteam/</a:t>
            </a:r>
            <a:r>
              <a:rPr lang="en-US" sz="1400" dirty="0"/>
              <a:t>) if you have questions or concerns about this.</a:t>
            </a:r>
            <a:endParaRPr lang="en-US" sz="2000" dirty="0"/>
          </a:p>
          <a:p>
            <a:pPr marL="0" indent="0">
              <a:buNone/>
              <a:defRPr/>
            </a:pPr>
            <a:r>
              <a:rPr lang="en-US" sz="1800" dirty="0"/>
              <a:t>Definitive information is in the documents listed below and other IETF BCPs. For advice, please talk to WG chairs or Ads:</a:t>
            </a:r>
          </a:p>
          <a:p>
            <a:pPr lvl="1">
              <a:spcBef>
                <a:spcPts val="0"/>
              </a:spcBef>
              <a:buFont typeface="Arial"/>
              <a:buChar char="•"/>
              <a:defRPr/>
            </a:pPr>
            <a:r>
              <a:rPr lang="en-US" sz="1200" dirty="0"/>
              <a:t>BCP 9 (Internet Standards Process)</a:t>
            </a:r>
          </a:p>
          <a:p>
            <a:pPr lvl="1">
              <a:spcBef>
                <a:spcPts val="0"/>
              </a:spcBef>
              <a:buFont typeface="Arial"/>
              <a:buChar char="•"/>
              <a:defRPr/>
            </a:pPr>
            <a:r>
              <a:rPr lang="en-US" sz="1200" dirty="0"/>
              <a:t>BCP 25 (Working Group processes)</a:t>
            </a:r>
          </a:p>
          <a:p>
            <a:pPr lvl="1">
              <a:spcBef>
                <a:spcPts val="0"/>
              </a:spcBef>
              <a:buFont typeface="Arial"/>
              <a:buChar char="•"/>
              <a:defRPr/>
            </a:pPr>
            <a:r>
              <a:rPr lang="en-US" sz="1200" dirty="0"/>
              <a:t>BCP 25 (Anti-Harassment Procedures) </a:t>
            </a:r>
          </a:p>
          <a:p>
            <a:pPr lvl="1">
              <a:spcBef>
                <a:spcPts val="0"/>
              </a:spcBef>
              <a:buFont typeface="Arial"/>
              <a:buChar char="•"/>
              <a:defRPr/>
            </a:pPr>
            <a:r>
              <a:rPr lang="en-US" sz="1200" dirty="0"/>
              <a:t>BCP 54 (Code of Conduct)</a:t>
            </a:r>
          </a:p>
          <a:p>
            <a:pPr lvl="1">
              <a:spcBef>
                <a:spcPts val="0"/>
              </a:spcBef>
              <a:buFont typeface="Arial"/>
              <a:buChar char="•"/>
              <a:defRPr/>
            </a:pPr>
            <a:r>
              <a:rPr lang="en-US" sz="1200" dirty="0"/>
              <a:t>BCP 78 (Copyright)</a:t>
            </a:r>
          </a:p>
          <a:p>
            <a:pPr lvl="1">
              <a:spcBef>
                <a:spcPts val="0"/>
              </a:spcBef>
              <a:buFont typeface="Arial"/>
              <a:buChar char="•"/>
              <a:defRPr/>
            </a:pPr>
            <a:r>
              <a:rPr lang="en-US" sz="1200" dirty="0"/>
              <a:t>BCP 79 (Patents, Participation)</a:t>
            </a:r>
          </a:p>
          <a:p>
            <a:pPr lvl="1">
              <a:spcBef>
                <a:spcPts val="0"/>
              </a:spcBef>
              <a:buFont typeface="Arial"/>
              <a:buChar char="•"/>
              <a:defRPr/>
            </a:pPr>
            <a:r>
              <a:rPr lang="en-US" sz="1200" u="sng" dirty="0">
                <a:hlinkClick r:id="rId4"/>
              </a:rPr>
              <a:t>https://www.ietf.org/privacy-policy/</a:t>
            </a:r>
            <a:r>
              <a:rPr lang="en-US" sz="1200" dirty="0"/>
              <a:t> (Privacy Policy)</a:t>
            </a:r>
            <a:endParaRPr lang="en-US" sz="1200" dirty="0">
              <a:latin typeface="Arial" charset="0"/>
              <a:ea typeface="ＭＳ Ｐゴシック" charset="0"/>
              <a:cs typeface="ＭＳ Ｐゴシック" charset="0"/>
            </a:endParaRPr>
          </a:p>
        </p:txBody>
      </p:sp>
      <p:sp>
        <p:nvSpPr>
          <p:cNvPr id="7" name="Date Placeholder 6"/>
          <p:cNvSpPr>
            <a:spLocks noGrp="1"/>
          </p:cNvSpPr>
          <p:nvPr>
            <p:ph type="dt" sz="half" idx="10"/>
          </p:nvPr>
        </p:nvSpPr>
        <p:spPr/>
        <p:txBody>
          <a:bodyPr/>
          <a:lstStyle/>
          <a:p>
            <a:r>
              <a:rPr lang="en-US"/>
              <a:t>July 28, 2020</a:t>
            </a:r>
          </a:p>
        </p:txBody>
      </p:sp>
      <p:sp>
        <p:nvSpPr>
          <p:cNvPr id="6" name="Slide Number Placeholder 5"/>
          <p:cNvSpPr>
            <a:spLocks noGrp="1"/>
          </p:cNvSpPr>
          <p:nvPr>
            <p:ph type="sldNum" sz="quarter" idx="12"/>
          </p:nvPr>
        </p:nvSpPr>
        <p:spPr/>
        <p:txBody>
          <a:bodyPr/>
          <a:lstStyle/>
          <a:p>
            <a:fld id="{6254ED33-E33F-9A4A-B174-39EF497C75B1}" type="slidenum">
              <a:rPr lang="en-US" smtClean="0"/>
              <a:t>2</a:t>
            </a:fld>
            <a:endParaRPr lang="en-US"/>
          </a:p>
        </p:txBody>
      </p:sp>
      <p:sp>
        <p:nvSpPr>
          <p:cNvPr id="2" name="Footer Placeholder 1">
            <a:extLst>
              <a:ext uri="{FF2B5EF4-FFF2-40B4-BE49-F238E27FC236}">
                <a16:creationId xmlns:a16="http://schemas.microsoft.com/office/drawing/2014/main" id="{D86DA0B1-150A-5E43-A2A1-00038774506D}"/>
              </a:ext>
            </a:extLst>
          </p:cNvPr>
          <p:cNvSpPr>
            <a:spLocks noGrp="1"/>
          </p:cNvSpPr>
          <p:nvPr>
            <p:ph type="ftr" sz="quarter" idx="11"/>
          </p:nvPr>
        </p:nvSpPr>
        <p:spPr/>
        <p:txBody>
          <a:bodyPr/>
          <a:lstStyle/>
          <a:p>
            <a:r>
              <a:rPr lang="en-US"/>
              <a:t>MOPS -- IETF 108</a:t>
            </a:r>
          </a:p>
        </p:txBody>
      </p:sp>
    </p:spTree>
    <p:extLst>
      <p:ext uri="{BB962C8B-B14F-4D97-AF65-F5344CB8AC3E}">
        <p14:creationId xmlns:p14="http://schemas.microsoft.com/office/powerpoint/2010/main" val="16981121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Agenda</a:t>
            </a:r>
          </a:p>
        </p:txBody>
      </p:sp>
      <p:sp>
        <p:nvSpPr>
          <p:cNvPr id="3" name="Content Placeholder 2"/>
          <p:cNvSpPr>
            <a:spLocks noGrp="1"/>
          </p:cNvSpPr>
          <p:nvPr>
            <p:ph idx="1"/>
          </p:nvPr>
        </p:nvSpPr>
        <p:spPr/>
        <p:txBody>
          <a:bodyPr>
            <a:normAutofit fontScale="55000" lnSpcReduction="20000"/>
          </a:bodyPr>
          <a:lstStyle/>
          <a:p>
            <a:r>
              <a:rPr lang="en-US" dirty="0"/>
              <a:t>Agenda Bashing, Blue Sheets, etc</a:t>
            </a:r>
            <a:r>
              <a:rPr lang="en-US" baseline="0" dirty="0"/>
              <a:t>. </a:t>
            </a:r>
            <a:r>
              <a:rPr lang="en-US" dirty="0"/>
              <a:t>[5min]</a:t>
            </a:r>
          </a:p>
          <a:p>
            <a:pPr lvl="1"/>
            <a:r>
              <a:rPr lang="en-US" dirty="0"/>
              <a:t>Note taker(s)?</a:t>
            </a:r>
          </a:p>
          <a:p>
            <a:pPr lvl="1"/>
            <a:r>
              <a:rPr lang="en-US" dirty="0"/>
              <a:t>Jabber scribe?</a:t>
            </a:r>
          </a:p>
          <a:p>
            <a:r>
              <a:rPr lang="en-US" dirty="0"/>
              <a:t>Review of concrete work items [10min] </a:t>
            </a:r>
          </a:p>
          <a:p>
            <a:pPr lvl="1"/>
            <a:r>
              <a:rPr lang="en-US" dirty="0"/>
              <a:t>Draft of edge network operational considerations for streaming media  </a:t>
            </a:r>
          </a:p>
          <a:p>
            <a:pPr lvl="1"/>
            <a:r>
              <a:rPr lang="en-US" dirty="0"/>
              <a:t>Jake Holland  </a:t>
            </a:r>
          </a:p>
          <a:p>
            <a:pPr lvl="1"/>
            <a:r>
              <a:rPr lang="en-US" dirty="0"/>
              <a:t>draft-</a:t>
            </a:r>
            <a:r>
              <a:rPr lang="en-US" dirty="0" err="1"/>
              <a:t>ietf</a:t>
            </a:r>
            <a:r>
              <a:rPr lang="en-US" dirty="0"/>
              <a:t>-mops-streaming-</a:t>
            </a:r>
            <a:r>
              <a:rPr lang="en-US" dirty="0" err="1"/>
              <a:t>opcons</a:t>
            </a:r>
            <a:r>
              <a:rPr lang="en-US" dirty="0"/>
              <a:t>  </a:t>
            </a:r>
          </a:p>
          <a:p>
            <a:r>
              <a:rPr lang="en-US" dirty="0"/>
              <a:t>Updates from other work</a:t>
            </a:r>
            <a:r>
              <a:rPr lang="en-US" baseline="0" dirty="0"/>
              <a:t> </a:t>
            </a:r>
            <a:r>
              <a:rPr lang="en-US" dirty="0"/>
              <a:t>[20min] </a:t>
            </a:r>
          </a:p>
          <a:p>
            <a:pPr lvl="1"/>
            <a:r>
              <a:rPr lang="en-US" dirty="0"/>
              <a:t>“Best Practices for the End-to-End Workflow Monitoring” from SVA </a:t>
            </a:r>
            <a:r>
              <a:rPr lang="en-US" dirty="0" err="1"/>
              <a:t>QoE</a:t>
            </a:r>
            <a:r>
              <a:rPr lang="en-US" dirty="0"/>
              <a:t> WG  </a:t>
            </a:r>
          </a:p>
          <a:p>
            <a:pPr lvl="1"/>
            <a:r>
              <a:rPr lang="en-US" dirty="0"/>
              <a:t>Chris </a:t>
            </a:r>
            <a:r>
              <a:rPr lang="en-US" dirty="0" err="1"/>
              <a:t>Kulbakas</a:t>
            </a:r>
            <a:r>
              <a:rPr lang="en-US" dirty="0"/>
              <a:t>  </a:t>
            </a:r>
          </a:p>
          <a:p>
            <a:r>
              <a:rPr lang="en-US" dirty="0"/>
              <a:t>Update on/for/from Hackathon comparative study of media transport protocols  [10min]</a:t>
            </a:r>
          </a:p>
          <a:p>
            <a:pPr lvl="1"/>
            <a:r>
              <a:rPr lang="en-US" dirty="0"/>
              <a:t>Dr. Alex </a:t>
            </a:r>
            <a:r>
              <a:rPr lang="en-US" dirty="0" err="1"/>
              <a:t>Gouaillard</a:t>
            </a:r>
            <a:endParaRPr lang="en-US" dirty="0"/>
          </a:p>
          <a:p>
            <a:r>
              <a:rPr lang="en-US" dirty="0"/>
              <a:t>AOB</a:t>
            </a:r>
          </a:p>
          <a:p>
            <a:pPr lvl="1"/>
            <a:r>
              <a:rPr lang="en-US" dirty="0"/>
              <a:t>Media Operations Use Case for an Augmented Reality Application on Edge Computing Infrastructure  </a:t>
            </a:r>
          </a:p>
          <a:p>
            <a:pPr lvl="2"/>
            <a:r>
              <a:rPr lang="en-US" dirty="0"/>
              <a:t>draft-krishna-mops-ar-use-case-00  </a:t>
            </a:r>
          </a:p>
          <a:p>
            <a:pPr lvl="2"/>
            <a:r>
              <a:rPr lang="en-US" dirty="0"/>
              <a:t>Renan Krishna  </a:t>
            </a:r>
          </a:p>
          <a:p>
            <a:pPr lvl="1"/>
            <a:r>
              <a:rPr lang="en-US" dirty="0"/>
              <a:t>General discussion of issues</a:t>
            </a:r>
          </a:p>
          <a:p>
            <a:pPr lvl="1"/>
            <a:r>
              <a:rPr lang="en-US" dirty="0"/>
              <a:t>Operational Issues Observed</a:t>
            </a:r>
          </a:p>
        </p:txBody>
      </p:sp>
      <p:sp>
        <p:nvSpPr>
          <p:cNvPr id="7" name="Date Placeholder 6"/>
          <p:cNvSpPr>
            <a:spLocks noGrp="1"/>
          </p:cNvSpPr>
          <p:nvPr>
            <p:ph type="dt" sz="half" idx="10"/>
          </p:nvPr>
        </p:nvSpPr>
        <p:spPr/>
        <p:txBody>
          <a:bodyPr/>
          <a:lstStyle/>
          <a:p>
            <a:r>
              <a:rPr lang="en-US"/>
              <a:t>July 28, 2020</a:t>
            </a:r>
          </a:p>
        </p:txBody>
      </p:sp>
      <p:sp>
        <p:nvSpPr>
          <p:cNvPr id="8" name="Footer Placeholder 7"/>
          <p:cNvSpPr>
            <a:spLocks noGrp="1"/>
          </p:cNvSpPr>
          <p:nvPr>
            <p:ph type="ftr" sz="quarter" idx="11"/>
          </p:nvPr>
        </p:nvSpPr>
        <p:spPr/>
        <p:txBody>
          <a:bodyPr/>
          <a:lstStyle/>
          <a:p>
            <a:r>
              <a:rPr lang="en-US"/>
              <a:t>MOPS -- IETF 108</a:t>
            </a:r>
          </a:p>
        </p:txBody>
      </p:sp>
      <p:sp>
        <p:nvSpPr>
          <p:cNvPr id="9" name="Slide Number Placeholder 8"/>
          <p:cNvSpPr>
            <a:spLocks noGrp="1"/>
          </p:cNvSpPr>
          <p:nvPr>
            <p:ph type="sldNum" sz="quarter" idx="12"/>
          </p:nvPr>
        </p:nvSpPr>
        <p:spPr/>
        <p:txBody>
          <a:bodyPr/>
          <a:lstStyle/>
          <a:p>
            <a:fld id="{6254ED33-E33F-9A4A-B174-39EF497C75B1}" type="slidenum">
              <a:rPr lang="en-US" smtClean="0"/>
              <a:pPr/>
              <a:t>3</a:t>
            </a:fld>
            <a:endParaRPr lang="en-US"/>
          </a:p>
        </p:txBody>
      </p:sp>
    </p:spTree>
    <p:extLst>
      <p:ext uri="{BB962C8B-B14F-4D97-AF65-F5344CB8AC3E}">
        <p14:creationId xmlns:p14="http://schemas.microsoft.com/office/powerpoint/2010/main" val="79494879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79</TotalTime>
  <Words>432</Words>
  <Application>Microsoft Macintosh PowerPoint</Application>
  <PresentationFormat>Widescreen</PresentationFormat>
  <Paragraphs>46</Paragraphs>
  <Slides>3</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vt:i4>
      </vt:variant>
    </vt:vector>
  </HeadingPairs>
  <TitlesOfParts>
    <vt:vector size="8" baseType="lpstr">
      <vt:lpstr>Arial</vt:lpstr>
      <vt:lpstr>Calibri</vt:lpstr>
      <vt:lpstr>Calibri Light</vt:lpstr>
      <vt:lpstr>Times New Roman</vt:lpstr>
      <vt:lpstr>Office Theme</vt:lpstr>
      <vt:lpstr>Media OPS (MOPS) WG</vt:lpstr>
      <vt:lpstr>Note Well</vt:lpstr>
      <vt:lpstr>Agenda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Media OPS (MOPS) WG</dc:title>
  <dc:creator>Leslie Daigle</dc:creator>
  <cp:lastModifiedBy>Leslie Daigle</cp:lastModifiedBy>
  <cp:revision>11</cp:revision>
  <dcterms:created xsi:type="dcterms:W3CDTF">2019-11-19T06:24:38Z</dcterms:created>
  <dcterms:modified xsi:type="dcterms:W3CDTF">2020-07-27T22:47:55Z</dcterms:modified>
</cp:coreProperties>
</file>