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4035" r:id="rId1"/>
  </p:sldMasterIdLst>
  <p:notesMasterIdLst>
    <p:notesMasterId r:id="rId13"/>
  </p:notesMasterIdLst>
  <p:sldIdLst>
    <p:sldId id="1542" r:id="rId2"/>
    <p:sldId id="1555" r:id="rId3"/>
    <p:sldId id="1560" r:id="rId4"/>
    <p:sldId id="1572" r:id="rId5"/>
    <p:sldId id="1565" r:id="rId6"/>
    <p:sldId id="1567" r:id="rId7"/>
    <p:sldId id="1573" r:id="rId8"/>
    <p:sldId id="1575" r:id="rId9"/>
    <p:sldId id="1568" r:id="rId10"/>
    <p:sldId id="1574" r:id="rId11"/>
    <p:sldId id="1543" r:id="rId12"/>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29" autoAdjust="0"/>
    <p:restoredTop sz="81130" autoAdjust="0"/>
  </p:normalViewPr>
  <p:slideViewPr>
    <p:cSldViewPr snapToGrid="0" snapToObjects="1">
      <p:cViewPr varScale="1">
        <p:scale>
          <a:sx n="99" d="100"/>
          <a:sy n="99" d="100"/>
        </p:scale>
        <p:origin x="1209" y="39"/>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7/20/2020</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ools.ietf.org/id/draft-pthubert-raw-architecture-04.html#RFC8655"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tools.ietf.org/id/draft-pthubert-raw-architecture-04.html#RFC4655"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4</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6</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RAW inherits the conceptual model described in section 4 of the DetNet Architecture [</a:t>
            </a:r>
            <a:r>
              <a:rPr lang="en-US" dirty="0">
                <a:hlinkClick r:id="rId3"/>
              </a:rPr>
              <a:t>RFC8655</a:t>
            </a:r>
            <a:r>
              <a:rPr lang="en-US" dirty="0"/>
              <a:t>]. RAW extends the DetNet service layer to provide additional agility against transmission loss. A Controller Plane Function (CPF) called the Path Computation Element (PCE) [</a:t>
            </a:r>
            <a:r>
              <a:rPr lang="en-US" dirty="0">
                <a:hlinkClick r:id="rId4"/>
              </a:rPr>
              <a:t>RFC4655</a:t>
            </a:r>
            <a:r>
              <a:rPr lang="en-US" dirty="0"/>
              <a:t>] interacts with RAW Nodes over a Southbound API. The RAW Nodes are DetNet relays that are capable of additional diversity mechanisms and measurement functions related to the radio interface, in particular the PAREO diversity mechanisms. The PCE defines a complex Track between an Ingress End System and an Egress End System, and indicates to the RAW Nodes where the PAREO operations may be </a:t>
            </a:r>
            <a:r>
              <a:rPr lang="en-US" dirty="0" err="1"/>
              <a:t>actionned</a:t>
            </a:r>
            <a:r>
              <a:rPr lang="en-US" dirty="0"/>
              <a:t> in the Network Plane. The Track may be expressed loosely to enable traversing a non-RAW subnetwork. In that case, the expectation is that the non-RAW subnetwork can be neglected in the RAW computation, that is, considered infinitely fast, reliable and/or available in comparison with the links between RAW nodes.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7</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8</a:t>
            </a:fld>
            <a:endParaRPr lang="en-US"/>
          </a:p>
        </p:txBody>
      </p:sp>
    </p:spTree>
    <p:extLst>
      <p:ext uri="{BB962C8B-B14F-4D97-AF65-F5344CB8AC3E}">
        <p14:creationId xmlns:p14="http://schemas.microsoft.com/office/powerpoint/2010/main" val="20632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9</a:t>
            </a:fld>
            <a:endParaRPr lang="en-US"/>
          </a:p>
        </p:txBody>
      </p:sp>
    </p:spTree>
    <p:extLst>
      <p:ext uri="{BB962C8B-B14F-4D97-AF65-F5344CB8AC3E}">
        <p14:creationId xmlns:p14="http://schemas.microsoft.com/office/powerpoint/2010/main" val="2726501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10</a:t>
            </a:fld>
            <a:endParaRPr lang="en-US"/>
          </a:p>
        </p:txBody>
      </p:sp>
    </p:spTree>
    <p:extLst>
      <p:ext uri="{BB962C8B-B14F-4D97-AF65-F5344CB8AC3E}">
        <p14:creationId xmlns:p14="http://schemas.microsoft.com/office/powerpoint/2010/main" val="1577082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sz="1200" b="1" kern="1200" dirty="0">
                <a:solidFill>
                  <a:schemeClr val="tx1"/>
                </a:solidFill>
                <a:effectLst/>
                <a:latin typeface="+mn-lt"/>
                <a:ea typeface="+mn-ea"/>
                <a:cs typeface="+mn-cs"/>
              </a:rPr>
              <a:t>In a nutshell:</a:t>
            </a:r>
            <a:r>
              <a:rPr lang="en-US" sz="1200" kern="1200" dirty="0">
                <a:solidFill>
                  <a:schemeClr val="tx1"/>
                </a:solidFill>
                <a:effectLst/>
                <a:latin typeface="+mn-lt"/>
                <a:ea typeface="+mn-ea"/>
                <a:cs typeface="+mn-cs"/>
              </a:rPr>
              <a:t> While scheduling transmissions can guarantee the time of delivery, it is impossible, in the ISM band, to keep all possible interferers at bay. Co-channel interference, as well as the self-inflicted Multi-Path fading, which is due to echoes of the transmission, are unavoidable. So there is no way to guarantee the delivery of all frames.</a:t>
            </a:r>
          </a:p>
          <a:p>
            <a:pPr hangingPunct="0"/>
            <a:r>
              <a:rPr lang="en-US" sz="1200" kern="1200" dirty="0">
                <a:solidFill>
                  <a:schemeClr val="tx1"/>
                </a:solidFill>
                <a:effectLst/>
                <a:latin typeface="+mn-lt"/>
                <a:ea typeface="+mn-ea"/>
                <a:cs typeface="+mn-cs"/>
              </a:rPr>
              <a:t>It takes different mitigation techniques to avoid the different issues that affect wireless transmissions. To combat them all, all possible forms of diversity should be leveraged, in the spatial domain by routing over multipath, in the temporal domain by retrying transmissions or sending copies over parallel paths at distinct times, and in the frequency domain with frequency hopping (within frames) or channel hopping (between frames).</a:t>
            </a:r>
          </a:p>
          <a:p>
            <a:r>
              <a:rPr lang="en-US" sz="1200" kern="1200" dirty="0">
                <a:solidFill>
                  <a:schemeClr val="tx1"/>
                </a:solidFill>
                <a:effectLst/>
                <a:latin typeface="+mn-lt"/>
                <a:ea typeface="+mn-ea"/>
                <a:cs typeface="+mn-cs"/>
              </a:rPr>
              <a:t>Several times along the way to the destination, the work presented in this manuscript replicates and then eliminates the copies of a packet that are forwarded along parallel disjoint paths, hopping between frequencies with each transmission so that a copy along one path does not interfere with a copy along the other</a:t>
            </a:r>
            <a:endParaRPr lang="en-US" dirty="0"/>
          </a:p>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11</a:t>
            </a:fld>
            <a:endParaRPr lang="en-US"/>
          </a:p>
        </p:txBody>
      </p:sp>
    </p:spTree>
    <p:extLst>
      <p:ext uri="{BB962C8B-B14F-4D97-AF65-F5344CB8AC3E}">
        <p14:creationId xmlns:p14="http://schemas.microsoft.com/office/powerpoint/2010/main" val="200973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lumMod val="25000"/>
                  </a:schemeClr>
                </a:solidFill>
              </a:defRPr>
            </a:lvl1pPr>
          </a:lstStyle>
          <a:p>
            <a:r>
              <a:rPr lang="en-US" dirty="0"/>
              <a:t>Click to edit Master title style</a:t>
            </a:r>
          </a:p>
        </p:txBody>
      </p:sp>
      <p:sp>
        <p:nvSpPr>
          <p:cNvPr id="3" name="Content Placeholder 2"/>
          <p:cNvSpPr>
            <a:spLocks noGrp="1"/>
          </p:cNvSpPr>
          <p:nvPr>
            <p:ph idx="1"/>
          </p:nvPr>
        </p:nvSpPr>
        <p:spPr>
          <a:xfrm>
            <a:off x="837982" y="1825625"/>
            <a:ext cx="1051286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draft-pthubert-raw-architecture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11" name="Picture 10">
            <a:extLst>
              <a:ext uri="{FF2B5EF4-FFF2-40B4-BE49-F238E27FC236}">
                <a16:creationId xmlns:a16="http://schemas.microsoft.com/office/drawing/2014/main" id="{4BE36C0A-294F-44F6-BA19-CED8F50827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422970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8DDED1-7DE7-4AC9-B496-5C16EA61A85E}"/>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108 – Virtual / Madrid</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45" r:id="rId3"/>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en.wikipedia.org/wiki/File:Yes_check.sv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hyperlink" Target="https://www.ietf.org/id/draft-pthubert-raw-architecture-04.html#NASA"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emf"/><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Architecture/Framework</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5641475"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G.Z. Papadopoulos &amp; Rex </a:t>
            </a:r>
            <a:r>
              <a:rPr lang="fr-FR" dirty="0" err="1"/>
              <a:t>Buddenberg</a:t>
            </a:r>
            <a:r>
              <a:rPr lang="fr-FR" dirty="0"/>
              <a:t> </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159269"/>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048271"/>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 Maintain    </a:t>
            </a:r>
            <a:r>
              <a:rPr lang="en-US" sz="1600" b="1" dirty="0">
                <a:effectLst>
                  <a:outerShdw blurRad="38100" dist="38100" dir="2700000" algn="tl">
                    <a:srgbClr val="000000">
                      <a:alpha val="43137"/>
                    </a:srgbClr>
                  </a:outerShdw>
                </a:effectLs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end-to-end       |</a:t>
            </a:r>
          </a:p>
          <a:p>
            <a:r>
              <a:rPr lang="en-US" sz="1600" b="1" dirty="0">
                <a:latin typeface="Courier New" panose="02070309020205020404" pitchFamily="49" charset="0"/>
                <a:cs typeface="Courier New" panose="02070309020205020404" pitchFamily="49" charset="0"/>
              </a:rPr>
              <a:t> +----------v----------+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Forwarding</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State</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The 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10</a:t>
            </a:fld>
            <a:endParaRPr lang="en-US" dirty="0"/>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516589"/>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053003"/>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50497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2448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375512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5763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05587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559782"/>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022670"/>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53214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01180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575505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57440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56EAFBA-86CB-4C89-9099-1BE8B2CD83E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46392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498610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19934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230741"/>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337647"/>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210918"/>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24989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19012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What do we need to do?</a:t>
            </a:r>
          </a:p>
        </p:txBody>
      </p:sp>
      <p:sp>
        <p:nvSpPr>
          <p:cNvPr id="3" name="Text Placeholder 2"/>
          <p:cNvSpPr>
            <a:spLocks noGrp="1"/>
          </p:cNvSpPr>
          <p:nvPr>
            <p:ph type="body" sz="quarter" idx="10"/>
          </p:nvPr>
        </p:nvSpPr>
        <p:spPr>
          <a:xfrm>
            <a:off x="554811" y="917604"/>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Select Appropriate Radios and Effective Use Cases</a:t>
            </a:r>
          </a:p>
          <a:p>
            <a:pPr lvl="1">
              <a:buFont typeface="Symbol"/>
              <a:buChar char="Þ"/>
            </a:pPr>
            <a:r>
              <a:rPr lang="en-US" altLang="en-US" dirty="0"/>
              <a:t> Req: Capability to schedule resources</a:t>
            </a:r>
          </a:p>
          <a:p>
            <a:pPr lvl="1">
              <a:buFont typeface="Symbol"/>
              <a:buChar char="Þ"/>
            </a:pPr>
            <a:r>
              <a:rPr lang="en-US" altLang="en-US" dirty="0"/>
              <a:t> </a:t>
            </a:r>
            <a:r>
              <a:rPr lang="en-US" altLang="en-US" dirty="0" err="1"/>
              <a:t>Opt</a:t>
            </a:r>
            <a:r>
              <a:rPr lang="en-US" altLang="en-US" dirty="0"/>
              <a:t>: Diversity capabilities (frequency, beam, …)</a:t>
            </a:r>
          </a:p>
          <a:p>
            <a:pPr marL="0" indent="0">
              <a:buNone/>
            </a:pPr>
            <a:r>
              <a:rPr lang="en-US" altLang="en-US" sz="2800" dirty="0"/>
              <a:t>Adapt per-packet activity of a RAW flow along a diverse path</a:t>
            </a:r>
            <a:endParaRPr lang="en-US" altLang="en-US" sz="2800" dirty="0">
              <a:solidFill>
                <a:srgbClr val="4220A0"/>
              </a:solidFill>
              <a:effectLst>
                <a:outerShdw blurRad="38100" dist="38100" dir="2700000" algn="tl">
                  <a:srgbClr val="000000">
                    <a:alpha val="43137"/>
                  </a:srgbClr>
                </a:outerShdw>
              </a:effectLst>
            </a:endParaRPr>
          </a:p>
          <a:p>
            <a:pPr lvl="1">
              <a:buFont typeface="Symbol"/>
              <a:buChar char="Þ"/>
            </a:pPr>
            <a:r>
              <a:rPr lang="en-US" altLang="en-US" dirty="0"/>
              <a:t> Determine Specific Data Models to match radio properties (for CCAMP and IPPM?)</a:t>
            </a:r>
          </a:p>
          <a:p>
            <a:pPr lvl="1">
              <a:buFont typeface="Symbol"/>
              <a:buChar char="Þ"/>
            </a:pPr>
            <a:r>
              <a:rPr lang="en-US" altLang="en-US" dirty="0"/>
              <a:t> Signal forwarding properties in packets (e.g., BIER-TE)</a:t>
            </a:r>
          </a:p>
          <a:p>
            <a:pPr lvl="1">
              <a:buFont typeface="Symbol"/>
              <a:buChar char="Þ"/>
            </a:pPr>
            <a:r>
              <a:rPr lang="en-US" altLang="en-US" dirty="0"/>
              <a:t> Source routed and Distributed forwarding decision (use of PAREO functions)</a:t>
            </a:r>
          </a:p>
          <a:p>
            <a:pPr lvl="1">
              <a:buFont typeface="Symbol"/>
              <a:buChar char="Þ"/>
            </a:pPr>
            <a:r>
              <a:rPr lang="en-US" altLang="en-US" dirty="0"/>
              <a:t> In-band control of resource Usage to optimize energy and bandwidth</a:t>
            </a:r>
          </a:p>
          <a:p>
            <a:pPr marL="0" indent="0">
              <a:buNone/>
            </a:pPr>
            <a:r>
              <a:rPr lang="en-US" altLang="en-US" sz="2800" dirty="0"/>
              <a:t>Enable </a:t>
            </a:r>
            <a:r>
              <a:rPr lang="en-US" altLang="en-US" sz="2800" dirty="0" err="1"/>
              <a:t>i</a:t>
            </a:r>
            <a:r>
              <a:rPr lang="en-US" altLang="en-US" sz="2800" dirty="0"/>
              <a:t>/</a:t>
            </a:r>
            <a:r>
              <a:rPr lang="en-US" altLang="en-US" sz="2800" dirty="0" err="1"/>
              <a:t>oOAM</a:t>
            </a:r>
            <a:r>
              <a:rPr lang="en-US" altLang="en-US" sz="2800" dirty="0"/>
              <a:t> (in and out-of-band)</a:t>
            </a:r>
            <a:endParaRPr lang="en-US" altLang="en-US" sz="2800" dirty="0">
              <a:solidFill>
                <a:srgbClr val="4B4B4B"/>
              </a:solidFill>
            </a:endParaRPr>
          </a:p>
          <a:p>
            <a:pPr lvl="1">
              <a:buFont typeface="Symbol"/>
              <a:buChar char="Þ"/>
            </a:pPr>
            <a:r>
              <a:rPr lang="en-US" altLang="en-US" dirty="0"/>
              <a:t> Forward packets or generated placebo packets to measure LQI</a:t>
            </a:r>
          </a:p>
          <a:p>
            <a:pPr lvl="1">
              <a:buFont typeface="Symbol"/>
              <a:buChar char="Þ"/>
            </a:pPr>
            <a:r>
              <a:rPr lang="en-US" altLang="en-US" dirty="0"/>
              <a:t> In-band forward and out-of-band backward gathering of metrics across NECM</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11</a:t>
            </a:fld>
            <a:endParaRPr lang="en-US" dirty="0"/>
          </a:p>
        </p:txBody>
      </p:sp>
      <p:pic>
        <p:nvPicPr>
          <p:cNvPr id="7" name="Picture 6" descr="A picture containing green, clock, drawing&#10;&#10;Description automatically generated">
            <a:extLst>
              <a:ext uri="{FF2B5EF4-FFF2-40B4-BE49-F238E27FC236}">
                <a16:creationId xmlns:a16="http://schemas.microsoft.com/office/drawing/2014/main" id="{064FB5DA-AC72-4D62-8C06-53379E03AD4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0271" y="1349432"/>
            <a:ext cx="972152" cy="972152"/>
          </a:xfrm>
          <a:prstGeom prst="rect">
            <a:avLst/>
          </a:prstGeom>
        </p:spPr>
      </p:pic>
      <p:sp>
        <p:nvSpPr>
          <p:cNvPr id="9" name="Rectangle 8">
            <a:extLst>
              <a:ext uri="{FF2B5EF4-FFF2-40B4-BE49-F238E27FC236}">
                <a16:creationId xmlns:a16="http://schemas.microsoft.com/office/drawing/2014/main" id="{C2EC7843-343A-4104-9982-549C71A7F8C3}"/>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643833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Architecture/Framework draft </a:t>
            </a:r>
            <a:r>
              <a:rPr lang="fr-FR" dirty="0" err="1"/>
              <a:t>status</a:t>
            </a:r>
            <a:endParaRPr lang="fr-FR" dirty="0"/>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748951" y="1461311"/>
            <a:ext cx="8125647" cy="4668253"/>
          </a:xfrm>
        </p:spPr>
        <p:txBody>
          <a:bodyPr/>
          <a:lstStyle/>
          <a:p>
            <a:r>
              <a:rPr lang="fr-FR" sz="2400" dirty="0" err="1">
                <a:latin typeface="CiscoSansTT Light" panose="020B0503020201020303" pitchFamily="34" charset="0"/>
                <a:cs typeface="CiscoSansTT Light" panose="020B0503020201020303" pitchFamily="34" charset="0"/>
              </a:rPr>
              <a:t>Current</a:t>
            </a:r>
            <a:r>
              <a:rPr lang="fr-FR" sz="2400" dirty="0">
                <a:latin typeface="CiscoSansTT Light" panose="020B0503020201020303" pitchFamily="34" charset="0"/>
                <a:cs typeface="CiscoSansTT Light" panose="020B0503020201020303" pitchFamily="34" charset="0"/>
              </a:rPr>
              <a:t> version </a:t>
            </a:r>
            <a:r>
              <a:rPr lang="fr-FR" sz="2400" dirty="0" err="1">
                <a:latin typeface="CiscoSansTT Light" panose="020B0503020201020303" pitchFamily="34" charset="0"/>
                <a:cs typeface="CiscoSansTT Light" panose="020B0503020201020303" pitchFamily="34" charset="0"/>
              </a:rPr>
              <a:t>is</a:t>
            </a:r>
            <a:r>
              <a:rPr lang="fr-FR" sz="2400" dirty="0">
                <a:latin typeface="CiscoSansTT Light" panose="020B0503020201020303" pitchFamily="34" charset="0"/>
                <a:cs typeface="CiscoSansTT Light" panose="020B0503020201020303" pitchFamily="34" charset="0"/>
              </a:rPr>
              <a:t> 04</a:t>
            </a:r>
          </a:p>
          <a:p>
            <a:r>
              <a:rPr lang="fr-FR" sz="2400" dirty="0" err="1">
                <a:latin typeface="CiscoSansTT Light" panose="020B0503020201020303" pitchFamily="34" charset="0"/>
                <a:cs typeface="CiscoSansTT Light" panose="020B0503020201020303" pitchFamily="34" charset="0"/>
              </a:rPr>
              <a:t>Problem</a:t>
            </a:r>
            <a:r>
              <a:rPr lang="fr-FR" sz="2400" dirty="0">
                <a:latin typeface="CiscoSansTT Light" panose="020B0503020201020303" pitchFamily="34" charset="0"/>
                <a:cs typeface="CiscoSansTT Light" panose="020B0503020201020303" pitchFamily="34" charset="0"/>
              </a:rPr>
              <a:t> </a:t>
            </a:r>
            <a:r>
              <a:rPr lang="fr-FR" sz="2400" dirty="0" err="1">
                <a:latin typeface="CiscoSansTT Light" panose="020B0503020201020303" pitchFamily="34" charset="0"/>
                <a:cs typeface="CiscoSansTT Light" panose="020B0503020201020303" pitchFamily="34" charset="0"/>
              </a:rPr>
              <a:t>Statement</a:t>
            </a:r>
            <a:endParaRPr lang="fr-FR" sz="2400" dirty="0">
              <a:latin typeface="CiscoSansTT Light" panose="020B0503020201020303" pitchFamily="34" charset="0"/>
              <a:cs typeface="CiscoSansTT Light" panose="020B0503020201020303" pitchFamily="34" charset="0"/>
            </a:endParaRPr>
          </a:p>
          <a:p>
            <a:pPr lvl="1"/>
            <a:r>
              <a:rPr lang="fr-FR" sz="2000" dirty="0">
                <a:latin typeface="CiscoSansTT Light" panose="020B0503020201020303" pitchFamily="34" charset="0"/>
                <a:cs typeface="CiscoSansTT Light" panose="020B0503020201020303" pitchFamily="34" charset="0"/>
              </a:rPr>
              <a:t>S3: </a:t>
            </a:r>
            <a:r>
              <a:rPr lang="en-US" sz="2000" dirty="0">
                <a:latin typeface="CiscoSansTT Light" panose="020B0503020201020303" pitchFamily="34" charset="0"/>
                <a:cs typeface="CiscoSansTT Light" panose="020B0503020201020303" pitchFamily="34" charset="0"/>
              </a:rPr>
              <a:t>RAW interactions with other IETF WGs</a:t>
            </a:r>
            <a:endParaRPr lang="fr-FR" sz="2000" dirty="0">
              <a:latin typeface="CiscoSansTT Light" panose="020B0503020201020303" pitchFamily="34" charset="0"/>
              <a:cs typeface="CiscoSansTT Light" panose="020B0503020201020303" pitchFamily="34" charset="0"/>
            </a:endParaRPr>
          </a:p>
          <a:p>
            <a:pPr lvl="1"/>
            <a:r>
              <a:rPr lang="fr-FR" sz="2000" dirty="0">
                <a:latin typeface="CiscoSansTT Light" panose="020B0503020201020303" pitchFamily="34" charset="0"/>
                <a:cs typeface="CiscoSansTT Light" panose="020B0503020201020303" pitchFamily="34" charset="0"/>
              </a:rPr>
              <a:t>S4: </a:t>
            </a:r>
            <a:r>
              <a:rPr lang="fr-FR" sz="2000" dirty="0" err="1">
                <a:latin typeface="CiscoSansTT Light" panose="020B0503020201020303" pitchFamily="34" charset="0"/>
                <a:cs typeface="CiscoSansTT Light" panose="020B0503020201020303" pitchFamily="34" charset="0"/>
              </a:rPr>
              <a:t>Requirements</a:t>
            </a:r>
            <a:r>
              <a:rPr lang="fr-FR" sz="2000" dirty="0">
                <a:latin typeface="CiscoSansTT Light" panose="020B0503020201020303" pitchFamily="34" charset="0"/>
                <a:cs typeface="CiscoSansTT Light" panose="020B0503020201020303" pitchFamily="34" charset="0"/>
              </a:rPr>
              <a:t> </a:t>
            </a:r>
            <a:r>
              <a:rPr lang="fr-FR" sz="2000" dirty="0" err="1">
                <a:latin typeface="CiscoSansTT Light" panose="020B0503020201020303" pitchFamily="34" charset="0"/>
                <a:cs typeface="CiscoSansTT Light" panose="020B0503020201020303" pitchFamily="34" charset="0"/>
              </a:rPr>
              <a:t>served</a:t>
            </a:r>
            <a:endParaRPr lang="fr-FR" sz="2000" dirty="0">
              <a:latin typeface="CiscoSansTT Light" panose="020B0503020201020303" pitchFamily="34" charset="0"/>
              <a:cs typeface="CiscoSansTT Light" panose="020B0503020201020303" pitchFamily="34" charset="0"/>
            </a:endParaRPr>
          </a:p>
          <a:p>
            <a:r>
              <a:rPr lang="fr-FR" sz="2400" dirty="0">
                <a:latin typeface="CiscoSansTT Light" panose="020B0503020201020303" pitchFamily="34" charset="0"/>
                <a:cs typeface="CiscoSansTT Light" panose="020B0503020201020303" pitchFamily="34" charset="0"/>
              </a:rPr>
              <a:t>Framework</a:t>
            </a:r>
          </a:p>
          <a:p>
            <a:pPr lvl="1"/>
            <a:r>
              <a:rPr lang="fr-FR" sz="2000" dirty="0">
                <a:latin typeface="CiscoSansTT Light" panose="020B0503020201020303" pitchFamily="34" charset="0"/>
                <a:cs typeface="CiscoSansTT Light" panose="020B0503020201020303" pitchFamily="34" charset="0"/>
              </a:rPr>
              <a:t>S2: RAW </a:t>
            </a:r>
            <a:r>
              <a:rPr lang="fr-FR" sz="2000" dirty="0" err="1">
                <a:latin typeface="CiscoSansTT Light" panose="020B0503020201020303" pitchFamily="34" charset="0"/>
                <a:cs typeface="CiscoSansTT Light" panose="020B0503020201020303" pitchFamily="34" charset="0"/>
              </a:rPr>
              <a:t>terms</a:t>
            </a:r>
            <a:r>
              <a:rPr lang="fr-FR" sz="2000" dirty="0">
                <a:latin typeface="CiscoSansTT Light" panose="020B0503020201020303" pitchFamily="34" charset="0"/>
                <a:cs typeface="CiscoSansTT Light" panose="020B0503020201020303" pitchFamily="34" charset="0"/>
              </a:rPr>
              <a:t> (e.g., </a:t>
            </a:r>
            <a:r>
              <a:rPr lang="fr-FR" sz="2000" dirty="0" err="1">
                <a:latin typeface="CiscoSansTT Light" panose="020B0503020201020303" pitchFamily="34" charset="0"/>
                <a:cs typeface="CiscoSansTT Light" panose="020B0503020201020303" pitchFamily="34" charset="0"/>
              </a:rPr>
              <a:t>Reliability</a:t>
            </a:r>
            <a:r>
              <a:rPr lang="fr-FR" sz="2000" dirty="0">
                <a:latin typeface="CiscoSansTT Light" panose="020B0503020201020303" pitchFamily="34" charset="0"/>
                <a:cs typeface="CiscoSansTT Light" panose="020B0503020201020303" pitchFamily="34" charset="0"/>
              </a:rPr>
              <a:t>)</a:t>
            </a:r>
          </a:p>
          <a:p>
            <a:pPr lvl="1"/>
            <a:r>
              <a:rPr lang="fr-FR" sz="2000" dirty="0">
                <a:latin typeface="CiscoSansTT Light" panose="020B0503020201020303" pitchFamily="34" charset="0"/>
                <a:cs typeface="CiscoSansTT Light" panose="020B0503020201020303" pitchFamily="34" charset="0"/>
              </a:rPr>
              <a:t>S5: RAW </a:t>
            </a:r>
            <a:r>
              <a:rPr lang="fr-FR" sz="2000" dirty="0" err="1">
                <a:latin typeface="CiscoSansTT Light" panose="020B0503020201020303" pitchFamily="34" charset="0"/>
                <a:cs typeface="CiscoSansTT Light" panose="020B0503020201020303" pitchFamily="34" charset="0"/>
              </a:rPr>
              <a:t>context</a:t>
            </a:r>
            <a:r>
              <a:rPr lang="fr-FR" sz="2000" dirty="0">
                <a:latin typeface="CiscoSansTT Light" panose="020B0503020201020303" pitchFamily="34" charset="0"/>
                <a:cs typeface="CiscoSansTT Light" panose="020B0503020201020303" pitchFamily="34" charset="0"/>
              </a:rPr>
              <a:t> and gaps </a:t>
            </a:r>
            <a:r>
              <a:rPr lang="fr-FR" sz="2000" dirty="0" err="1">
                <a:latin typeface="CiscoSansTT Light" panose="020B0503020201020303" pitchFamily="34" charset="0"/>
                <a:cs typeface="CiscoSansTT Light" panose="020B0503020201020303" pitchFamily="34" charset="0"/>
              </a:rPr>
              <a:t>addressed</a:t>
            </a:r>
            <a:endParaRPr lang="fr-FR" sz="2000" dirty="0">
              <a:latin typeface="CiscoSansTT Light" panose="020B0503020201020303" pitchFamily="34" charset="0"/>
              <a:cs typeface="CiscoSansTT Light" panose="020B0503020201020303" pitchFamily="34" charset="0"/>
            </a:endParaRPr>
          </a:p>
          <a:p>
            <a:r>
              <a:rPr lang="fr-FR" sz="2400" dirty="0">
                <a:latin typeface="CiscoSansTT Light" panose="020B0503020201020303" pitchFamily="34" charset="0"/>
                <a:cs typeface="CiscoSansTT Light" panose="020B0503020201020303" pitchFamily="34" charset="0"/>
              </a:rPr>
              <a:t>Architecture</a:t>
            </a:r>
          </a:p>
          <a:p>
            <a:pPr lvl="1"/>
            <a:r>
              <a:rPr lang="fr-FR" sz="2000" dirty="0">
                <a:latin typeface="CiscoSansTT Light" panose="020B0503020201020303" pitchFamily="34" charset="0"/>
                <a:cs typeface="CiscoSansTT Light" panose="020B0503020201020303" pitchFamily="34" charset="0"/>
              </a:rPr>
              <a:t>S6: Wireless </a:t>
            </a:r>
            <a:r>
              <a:rPr lang="fr-FR" sz="2000" dirty="0" err="1">
                <a:latin typeface="CiscoSansTT Light" panose="020B0503020201020303" pitchFamily="34" charset="0"/>
                <a:cs typeface="CiscoSansTT Light" panose="020B0503020201020303" pitchFamily="34" charset="0"/>
              </a:rPr>
              <a:t>Elements</a:t>
            </a:r>
            <a:r>
              <a:rPr lang="fr-FR" sz="2000" dirty="0">
                <a:latin typeface="CiscoSansTT Light" panose="020B0503020201020303" pitchFamily="34" charset="0"/>
                <a:cs typeface="CiscoSansTT Light" panose="020B0503020201020303" pitchFamily="34" charset="0"/>
              </a:rPr>
              <a:t> </a:t>
            </a:r>
            <a:r>
              <a:rPr lang="fr-FR" sz="2000" dirty="0" err="1">
                <a:latin typeface="CiscoSansTT Light" panose="020B0503020201020303" pitchFamily="34" charset="0"/>
                <a:cs typeface="CiscoSansTT Light" panose="020B0503020201020303" pitchFamily="34" charset="0"/>
              </a:rPr>
              <a:t>used</a:t>
            </a:r>
            <a:r>
              <a:rPr lang="fr-FR" sz="2000" dirty="0">
                <a:latin typeface="CiscoSansTT Light" panose="020B0503020201020303" pitchFamily="34" charset="0"/>
                <a:cs typeface="CiscoSansTT Light" panose="020B0503020201020303" pitchFamily="34" charset="0"/>
              </a:rPr>
              <a:t> in RAW Architecture</a:t>
            </a:r>
          </a:p>
          <a:p>
            <a:pPr lvl="1"/>
            <a:r>
              <a:rPr lang="fr-FR" sz="2000" dirty="0">
                <a:latin typeface="CiscoSansTT Light" panose="020B0503020201020303" pitchFamily="34" charset="0"/>
                <a:cs typeface="CiscoSansTT Light" panose="020B0503020201020303" pitchFamily="34" charset="0"/>
              </a:rPr>
              <a:t>S7: RAW </a:t>
            </a:r>
            <a:r>
              <a:rPr lang="fr-FR" sz="2000" dirty="0" err="1">
                <a:latin typeface="CiscoSansTT Light" panose="020B0503020201020303" pitchFamily="34" charset="0"/>
                <a:cs typeface="CiscoSansTT Light" panose="020B0503020201020303" pitchFamily="34" charset="0"/>
              </a:rPr>
              <a:t>objects</a:t>
            </a:r>
            <a:r>
              <a:rPr lang="fr-FR" sz="2000" dirty="0">
                <a:latin typeface="CiscoSansTT Light" panose="020B0503020201020303" pitchFamily="34" charset="0"/>
                <a:cs typeface="CiscoSansTT Light" panose="020B0503020201020303" pitchFamily="34" charset="0"/>
              </a:rPr>
              <a:t> and </a:t>
            </a:r>
            <a:r>
              <a:rPr lang="fr-FR" sz="2000" dirty="0" err="1">
                <a:latin typeface="CiscoSansTT Light" panose="020B0503020201020303" pitchFamily="34" charset="0"/>
                <a:cs typeface="CiscoSansTT Light" panose="020B0503020201020303" pitchFamily="34" charset="0"/>
              </a:rPr>
              <a:t>operations</a:t>
            </a:r>
            <a:endParaRPr lang="fr-FR" sz="20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2</a:t>
            </a:fld>
            <a:endParaRPr lang="en-US" dirty="0"/>
          </a:p>
        </p:txBody>
      </p:sp>
      <p:sp>
        <p:nvSpPr>
          <p:cNvPr id="5" name="Rectangle 4">
            <a:extLst>
              <a:ext uri="{FF2B5EF4-FFF2-40B4-BE49-F238E27FC236}">
                <a16:creationId xmlns:a16="http://schemas.microsoft.com/office/drawing/2014/main" id="{D371862A-B67C-4F7B-BDD9-AB5C3CE65301}"/>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pic>
        <p:nvPicPr>
          <p:cNvPr id="8" name="Picture 7">
            <a:extLst>
              <a:ext uri="{FF2B5EF4-FFF2-40B4-BE49-F238E27FC236}">
                <a16:creationId xmlns:a16="http://schemas.microsoft.com/office/drawing/2014/main" id="{B6823FF9-2799-48CE-AADD-B2F3E1AEEA29}"/>
              </a:ext>
            </a:extLst>
          </p:cNvPr>
          <p:cNvPicPr>
            <a:picLocks noChangeAspect="1"/>
          </p:cNvPicPr>
          <p:nvPr/>
        </p:nvPicPr>
        <p:blipFill rotWithShape="1">
          <a:blip r:embed="rId3">
            <a:alphaModFix amt="79000"/>
          </a:blip>
          <a:srcRect l="70400" t="12201" r="4212" b="8732"/>
          <a:stretch/>
        </p:blipFill>
        <p:spPr>
          <a:xfrm>
            <a:off x="7724274" y="80658"/>
            <a:ext cx="4379495" cy="6777342"/>
          </a:xfrm>
          <a:prstGeom prst="rect">
            <a:avLst/>
          </a:prstGeom>
        </p:spPr>
      </p:pic>
    </p:spTree>
    <p:extLst>
      <p:ext uri="{BB962C8B-B14F-4D97-AF65-F5344CB8AC3E}">
        <p14:creationId xmlns:p14="http://schemas.microsoft.com/office/powerpoint/2010/main" val="3400446819"/>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7EB5B-9C98-43E8-B425-2B666069EB3C}"/>
              </a:ext>
            </a:extLst>
          </p:cNvPr>
          <p:cNvSpPr>
            <a:spLocks noGrp="1"/>
          </p:cNvSpPr>
          <p:nvPr>
            <p:ph type="title"/>
          </p:nvPr>
        </p:nvSpPr>
        <p:spPr>
          <a:xfrm>
            <a:off x="306189" y="432215"/>
            <a:ext cx="11438251" cy="713192"/>
          </a:xfrm>
        </p:spPr>
        <p:txBody>
          <a:bodyPr>
            <a:normAutofit/>
          </a:bodyPr>
          <a:lstStyle/>
          <a:p>
            <a:r>
              <a:rPr lang="en-US" dirty="0"/>
              <a:t>RAW interactions with other IETF WGs</a:t>
            </a:r>
            <a:endParaRPr lang="fr-FR" dirty="0"/>
          </a:p>
        </p:txBody>
      </p:sp>
      <p:sp>
        <p:nvSpPr>
          <p:cNvPr id="3" name="Text Placeholder 2">
            <a:extLst>
              <a:ext uri="{FF2B5EF4-FFF2-40B4-BE49-F238E27FC236}">
                <a16:creationId xmlns:a16="http://schemas.microsoft.com/office/drawing/2014/main" id="{3CF70D39-6952-41AA-8F3C-91886063A712}"/>
              </a:ext>
            </a:extLst>
          </p:cNvPr>
          <p:cNvSpPr>
            <a:spLocks noGrp="1"/>
          </p:cNvSpPr>
          <p:nvPr>
            <p:ph type="body" sz="quarter" idx="10"/>
          </p:nvPr>
        </p:nvSpPr>
        <p:spPr>
          <a:xfrm>
            <a:off x="310896" y="1344168"/>
            <a:ext cx="11424906" cy="4840064"/>
          </a:xfrm>
        </p:spPr>
        <p:txBody>
          <a:bodyPr/>
          <a:lstStyle/>
          <a:p>
            <a:r>
              <a:rPr lang="en-US" sz="2400" dirty="0">
                <a:latin typeface="CiscoSansTT Light" panose="020B0503020201020303" pitchFamily="34" charset="0"/>
                <a:cs typeface="CiscoSansTT Light" panose="020B0503020201020303" pitchFamily="34" charset="0"/>
              </a:rPr>
              <a:t>DetNet: RAW is mostly a focused Subset </a:t>
            </a:r>
          </a:p>
          <a:p>
            <a:pPr lvl="1"/>
            <a:r>
              <a:rPr lang="en-US" sz="2000" dirty="0">
                <a:latin typeface="CiscoSansTT Light" panose="020B0503020201020303" pitchFamily="34" charset="0"/>
                <a:cs typeface="CiscoSansTT Light" panose="020B0503020201020303" pitchFamily="34" charset="0"/>
              </a:rPr>
              <a:t>Radio specialists, different interests</a:t>
            </a:r>
          </a:p>
          <a:p>
            <a:pPr lvl="1"/>
            <a:r>
              <a:rPr lang="en-US" sz="2000" dirty="0">
                <a:latin typeface="CiscoSansTT Light" panose="020B0503020201020303" pitchFamily="34" charset="0"/>
                <a:cs typeface="CiscoSansTT Light" panose="020B0503020201020303" pitchFamily="34" charset="0"/>
              </a:rPr>
              <a:t>Unstable links (bandwidth, flapping), not ‘deterministic’ </a:t>
            </a:r>
          </a:p>
          <a:p>
            <a:pPr lvl="1"/>
            <a:r>
              <a:rPr lang="en-US" sz="2000" dirty="0">
                <a:latin typeface="CiscoSansTT Light" panose="020B0503020201020303" pitchFamily="34" charset="0"/>
                <a:cs typeface="CiscoSansTT Light" panose="020B0503020201020303" pitchFamily="34" charset="0"/>
              </a:rPr>
              <a:t>OAM is a common interest – cross participation</a:t>
            </a:r>
          </a:p>
          <a:p>
            <a:r>
              <a:rPr lang="en-US" sz="2400" dirty="0">
                <a:latin typeface="CiscoSansTT Light" panose="020B0503020201020303" pitchFamily="34" charset="0"/>
                <a:cs typeface="CiscoSansTT Light" panose="020B0503020201020303" pitchFamily="34" charset="0"/>
              </a:rPr>
              <a:t>MANET: Non-Congruent domains</a:t>
            </a:r>
          </a:p>
          <a:p>
            <a:pPr lvl="1"/>
            <a:r>
              <a:rPr lang="en-US" sz="2000" dirty="0">
                <a:latin typeface="CiscoSansTT Light" panose="020B0503020201020303" pitchFamily="34" charset="0"/>
                <a:cs typeface="CiscoSansTT Light" panose="020B0503020201020303" pitchFamily="34" charset="0"/>
              </a:rPr>
              <a:t>Non-Mobile &amp; not Ad-Hoc (antagonistic to DetNet)</a:t>
            </a:r>
          </a:p>
          <a:p>
            <a:pPr lvl="1"/>
            <a:r>
              <a:rPr lang="en-US" sz="2000" dirty="0">
                <a:latin typeface="CiscoSansTT Light" panose="020B0503020201020303" pitchFamily="34" charset="0"/>
                <a:cs typeface="CiscoSansTT Light" panose="020B0503020201020303" pitchFamily="34" charset="0"/>
              </a:rPr>
              <a:t>Centralized routing</a:t>
            </a:r>
          </a:p>
          <a:p>
            <a:pPr lvl="1"/>
            <a:r>
              <a:rPr lang="en-US" sz="2000" dirty="0">
                <a:latin typeface="CiscoSansTT Light" panose="020B0503020201020303" pitchFamily="34" charset="0"/>
                <a:cs typeface="CiscoSansTT Light" panose="020B0503020201020303" pitchFamily="34" charset="0"/>
              </a:rPr>
              <a:t>DLEP a relevant tool but need </a:t>
            </a:r>
            <a:r>
              <a:rPr lang="en-US" sz="2000" dirty="0" err="1">
                <a:latin typeface="CiscoSansTT Light" panose="020B0503020201020303" pitchFamily="34" charset="0"/>
                <a:cs typeface="CiscoSansTT Light" panose="020B0503020201020303" pitchFamily="34" charset="0"/>
              </a:rPr>
              <a:t>multihop</a:t>
            </a:r>
            <a:r>
              <a:rPr lang="en-US" sz="2000" dirty="0">
                <a:latin typeface="CiscoSansTT Light" panose="020B0503020201020303" pitchFamily="34" charset="0"/>
                <a:cs typeface="CiscoSansTT Light" panose="020B0503020201020303" pitchFamily="34" charset="0"/>
              </a:rPr>
              <a:t> view (OAM)</a:t>
            </a:r>
            <a:endParaRPr lang="en-US" sz="2800"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CCAMP: May need work from CCAMP for data models</a:t>
            </a:r>
          </a:p>
          <a:p>
            <a:r>
              <a:rPr lang="en-US" sz="2400" dirty="0">
                <a:latin typeface="CiscoSansTT Light" panose="020B0503020201020303" pitchFamily="34" charset="0"/>
                <a:cs typeface="CiscoSansTT Light" panose="020B0503020201020303" pitchFamily="34" charset="0"/>
              </a:rPr>
              <a:t>IPPM can be leveraged for in-band OAM, direct export, </a:t>
            </a:r>
          </a:p>
          <a:p>
            <a:r>
              <a:rPr lang="en-US" sz="2400" dirty="0">
                <a:latin typeface="CiscoSansTT Light" panose="020B0503020201020303" pitchFamily="34" charset="0"/>
                <a:cs typeface="CiscoSansTT Light" panose="020B0503020201020303" pitchFamily="34" charset="0"/>
              </a:rPr>
              <a:t>and BIER for path selection &amp; control</a:t>
            </a:r>
          </a:p>
          <a:p>
            <a:endParaRPr lang="en-US" sz="24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E0678284-92C7-4204-9CEB-8C2C5F8DB9C1}"/>
              </a:ext>
            </a:extLst>
          </p:cNvPr>
          <p:cNvSpPr>
            <a:spLocks noGrp="1"/>
          </p:cNvSpPr>
          <p:nvPr>
            <p:ph type="sldNum" sz="quarter" idx="4"/>
          </p:nvPr>
        </p:nvSpPr>
        <p:spPr/>
        <p:txBody>
          <a:bodyPr/>
          <a:lstStyle/>
          <a:p>
            <a:pPr algn="r"/>
            <a:fld id="{18BF9C3C-0004-4145-8BE2-5FBA8C817ACA}" type="slidenum">
              <a:rPr lang="en-US" smtClean="0"/>
              <a:pPr algn="r"/>
              <a:t>3</a:t>
            </a:fld>
            <a:endParaRPr lang="en-US" dirty="0"/>
          </a:p>
        </p:txBody>
      </p:sp>
      <p:sp>
        <p:nvSpPr>
          <p:cNvPr id="5" name="Rectangle 4">
            <a:extLst>
              <a:ext uri="{FF2B5EF4-FFF2-40B4-BE49-F238E27FC236}">
                <a16:creationId xmlns:a16="http://schemas.microsoft.com/office/drawing/2014/main" id="{3CBCB2F0-CC17-4D72-A82A-1C7EFD30CF2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5302936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err="1">
                <a:latin typeface="CiscoSansTT Light" panose="020B0503020201020303" pitchFamily="34" charset="0"/>
                <a:cs typeface="CiscoSansTT Light" panose="020B0503020201020303" pitchFamily="34" charset="0"/>
              </a:rPr>
              <a:t>Requirements</a:t>
            </a:r>
            <a:r>
              <a:rPr lang="fr-FR" dirty="0">
                <a:latin typeface="CiscoSansTT Light" panose="020B0503020201020303" pitchFamily="34" charset="0"/>
                <a:cs typeface="CiscoSansTT Light" panose="020B0503020201020303" pitchFamily="34" charset="0"/>
              </a:rPr>
              <a:t> </a:t>
            </a:r>
            <a:r>
              <a:rPr lang="fr-FR" dirty="0" err="1">
                <a:latin typeface="CiscoSansTT Light" panose="020B0503020201020303" pitchFamily="34" charset="0"/>
                <a:cs typeface="CiscoSansTT Light" panose="020B0503020201020303" pitchFamily="34" charset="0"/>
              </a:rPr>
              <a:t>served</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68916" y="1373652"/>
            <a:ext cx="7667738" cy="4965192"/>
          </a:xfrm>
        </p:spPr>
        <p:txBody>
          <a:bodyPr/>
          <a:lstStyle/>
          <a:p>
            <a:r>
              <a:rPr lang="en-US" dirty="0"/>
              <a:t>Two basic use cases, Radio Access Protection with diverse Wireless Access (e.g., 4/5G vs. Wi-Fi 6/7) , and end-to-end Track Protection in a Wireless Mesh Network.</a:t>
            </a:r>
          </a:p>
          <a:p>
            <a:r>
              <a:rPr lang="en-US" dirty="0"/>
              <a:t>Due to uncontrolled interferences, including the self-induced multipath fading, objects in the Fresnel zone, </a:t>
            </a:r>
            <a:r>
              <a:rPr lang="en-US" dirty="0" err="1"/>
              <a:t>etc</a:t>
            </a:r>
            <a:r>
              <a:rPr lang="en-US" dirty="0"/>
              <a:t>… Deterministic Networking can only be approached on a wireless link.  </a:t>
            </a:r>
          </a:p>
          <a:p>
            <a:r>
              <a:rPr lang="en-US" dirty="0"/>
              <a:t>It takes </a:t>
            </a:r>
            <a:r>
              <a:rPr lang="en-US" u="sng" dirty="0"/>
              <a:t>diverse radio links and radio technologies </a:t>
            </a:r>
            <a:r>
              <a:rPr lang="en-US" dirty="0"/>
              <a:t>to provide RAW properties. From above, </a:t>
            </a:r>
            <a:r>
              <a:rPr lang="en-US" u="sng" dirty="0"/>
              <a:t>Layer-3 </a:t>
            </a:r>
            <a:r>
              <a:rPr lang="en-US" dirty="0"/>
              <a:t>can decide how and when to use those diverse radio links based on cost and current PDR.</a:t>
            </a:r>
          </a:p>
          <a:p>
            <a:r>
              <a:rPr lang="en-US" dirty="0"/>
              <a:t>The radio conditions may change -way- faster than a centralized routing can adapt and reprogram, in particular when the controller is distant, and connectivity is slow and limited.  </a:t>
            </a:r>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4</a:t>
            </a:fld>
            <a:endParaRPr lang="en-US" altLang="en-US" dirty="0"/>
          </a:p>
        </p:txBody>
      </p:sp>
      <p:sp>
        <p:nvSpPr>
          <p:cNvPr id="8" name="Thought Bubble: Cloud 7">
            <a:extLst>
              <a:ext uri="{FF2B5EF4-FFF2-40B4-BE49-F238E27FC236}">
                <a16:creationId xmlns:a16="http://schemas.microsoft.com/office/drawing/2014/main" id="{99B08902-F462-4F9D-BB49-812EBA6417F4}"/>
              </a:ext>
            </a:extLst>
          </p:cNvPr>
          <p:cNvSpPr/>
          <p:nvPr/>
        </p:nvSpPr>
        <p:spPr>
          <a:xfrm rot="10983196">
            <a:off x="8902869" y="1591999"/>
            <a:ext cx="2885960" cy="1253805"/>
          </a:xfrm>
          <a:prstGeom prst="cloudCallout">
            <a:avLst>
              <a:gd name="adj1" fmla="val 48391"/>
              <a:gd name="adj2" fmla="val 1230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932689" y="4942301"/>
            <a:ext cx="2327416" cy="1016000"/>
          </a:xfrm>
          <a:prstGeom prst="rect">
            <a:avLst/>
          </a:prstGeom>
          <a:noFill/>
          <a:ln>
            <a:noFill/>
          </a:ln>
        </p:spPr>
      </p:pic>
      <p:sp>
        <p:nvSpPr>
          <p:cNvPr id="16" name="TextBox 15">
            <a:extLst>
              <a:ext uri="{FF2B5EF4-FFF2-40B4-BE49-F238E27FC236}">
                <a16:creationId xmlns:a16="http://schemas.microsoft.com/office/drawing/2014/main" id="{707A00BA-97AF-495C-9622-2A53C8DDDCDF}"/>
              </a:ext>
            </a:extLst>
          </p:cNvPr>
          <p:cNvSpPr txBox="1"/>
          <p:nvPr/>
        </p:nvSpPr>
        <p:spPr>
          <a:xfrm>
            <a:off x="9599510" y="3297907"/>
            <a:ext cx="2422523" cy="369332"/>
          </a:xfrm>
          <a:prstGeom prst="rect">
            <a:avLst/>
          </a:prstGeom>
          <a:noFill/>
        </p:spPr>
        <p:txBody>
          <a:bodyPr wrap="none" rtlCol="0">
            <a:spAutoFit/>
          </a:bodyPr>
          <a:lstStyle/>
          <a:p>
            <a:r>
              <a:rPr lang="fr-FR" dirty="0"/>
              <a:t>Wireless </a:t>
            </a:r>
            <a:r>
              <a:rPr lang="fr-FR" dirty="0" err="1"/>
              <a:t>Mesh</a:t>
            </a:r>
            <a:r>
              <a:rPr lang="fr-FR" dirty="0"/>
              <a:t> Network</a:t>
            </a:r>
          </a:p>
        </p:txBody>
      </p:sp>
      <p:sp>
        <p:nvSpPr>
          <p:cNvPr id="17" name="Oval 16">
            <a:extLst>
              <a:ext uri="{FF2B5EF4-FFF2-40B4-BE49-F238E27FC236}">
                <a16:creationId xmlns:a16="http://schemas.microsoft.com/office/drawing/2014/main" id="{70958610-FCD3-453A-A40A-584CC0016C28}"/>
              </a:ext>
            </a:extLst>
          </p:cNvPr>
          <p:cNvSpPr/>
          <p:nvPr/>
        </p:nvSpPr>
        <p:spPr>
          <a:xfrm>
            <a:off x="10839206" y="4091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991606" y="4243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1144006" y="4396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1296406" y="4548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496306" y="42882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734306" y="4040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658372" y="44406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810772" y="45930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963172" y="47454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886706" y="41930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10039106" y="4345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10191506" y="4497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10343906" y="4650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496306" y="4802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9154939" y="40660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861306" y="39453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10023372" y="40977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10175772" y="42501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10328172" y="4402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708906" y="43073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861306" y="44597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585206" y="4142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747272" y="42946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899672" y="44470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1052072" y="45994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10432806" y="45041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585206" y="46565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972306" y="42501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9134372" y="4402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9286772" y="45549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9439172" y="47073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819906" y="4612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972306" y="4764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661156" y="50756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823222" y="49677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975622" y="51201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9267722" y="5418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896106" y="5666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9048506" y="5818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801106" y="45930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963172" y="47454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1115572" y="48978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1267972" y="50502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839206" y="4912583"/>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858256" y="534844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9226306" y="4300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9378706" y="44533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531106" y="46057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515372" y="43581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9200906" y="45676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9353306" y="47200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983708" y="5858733"/>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689856" y="464359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10420106" y="390699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10404372" y="4275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10089906" y="4485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10242306" y="4637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10007356" y="5996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10159756" y="6148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10166106" y="52979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10318506" y="54503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645406" y="54058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797806" y="55582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Thought Bubble: Cloud 83">
            <a:extLst>
              <a:ext uri="{FF2B5EF4-FFF2-40B4-BE49-F238E27FC236}">
                <a16:creationId xmlns:a16="http://schemas.microsoft.com/office/drawing/2014/main" id="{B6AD5D9F-232C-4149-A3CE-48A7D61AA9E9}"/>
              </a:ext>
            </a:extLst>
          </p:cNvPr>
          <p:cNvSpPr/>
          <p:nvPr/>
        </p:nvSpPr>
        <p:spPr>
          <a:xfrm>
            <a:off x="8418339" y="3628085"/>
            <a:ext cx="3416300" cy="2798902"/>
          </a:xfrm>
          <a:prstGeom prst="cloudCallout">
            <a:avLst>
              <a:gd name="adj1" fmla="val 26739"/>
              <a:gd name="adj2" fmla="val -372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89" name="TextBox 88">
            <a:extLst>
              <a:ext uri="{FF2B5EF4-FFF2-40B4-BE49-F238E27FC236}">
                <a16:creationId xmlns:a16="http://schemas.microsoft.com/office/drawing/2014/main" id="{23A24C78-8D75-4C37-B933-FB62E819C507}"/>
              </a:ext>
            </a:extLst>
          </p:cNvPr>
          <p:cNvSpPr txBox="1"/>
          <p:nvPr/>
        </p:nvSpPr>
        <p:spPr>
          <a:xfrm flipH="1">
            <a:off x="8434934" y="2545802"/>
            <a:ext cx="966958" cy="369332"/>
          </a:xfrm>
          <a:prstGeom prst="rect">
            <a:avLst/>
          </a:prstGeom>
          <a:noFill/>
        </p:spPr>
        <p:txBody>
          <a:bodyPr wrap="square" rtlCol="0">
            <a:spAutoFit/>
          </a:bodyPr>
          <a:lstStyle/>
          <a:p>
            <a:r>
              <a:rPr lang="fr-FR" dirty="0"/>
              <a:t>Wi-Fi</a:t>
            </a:r>
            <a:endParaRPr lang="en-US" dirty="0"/>
          </a:p>
        </p:txBody>
      </p:sp>
      <p:pic>
        <p:nvPicPr>
          <p:cNvPr id="13" name="Picture 12" descr="A picture containing game, strainer, drawing, clock&#10;&#10;Description automatically generated">
            <a:extLst>
              <a:ext uri="{FF2B5EF4-FFF2-40B4-BE49-F238E27FC236}">
                <a16:creationId xmlns:a16="http://schemas.microsoft.com/office/drawing/2014/main" id="{71186E8A-C0BA-4CD9-913C-154EC6BE19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51541" y="1654588"/>
            <a:ext cx="925999" cy="534952"/>
          </a:xfrm>
          <a:prstGeom prst="rect">
            <a:avLst/>
          </a:prstGeom>
        </p:spPr>
      </p:pic>
      <p:sp>
        <p:nvSpPr>
          <p:cNvPr id="9" name="TextBox 8">
            <a:extLst>
              <a:ext uri="{FF2B5EF4-FFF2-40B4-BE49-F238E27FC236}">
                <a16:creationId xmlns:a16="http://schemas.microsoft.com/office/drawing/2014/main" id="{9DDD346E-5EC3-42FD-99DA-E0F4CDA5E0DB}"/>
              </a:ext>
            </a:extLst>
          </p:cNvPr>
          <p:cNvSpPr txBox="1"/>
          <p:nvPr/>
        </p:nvSpPr>
        <p:spPr>
          <a:xfrm flipH="1">
            <a:off x="8401031" y="2019803"/>
            <a:ext cx="585958" cy="369332"/>
          </a:xfrm>
          <a:prstGeom prst="rect">
            <a:avLst/>
          </a:prstGeom>
          <a:noFill/>
        </p:spPr>
        <p:txBody>
          <a:bodyPr wrap="square" rtlCol="0">
            <a:spAutoFit/>
          </a:bodyPr>
          <a:lstStyle/>
          <a:p>
            <a:r>
              <a:rPr lang="fr-FR" dirty="0"/>
              <a:t>5G</a:t>
            </a:r>
            <a:endParaRPr lang="en-US" dirty="0"/>
          </a:p>
        </p:txBody>
      </p:sp>
      <p:pic>
        <p:nvPicPr>
          <p:cNvPr id="1027" name="Picture 3" descr="Network Cartoon png download - 1159*1010 - Free Transparent Wifi ...">
            <a:extLst>
              <a:ext uri="{FF2B5EF4-FFF2-40B4-BE49-F238E27FC236}">
                <a16:creationId xmlns:a16="http://schemas.microsoft.com/office/drawing/2014/main" id="{21AF238A-8C6E-433D-8B91-A182A0ACFFB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977669">
            <a:off x="8999701" y="2441732"/>
            <a:ext cx="638609" cy="568845"/>
          </a:xfrm>
          <a:prstGeom prst="rect">
            <a:avLst/>
          </a:prstGeom>
          <a:noFill/>
          <a:extLst>
            <a:ext uri="{909E8E84-426E-40DD-AFC4-6F175D3DCCD1}">
              <a14:hiddenFill xmlns:a14="http://schemas.microsoft.com/office/drawing/2010/main">
                <a:solidFill>
                  <a:srgbClr val="FFFFFF"/>
                </a:solidFill>
              </a14:hiddenFill>
            </a:ext>
          </a:extLst>
        </p:spPr>
      </p:pic>
      <p:sp>
        <p:nvSpPr>
          <p:cNvPr id="14" name="Arrow: Left-Up 13">
            <a:extLst>
              <a:ext uri="{FF2B5EF4-FFF2-40B4-BE49-F238E27FC236}">
                <a16:creationId xmlns:a16="http://schemas.microsoft.com/office/drawing/2014/main" id="{C37426A5-E45D-4E4F-ADAE-2124444604A1}"/>
              </a:ext>
            </a:extLst>
          </p:cNvPr>
          <p:cNvSpPr/>
          <p:nvPr/>
        </p:nvSpPr>
        <p:spPr>
          <a:xfrm rot="8037849">
            <a:off x="7949558" y="1990608"/>
            <a:ext cx="850392" cy="850392"/>
          </a:xfrm>
          <a:prstGeom prst="leftUpArrow">
            <a:avLst>
              <a:gd name="adj1" fmla="val 11125"/>
              <a:gd name="adj2" fmla="val 1979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E7F8AF73-3069-40B0-9009-126B30907DB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3138924163"/>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err="1">
                <a:solidFill>
                  <a:srgbClr val="00767B"/>
                </a:solidFill>
                <a:effectLst>
                  <a:outerShdw blurRad="38100" dist="38100" dir="2700000" algn="tl">
                    <a:srgbClr val="000000">
                      <a:alpha val="43137"/>
                    </a:srgbClr>
                  </a:outerShdw>
                </a:effectLst>
              </a:rPr>
              <a:t>Terms</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19534" y="1344168"/>
            <a:ext cx="11424906" cy="4965192"/>
          </a:xfrm>
        </p:spPr>
        <p:txBody>
          <a:bodyPr/>
          <a:lstStyle/>
          <a:p>
            <a:r>
              <a:rPr lang="en-US" b="1" dirty="0"/>
              <a:t>Reliability</a:t>
            </a:r>
            <a:r>
              <a:rPr lang="en-US" dirty="0"/>
              <a:t>: Reliability is a measure of the probability that an item will perform its intended function for a specified interval under stated conditions. For RAW, the service that is expected is delivery within a bounded latency and a failure is when the packet is either lost or delivered too late. RAW expresses reliability in terms of Mean Time Between Failure (MTBF) and Maximum Consecutive Failures (MCF). </a:t>
            </a:r>
            <a:r>
              <a:rPr lang="en-US" dirty="0">
                <a:highlight>
                  <a:srgbClr val="FFFF00"/>
                </a:highlight>
              </a:rPr>
              <a:t>More in [</a:t>
            </a:r>
            <a:r>
              <a:rPr lang="en-US" dirty="0">
                <a:highlight>
                  <a:srgbClr val="FFFF00"/>
                </a:highlight>
                <a:hlinkClick r:id="rId2"/>
              </a:rPr>
              <a:t>NASA</a:t>
            </a:r>
            <a:r>
              <a:rPr lang="en-US" dirty="0">
                <a:highlight>
                  <a:srgbClr val="FFFF00"/>
                </a:highlight>
              </a:rPr>
              <a:t>].</a:t>
            </a:r>
          </a:p>
          <a:p>
            <a:pPr lvl="0"/>
            <a:r>
              <a:rPr lang="en-US" b="1" dirty="0"/>
              <a:t>Availability</a:t>
            </a:r>
            <a:r>
              <a:rPr lang="en-US" dirty="0"/>
              <a:t>: Availability is a measure of the relative amount of time where a path operates in stated condition, in other words (uptime)/(</a:t>
            </a:r>
            <a:r>
              <a:rPr lang="en-US" dirty="0" err="1"/>
              <a:t>uptime+downtime</a:t>
            </a:r>
            <a:r>
              <a:rPr lang="en-US" dirty="0"/>
              <a:t>). Because a serial wireless path may not be good enough to provide the required availability, and even 2 parallel paths may not be over a longer period of time, the RAW availability implies a path that is a lot more complex than what DetNet typically envisages </a:t>
            </a:r>
            <a:r>
              <a:rPr lang="en-US" dirty="0">
                <a:highlight>
                  <a:srgbClr val="FFFF00"/>
                </a:highlight>
              </a:rPr>
              <a:t>(a Track)</a:t>
            </a:r>
          </a:p>
          <a:p>
            <a:r>
              <a:rPr lang="en-US" b="1" dirty="0"/>
              <a:t>PAREO: </a:t>
            </a:r>
            <a:r>
              <a:rPr lang="en-US" dirty="0"/>
              <a:t>Packet (hybrid) ARQ, Replication, Elimination and Ordering. </a:t>
            </a:r>
            <a:r>
              <a:rPr lang="en-US" dirty="0">
                <a:highlight>
                  <a:srgbClr val="FFFF00"/>
                </a:highlight>
              </a:rPr>
              <a:t>PAREO is a superset Of </a:t>
            </a:r>
            <a:r>
              <a:rPr lang="en-US" dirty="0" err="1">
                <a:highlight>
                  <a:srgbClr val="FFFF00"/>
                </a:highlight>
              </a:rPr>
              <a:t>DetNet's</a:t>
            </a:r>
            <a:r>
              <a:rPr lang="en-US" dirty="0">
                <a:highlight>
                  <a:srgbClr val="FFFF00"/>
                </a:highlight>
              </a:rPr>
              <a:t> PREOF</a:t>
            </a:r>
            <a:r>
              <a:rPr lang="en-US" dirty="0"/>
              <a:t> that includes radio-specific techniques such as short range broadcast, MUMIMO, constructive interference and overhearing, which can be leveraged separately or combined to increase the reliability 	</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5</a:t>
            </a:fld>
            <a:endParaRPr lang="en-US" altLang="en-US" dirty="0"/>
          </a:p>
        </p:txBody>
      </p:sp>
      <p:sp>
        <p:nvSpPr>
          <p:cNvPr id="7" name="Rectangle 6">
            <a:extLst>
              <a:ext uri="{FF2B5EF4-FFF2-40B4-BE49-F238E27FC236}">
                <a16:creationId xmlns:a16="http://schemas.microsoft.com/office/drawing/2014/main" id="{C7BFEFB2-C976-4227-89E3-0E7BB2E1C246}"/>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41797386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solidFill>
                  <a:schemeClr val="tx1"/>
                </a:solidFill>
              </a:rPr>
              <a:t>The Gap</a:t>
            </a: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10896" y="1344168"/>
            <a:ext cx="7880604" cy="4965192"/>
          </a:xfrm>
        </p:spPr>
        <p:txBody>
          <a:bodyPr/>
          <a:lstStyle/>
          <a:p>
            <a:r>
              <a:rPr lang="en-US" dirty="0"/>
              <a:t>Due to uncontrolled interferences, including the self-induced multipath fading, deterministic networking can only be approached on wireless links.  </a:t>
            </a:r>
          </a:p>
          <a:p>
            <a:r>
              <a:rPr lang="en-US" dirty="0"/>
              <a:t>The radio conditions may change -way- faster than a centralized PCE can adapt and reprogram, in particular when the controller is distant and connectivity is slow and limited.  </a:t>
            </a:r>
          </a:p>
          <a:p>
            <a:r>
              <a:rPr lang="en-US" dirty="0"/>
              <a:t>RAW separates the path computation time scale at which a complex path is recomputed from the path selection time scale at which the forwarding decision is taken for one or a few packets.  </a:t>
            </a:r>
          </a:p>
          <a:p>
            <a:r>
              <a:rPr lang="en-US" dirty="0"/>
              <a:t>RAW operates at the path selection time scale. </a:t>
            </a:r>
            <a:r>
              <a:rPr lang="en-US" i="1" dirty="0"/>
              <a:t> </a:t>
            </a:r>
            <a:r>
              <a:rPr lang="en-US" dirty="0"/>
              <a:t>The RAW problem is to decide, within the redundant solutions that are proposed by the PCE, which will be used for each packet to provide a Reliable and Available service while minimizing the waste of resources.</a:t>
            </a:r>
            <a:endParaRPr lang="fr-FR"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6</a:t>
            </a:fld>
            <a:endParaRPr lang="en-US" altLang="en-US"/>
          </a:p>
        </p:txBody>
      </p:sp>
      <p:sp>
        <p:nvSpPr>
          <p:cNvPr id="8" name="Thought Bubble: Cloud 7">
            <a:extLst>
              <a:ext uri="{FF2B5EF4-FFF2-40B4-BE49-F238E27FC236}">
                <a16:creationId xmlns:a16="http://schemas.microsoft.com/office/drawing/2014/main" id="{99B08902-F462-4F9D-BB49-812EBA6417F4}"/>
              </a:ext>
            </a:extLst>
          </p:cNvPr>
          <p:cNvSpPr/>
          <p:nvPr/>
        </p:nvSpPr>
        <p:spPr>
          <a:xfrm>
            <a:off x="7939017" y="1312589"/>
            <a:ext cx="3416300" cy="2798902"/>
          </a:xfrm>
          <a:prstGeom prst="cloudCallout">
            <a:avLst>
              <a:gd name="adj1" fmla="val 24469"/>
              <a:gd name="adj2" fmla="val 820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Graphic 9" descr="Head with gears">
            <a:extLst>
              <a:ext uri="{FF2B5EF4-FFF2-40B4-BE49-F238E27FC236}">
                <a16:creationId xmlns:a16="http://schemas.microsoft.com/office/drawing/2014/main" id="{BD96E96E-1861-4026-948B-1FB1C9319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8100" y="5082807"/>
            <a:ext cx="914400" cy="914400"/>
          </a:xfrm>
          <a:prstGeom prst="rect">
            <a:avLst/>
          </a:prstGeom>
        </p:spPr>
      </p:pic>
      <p:pic>
        <p:nvPicPr>
          <p:cNvPr id="12" name="Picture 11">
            <a:extLst>
              <a:ext uri="{FF2B5EF4-FFF2-40B4-BE49-F238E27FC236}">
                <a16:creationId xmlns:a16="http://schemas.microsoft.com/office/drawing/2014/main" id="{8E8C20EB-0EE7-45A1-9673-905827987449}"/>
              </a:ext>
            </a:extLst>
          </p:cNvPr>
          <p:cNvPicPr/>
          <p:nvPr/>
        </p:nvPicPr>
        <p:blipFill rotWithShape="1">
          <a:blip r:embed="rId5" cstate="print">
            <a:extLst>
              <a:ext uri="{28A0092B-C50C-407E-A947-70E740481C1C}">
                <a14:useLocalDpi xmlns:a14="http://schemas.microsoft.com/office/drawing/2010/main" val="0"/>
              </a:ext>
            </a:extLst>
          </a:blip>
          <a:srcRect t="14897" b="8858"/>
          <a:stretch/>
        </p:blipFill>
        <p:spPr bwMode="auto">
          <a:xfrm>
            <a:off x="8453367" y="2626805"/>
            <a:ext cx="2327416" cy="1016000"/>
          </a:xfrm>
          <a:prstGeom prst="rect">
            <a:avLst/>
          </a:prstGeom>
          <a:noFill/>
          <a:ln>
            <a:noFill/>
          </a:ln>
        </p:spPr>
      </p:pic>
      <p:sp>
        <p:nvSpPr>
          <p:cNvPr id="15" name="Flowchart: Magnetic Disk 14">
            <a:extLst>
              <a:ext uri="{FF2B5EF4-FFF2-40B4-BE49-F238E27FC236}">
                <a16:creationId xmlns:a16="http://schemas.microsoft.com/office/drawing/2014/main" id="{9F03A2CF-048A-4817-A74D-7241B5E5ABD9}"/>
              </a:ext>
            </a:extLst>
          </p:cNvPr>
          <p:cNvSpPr/>
          <p:nvPr/>
        </p:nvSpPr>
        <p:spPr>
          <a:xfrm>
            <a:off x="9463017" y="5133607"/>
            <a:ext cx="2431367" cy="1390476"/>
          </a:xfrm>
          <a:prstGeom prst="flowChartMagneticDisk">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r>
              <a:rPr lang="fr-FR" dirty="0">
                <a:ln w="0"/>
                <a:solidFill>
                  <a:schemeClr val="tx1"/>
                </a:solidFill>
                <a:effectLst>
                  <a:outerShdw blurRad="38100" dist="19050" dir="2700000" algn="tl" rotWithShape="0">
                    <a:schemeClr val="dk1">
                      <a:alpha val="40000"/>
                    </a:schemeClr>
                  </a:outerShdw>
                </a:effectLst>
              </a:rPr>
              <a:t>Controller</a:t>
            </a:r>
          </a:p>
        </p:txBody>
      </p:sp>
      <p:sp>
        <p:nvSpPr>
          <p:cNvPr id="16" name="TextBox 15">
            <a:extLst>
              <a:ext uri="{FF2B5EF4-FFF2-40B4-BE49-F238E27FC236}">
                <a16:creationId xmlns:a16="http://schemas.microsoft.com/office/drawing/2014/main" id="{707A00BA-97AF-495C-9622-2A53C8DDDCDF}"/>
              </a:ext>
            </a:extLst>
          </p:cNvPr>
          <p:cNvSpPr txBox="1"/>
          <p:nvPr/>
        </p:nvSpPr>
        <p:spPr>
          <a:xfrm>
            <a:off x="7955547" y="952042"/>
            <a:ext cx="1036053" cy="646331"/>
          </a:xfrm>
          <a:prstGeom prst="rect">
            <a:avLst/>
          </a:prstGeom>
          <a:noFill/>
        </p:spPr>
        <p:txBody>
          <a:bodyPr wrap="none" rtlCol="0">
            <a:spAutoFit/>
          </a:bodyPr>
          <a:lstStyle/>
          <a:p>
            <a:r>
              <a:rPr lang="fr-FR" dirty="0"/>
              <a:t>Wireless </a:t>
            </a:r>
          </a:p>
          <a:p>
            <a:r>
              <a:rPr lang="fr-FR" dirty="0"/>
              <a:t>network</a:t>
            </a:r>
          </a:p>
        </p:txBody>
      </p:sp>
      <p:sp>
        <p:nvSpPr>
          <p:cNvPr id="17" name="Oval 16">
            <a:extLst>
              <a:ext uri="{FF2B5EF4-FFF2-40B4-BE49-F238E27FC236}">
                <a16:creationId xmlns:a16="http://schemas.microsoft.com/office/drawing/2014/main" id="{70958610-FCD3-453A-A40A-584CC0016C28}"/>
              </a:ext>
            </a:extLst>
          </p:cNvPr>
          <p:cNvSpPr/>
          <p:nvPr/>
        </p:nvSpPr>
        <p:spPr>
          <a:xfrm>
            <a:off x="10359884" y="1775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2284" y="1928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4684" y="208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7084" y="223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6984" y="197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4984" y="1725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9050" y="21251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31450" y="22775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7384" y="1877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9784" y="2029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2184" y="2182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4584" y="2334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6984" y="2487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5617" y="1750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1984" y="1629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4050" y="17822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6450" y="19346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88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9584" y="1991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1984" y="21442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5884" y="1826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7950" y="19791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20350" y="21315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2750" y="22839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3484" y="2188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5884" y="23410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2984" y="1934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50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7450" y="22394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9850" y="23918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40584" y="2296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2984" y="2449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1834" y="2760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3900" y="26522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6300" y="2804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8400" y="3103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6784" y="335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9184" y="350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1784" y="2277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6250" y="25823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8650" y="27347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9884" y="259708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8934" y="3032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6984" y="19854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9384" y="2137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1784" y="22902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6050" y="2042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21584" y="2252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3984" y="2404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4386" y="354323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10534" y="2328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40784" y="1591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5050" y="1960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10584" y="2169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2984" y="2322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8034" y="3680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80434" y="3833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6784" y="29824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9184" y="3134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6084" y="30903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8484" y="324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xplosion: 8 Points 79">
            <a:extLst>
              <a:ext uri="{FF2B5EF4-FFF2-40B4-BE49-F238E27FC236}">
                <a16:creationId xmlns:a16="http://schemas.microsoft.com/office/drawing/2014/main" id="{027B1068-7549-4F19-A5E1-13BD896FC9D0}"/>
              </a:ext>
            </a:extLst>
          </p:cNvPr>
          <p:cNvSpPr/>
          <p:nvPr/>
        </p:nvSpPr>
        <p:spPr>
          <a:xfrm>
            <a:off x="9704318" y="256330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Callout: Bent Line 80">
            <a:extLst>
              <a:ext uri="{FF2B5EF4-FFF2-40B4-BE49-F238E27FC236}">
                <a16:creationId xmlns:a16="http://schemas.microsoft.com/office/drawing/2014/main" id="{0FE2640F-F974-4C80-AAE5-46552AEA8221}"/>
              </a:ext>
            </a:extLst>
          </p:cNvPr>
          <p:cNvSpPr/>
          <p:nvPr/>
        </p:nvSpPr>
        <p:spPr>
          <a:xfrm>
            <a:off x="11155151" y="2176453"/>
            <a:ext cx="914400" cy="320548"/>
          </a:xfrm>
          <a:prstGeom prst="borderCallout2">
            <a:avLst>
              <a:gd name="adj1" fmla="val 18750"/>
              <a:gd name="adj2" fmla="val -8333"/>
              <a:gd name="adj3" fmla="val 18750"/>
              <a:gd name="adj4" fmla="val -16667"/>
              <a:gd name="adj5" fmla="val 165150"/>
              <a:gd name="adj6" fmla="val -136060"/>
            </a:avLst>
          </a:prstGeom>
          <a:solidFill>
            <a:srgbClr val="0058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FAST</a:t>
            </a:r>
          </a:p>
        </p:txBody>
      </p:sp>
      <p:sp>
        <p:nvSpPr>
          <p:cNvPr id="82" name="Explosion: 8 Points 81">
            <a:extLst>
              <a:ext uri="{FF2B5EF4-FFF2-40B4-BE49-F238E27FC236}">
                <a16:creationId xmlns:a16="http://schemas.microsoft.com/office/drawing/2014/main" id="{FD7A1ACC-C1E3-4B34-8647-F6DBE2BCAFA0}"/>
              </a:ext>
            </a:extLst>
          </p:cNvPr>
          <p:cNvSpPr/>
          <p:nvPr/>
        </p:nvSpPr>
        <p:spPr>
          <a:xfrm>
            <a:off x="9182719" y="331895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Callout: Bent Line 82">
            <a:extLst>
              <a:ext uri="{FF2B5EF4-FFF2-40B4-BE49-F238E27FC236}">
                <a16:creationId xmlns:a16="http://schemas.microsoft.com/office/drawing/2014/main" id="{DD95CC2B-E311-4F78-BB72-3D8DF9459301}"/>
              </a:ext>
            </a:extLst>
          </p:cNvPr>
          <p:cNvSpPr/>
          <p:nvPr/>
        </p:nvSpPr>
        <p:spPr>
          <a:xfrm>
            <a:off x="11239218" y="3723514"/>
            <a:ext cx="914400" cy="320548"/>
          </a:xfrm>
          <a:prstGeom prst="borderCallout2">
            <a:avLst>
              <a:gd name="adj1" fmla="val 18750"/>
              <a:gd name="adj2" fmla="val -8333"/>
              <a:gd name="adj3" fmla="val 18750"/>
              <a:gd name="adj4" fmla="val -16667"/>
              <a:gd name="adj5" fmla="val 396842"/>
              <a:gd name="adj6" fmla="val -69583"/>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86" name="Callout: Bent Line 85">
            <a:extLst>
              <a:ext uri="{FF2B5EF4-FFF2-40B4-BE49-F238E27FC236}">
                <a16:creationId xmlns:a16="http://schemas.microsoft.com/office/drawing/2014/main" id="{3B03832C-213C-402B-9DA3-E84760141538}"/>
              </a:ext>
            </a:extLst>
          </p:cNvPr>
          <p:cNvSpPr/>
          <p:nvPr/>
        </p:nvSpPr>
        <p:spPr>
          <a:xfrm>
            <a:off x="11185384" y="1451029"/>
            <a:ext cx="914400" cy="320548"/>
          </a:xfrm>
          <a:prstGeom prst="borderCallout2">
            <a:avLst>
              <a:gd name="adj1" fmla="val 18750"/>
              <a:gd name="adj2" fmla="val -8333"/>
              <a:gd name="adj3" fmla="val 18750"/>
              <a:gd name="adj4" fmla="val -16667"/>
              <a:gd name="adj5" fmla="val 97130"/>
              <a:gd name="adj6" fmla="val -54159"/>
            </a:avLst>
          </a:prstGeom>
          <a:solidFill>
            <a:srgbClr val="422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LARGE</a:t>
            </a:r>
          </a:p>
        </p:txBody>
      </p:sp>
      <p:sp>
        <p:nvSpPr>
          <p:cNvPr id="87" name="Callout: Bent Line 86">
            <a:extLst>
              <a:ext uri="{FF2B5EF4-FFF2-40B4-BE49-F238E27FC236}">
                <a16:creationId xmlns:a16="http://schemas.microsoft.com/office/drawing/2014/main" id="{B7E25990-033A-4B27-A0CA-B3BE6228F5A2}"/>
              </a:ext>
            </a:extLst>
          </p:cNvPr>
          <p:cNvSpPr/>
          <p:nvPr/>
        </p:nvSpPr>
        <p:spPr>
          <a:xfrm>
            <a:off x="7715250" y="1780808"/>
            <a:ext cx="914400" cy="320548"/>
          </a:xfrm>
          <a:prstGeom prst="borderCallout2">
            <a:avLst>
              <a:gd name="adj1" fmla="val 70256"/>
              <a:gd name="adj2" fmla="val 104167"/>
              <a:gd name="adj3" fmla="val 72237"/>
              <a:gd name="adj4" fmla="val 112500"/>
              <a:gd name="adj5" fmla="val 295812"/>
              <a:gd name="adj6" fmla="val 186667"/>
            </a:avLst>
          </a:prstGeom>
          <a:solidFill>
            <a:srgbClr val="422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SMALL</a:t>
            </a:r>
          </a:p>
        </p:txBody>
      </p:sp>
      <p:sp>
        <p:nvSpPr>
          <p:cNvPr id="88" name="Callout: Bent Line 87">
            <a:extLst>
              <a:ext uri="{FF2B5EF4-FFF2-40B4-BE49-F238E27FC236}">
                <a16:creationId xmlns:a16="http://schemas.microsoft.com/office/drawing/2014/main" id="{BA7DB7CD-B50F-4C67-BD19-62B7CFE70609}"/>
              </a:ext>
            </a:extLst>
          </p:cNvPr>
          <p:cNvSpPr/>
          <p:nvPr/>
        </p:nvSpPr>
        <p:spPr>
          <a:xfrm>
            <a:off x="8548617" y="4241031"/>
            <a:ext cx="914400" cy="320548"/>
          </a:xfrm>
          <a:prstGeom prst="borderCallout2">
            <a:avLst>
              <a:gd name="adj1" fmla="val 70256"/>
              <a:gd name="adj2" fmla="val 104167"/>
              <a:gd name="adj3" fmla="val 72237"/>
              <a:gd name="adj4" fmla="val 112500"/>
              <a:gd name="adj5" fmla="val 32341"/>
              <a:gd name="adj6" fmla="val 169306"/>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2" name="Rectangle 1">
            <a:extLst>
              <a:ext uri="{FF2B5EF4-FFF2-40B4-BE49-F238E27FC236}">
                <a16:creationId xmlns:a16="http://schemas.microsoft.com/office/drawing/2014/main" id="{585BDC85-C6E0-43C5-911E-775209E7A1F6}"/>
              </a:ext>
            </a:extLst>
          </p:cNvPr>
          <p:cNvSpPr/>
          <p:nvPr/>
        </p:nvSpPr>
        <p:spPr>
          <a:xfrm>
            <a:off x="2313866" y="276092"/>
            <a:ext cx="6139501" cy="461665"/>
          </a:xfrm>
          <a:prstGeom prst="rect">
            <a:avLst/>
          </a:prstGeom>
          <a:solidFill>
            <a:schemeClr val="bg1"/>
          </a:solidFill>
        </p:spPr>
        <p:txBody>
          <a:bodyPr wrap="none">
            <a:spAutoFit/>
          </a:bodyPr>
          <a:lstStyle/>
          <a:p>
            <a:r>
              <a:rPr lang="fr-FR" sz="2400" dirty="0" err="1">
                <a:solidFill>
                  <a:srgbClr val="00767B"/>
                </a:solidFill>
                <a:effectLst>
                  <a:outerShdw blurRad="38100" dist="38100" dir="2700000" algn="tl">
                    <a:srgbClr val="000000">
                      <a:alpha val="43137"/>
                    </a:srgbClr>
                  </a:outerShdw>
                </a:effectLst>
              </a:rPr>
              <a:t>Reliability</a:t>
            </a:r>
            <a:r>
              <a:rPr lang="fr-FR" sz="2400" dirty="0">
                <a:solidFill>
                  <a:srgbClr val="00767B"/>
                </a:solidFill>
                <a:effectLst>
                  <a:outerShdw blurRad="38100" dist="38100" dir="2700000" algn="tl">
                    <a:srgbClr val="000000">
                      <a:alpha val="43137"/>
                    </a:srgbClr>
                  </a:outerShdw>
                </a:effectLst>
              </a:rPr>
              <a:t> &amp; </a:t>
            </a:r>
            <a:r>
              <a:rPr lang="fr-FR" sz="2400" dirty="0" err="1">
                <a:solidFill>
                  <a:srgbClr val="00767B"/>
                </a:solidFill>
                <a:effectLst>
                  <a:outerShdw blurRad="38100" dist="38100" dir="2700000" algn="tl">
                    <a:srgbClr val="000000">
                      <a:alpha val="43137"/>
                    </a:srgbClr>
                  </a:outerShdw>
                </a:effectLst>
              </a:rPr>
              <a:t>Availability</a:t>
            </a:r>
            <a:r>
              <a:rPr lang="fr-FR" sz="2400" dirty="0">
                <a:solidFill>
                  <a:srgbClr val="00767B"/>
                </a:solidFill>
                <a:effectLst>
                  <a:outerShdw blurRad="38100" dist="38100" dir="2700000" algn="tl">
                    <a:srgbClr val="000000">
                      <a:alpha val="43137"/>
                    </a:srgbClr>
                  </a:outerShdw>
                </a:effectLst>
              </a:rPr>
              <a:t> vs. Energy &amp; </a:t>
            </a:r>
            <a:r>
              <a:rPr lang="fr-FR" sz="2400" dirty="0" err="1">
                <a:solidFill>
                  <a:srgbClr val="00767B"/>
                </a:solidFill>
                <a:effectLst>
                  <a:outerShdw blurRad="38100" dist="38100" dir="2700000" algn="tl">
                    <a:srgbClr val="000000">
                      <a:alpha val="43137"/>
                    </a:srgbClr>
                  </a:outerShdw>
                </a:effectLst>
              </a:rPr>
              <a:t>Bandwidth</a:t>
            </a:r>
            <a:endParaRPr lang="fr-FR" sz="2400" dirty="0"/>
          </a:p>
        </p:txBody>
      </p:sp>
      <p:sp>
        <p:nvSpPr>
          <p:cNvPr id="84" name="Rectangle 83">
            <a:extLst>
              <a:ext uri="{FF2B5EF4-FFF2-40B4-BE49-F238E27FC236}">
                <a16:creationId xmlns:a16="http://schemas.microsoft.com/office/drawing/2014/main" id="{8EA7AB40-672C-4B1E-AB1F-7D662B996130}"/>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40215322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0"/>
                                        </p:tgtEl>
                                      </p:cBhvr>
                                    </p:animEffect>
                                    <p:animScale>
                                      <p:cBhvr>
                                        <p:cTn id="7" dur="250"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RAW within (and vs.) DetNet</a:t>
            </a:r>
          </a:p>
        </p:txBody>
      </p:sp>
      <p:sp>
        <p:nvSpPr>
          <p:cNvPr id="3" name="Text Placeholder 2"/>
          <p:cNvSpPr>
            <a:spLocks noGrp="1"/>
          </p:cNvSpPr>
          <p:nvPr>
            <p:ph type="body" sz="quarter" idx="10"/>
          </p:nvPr>
        </p:nvSpPr>
        <p:spPr>
          <a:xfrm>
            <a:off x="383456" y="979991"/>
            <a:ext cx="4589892" cy="5089876"/>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RAW operates at the DetNet Service Layer in the Network Plane</a:t>
            </a:r>
          </a:p>
          <a:p>
            <a:pPr marL="0" indent="0">
              <a:buNone/>
            </a:pPr>
            <a:r>
              <a:rPr lang="en-US" altLang="en-US" sz="2800" dirty="0"/>
              <a:t>Controller Plane Functions compute complex Tracks</a:t>
            </a:r>
          </a:p>
          <a:p>
            <a:pPr marL="0" indent="0">
              <a:buNone/>
            </a:pPr>
            <a:r>
              <a:rPr lang="en-US" altLang="en-US" sz="2800" dirty="0"/>
              <a:t>RAW Nodes provide a PSE function</a:t>
            </a:r>
          </a:p>
          <a:p>
            <a:pPr marL="0" indent="0">
              <a:buNone/>
            </a:pPr>
            <a:r>
              <a:rPr lang="en-US" altLang="en-US" sz="2800" dirty="0"/>
              <a:t>RAW observes a selection of L2 Links (the others are “infinite”)</a:t>
            </a:r>
          </a:p>
          <a:p>
            <a:pPr marL="0" indent="0">
              <a:buNone/>
            </a:pPr>
            <a:r>
              <a:rPr lang="en-US" altLang="en-US" sz="2800" dirty="0"/>
              <a:t>RAW observes the L3 end-to-end operation</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7</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5101391" y="1268553"/>
            <a:ext cx="7019526" cy="4801314"/>
          </a:xfrm>
          <a:prstGeom prst="rect">
            <a:avLst/>
          </a:prstGeom>
        </p:spPr>
        <p:txBody>
          <a:bodyPr wrap="square">
            <a:spAutoFit/>
          </a:bodyPr>
          <a:lstStyle/>
          <a:p>
            <a:endParaRPr lang="en-US" sz="12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CPF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Southbound API</a:t>
            </a:r>
          </a:p>
          <a:p>
            <a:r>
              <a:rPr lang="en-US" sz="1400" b="1" dirty="0">
                <a:latin typeface="Courier New" panose="02070309020205020404" pitchFamily="49" charset="0"/>
                <a:cs typeface="Courier New" panose="02070309020205020404" pitchFamily="49" charset="0"/>
              </a:rPr>
              <a:t>   _-._-._-._-._-._-._-._-._-._-._-._-._-._-._-._-._-._-._-._-._-._-</a:t>
            </a:r>
          </a:p>
          <a:p>
            <a:r>
              <a:rPr lang="en-US" sz="1400" b="1" dirty="0">
                <a:latin typeface="Courier New" panose="02070309020205020404" pitchFamily="49" charset="0"/>
                <a:cs typeface="Courier New" panose="02070309020205020404" pitchFamily="49" charset="0"/>
              </a:rPr>
              <a:t> _-._-._-._-._-._-._-._-._-._-._-._-._-._-._-._-._-._-._-._-._-._-</a:t>
            </a: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RAW  --z   RAW  --z   RAW  --z   RAW</a:t>
            </a:r>
          </a:p>
          <a:p>
            <a:r>
              <a:rPr lang="en-US" sz="1400" b="1" dirty="0">
                <a:latin typeface="Courier New" panose="02070309020205020404" pitchFamily="49" charset="0"/>
                <a:cs typeface="Courier New" panose="02070309020205020404" pitchFamily="49" charset="0"/>
              </a:rPr>
              <a:t>             z-- Node  z--  Node  z--  Node  z--  Node --z</a:t>
            </a:r>
          </a:p>
          <a:p>
            <a:r>
              <a:rPr lang="en-US" sz="1400" b="1" dirty="0">
                <a:latin typeface="Courier New" panose="02070309020205020404" pitchFamily="49" charset="0"/>
                <a:cs typeface="Courier New" panose="02070309020205020404" pitchFamily="49" charset="0"/>
              </a:rPr>
              <a:t>  Ingress --z    /          /                           z-- Egress</a:t>
            </a:r>
          </a:p>
          <a:p>
            <a:r>
              <a:rPr lang="en-US" sz="1400" b="1" dirty="0">
                <a:latin typeface="Courier New" panose="02070309020205020404" pitchFamily="49" charset="0"/>
                <a:cs typeface="Courier New" panose="02070309020205020404" pitchFamily="49" charset="0"/>
              </a:rPr>
              <a:t>  End           \          \         </a:t>
            </a:r>
            <a:r>
              <a:rPr lang="en-US" sz="1400" b="1" dirty="0">
                <a:highlight>
                  <a:srgbClr val="FFFF00"/>
                </a:highlight>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End</a:t>
            </a:r>
          </a:p>
          <a:p>
            <a:r>
              <a:rPr lang="en-US" sz="1400" b="1" dirty="0">
                <a:latin typeface="Courier New" panose="02070309020205020404" pitchFamily="49" charset="0"/>
                <a:cs typeface="Courier New" panose="02070309020205020404" pitchFamily="49" charset="0"/>
              </a:rPr>
              <a:t>  Node   ---z   /          /       </a:t>
            </a:r>
            <a:r>
              <a:rPr lang="en-US" sz="1400" b="1" dirty="0">
                <a:highlight>
                  <a:srgbClr val="FFFF00"/>
                </a:highlight>
                <a:latin typeface="Courier New" panose="02070309020205020404" pitchFamily="49" charset="0"/>
                <a:cs typeface="Courier New" panose="02070309020205020404" pitchFamily="49" charset="0"/>
              </a:rPr>
              <a:t>.. ..  .</a:t>
            </a:r>
            <a:r>
              <a:rPr lang="en-US" sz="1400" b="1" dirty="0">
                <a:latin typeface="Courier New" panose="02070309020205020404" pitchFamily="49" charset="0"/>
                <a:cs typeface="Courier New" panose="02070309020205020404" pitchFamily="49" charset="0"/>
              </a:rPr>
              <a:t>             z-- Node</a:t>
            </a:r>
          </a:p>
          <a:p>
            <a:r>
              <a:rPr lang="en-US" sz="1400" b="1" dirty="0">
                <a:latin typeface="Courier New" panose="02070309020205020404" pitchFamily="49" charset="0"/>
                <a:cs typeface="Courier New" panose="02070309020205020404" pitchFamily="49" charset="0"/>
              </a:rPr>
              <a:t>           z-- RAW  --z   RAW     </a:t>
            </a:r>
            <a:r>
              <a:rPr lang="en-US" sz="1400" b="1" dirty="0">
                <a:highlight>
                  <a:srgbClr val="FFFF00"/>
                </a:highlight>
                <a:latin typeface="Courier New" panose="02070309020205020404" pitchFamily="49" charset="0"/>
                <a:cs typeface="Courier New" panose="02070309020205020404" pitchFamily="49" charset="0"/>
              </a:rPr>
              <a:t>( non-RAW )</a:t>
            </a:r>
            <a:r>
              <a:rPr lang="en-US" sz="1400" b="1" dirty="0">
                <a:latin typeface="Courier New" panose="02070309020205020404" pitchFamily="49" charset="0"/>
                <a:cs typeface="Courier New" panose="02070309020205020404" pitchFamily="49" charset="0"/>
              </a:rPr>
              <a:t> -- RAW --z</a:t>
            </a:r>
          </a:p>
          <a:p>
            <a:r>
              <a:rPr lang="en-US" sz="1400" b="1" dirty="0">
                <a:latin typeface="Courier New" panose="02070309020205020404" pitchFamily="49" charset="0"/>
                <a:cs typeface="Courier New" panose="02070309020205020404" pitchFamily="49" charset="0"/>
              </a:rPr>
              <a:t>               Node  z--  Node --- </a:t>
            </a:r>
            <a:r>
              <a:rPr lang="en-US" sz="1400" b="1" dirty="0">
                <a:highlight>
                  <a:srgbClr val="FFFF00"/>
                </a:highlight>
                <a:latin typeface="Courier New" panose="02070309020205020404" pitchFamily="49" charset="0"/>
                <a:cs typeface="Courier New" panose="02070309020205020404" pitchFamily="49" charset="0"/>
              </a:rPr>
              <a:t>( Nodes  )</a:t>
            </a:r>
            <a:r>
              <a:rPr lang="en-US" sz="1400" b="1" dirty="0">
                <a:latin typeface="Courier New" panose="02070309020205020404" pitchFamily="49" charset="0"/>
                <a:cs typeface="Courier New" panose="02070309020205020404" pitchFamily="49" charset="0"/>
              </a:rPr>
              <a:t>   Node</a:t>
            </a:r>
          </a:p>
          <a:p>
            <a:r>
              <a:rPr lang="en-US" sz="1400" b="1" dirty="0">
                <a:latin typeface="Courier New" panose="02070309020205020404" pitchFamily="49" charset="0"/>
                <a:cs typeface="Courier New" panose="02070309020205020404" pitchFamily="49" charset="0"/>
              </a:rPr>
              <a:t>                                     </a:t>
            </a:r>
            <a:r>
              <a:rPr lang="en-US" sz="1400" b="1" dirty="0">
                <a:highlight>
                  <a:srgbClr val="FFFF00"/>
                </a:highlight>
                <a:latin typeface="Courier New" panose="02070309020205020404" pitchFamily="49" charset="0"/>
                <a:cs typeface="Courier New" panose="02070309020205020404" pitchFamily="49" charset="0"/>
              </a:rPr>
              <a:t> ... .</a:t>
            </a:r>
          </a:p>
          <a:p>
            <a:r>
              <a:rPr lang="en-US" sz="1400" b="1" dirty="0">
                <a:latin typeface="Courier New" panose="02070309020205020404" pitchFamily="49" charset="0"/>
                <a:cs typeface="Courier New" panose="02070309020205020404" pitchFamily="49" charset="0"/>
              </a:rPr>
              <a:t>  --z   wireless           wired</a:t>
            </a:r>
          </a:p>
          <a:p>
            <a:r>
              <a:rPr lang="en-US" sz="1400" b="1" dirty="0">
                <a:latin typeface="Courier New" panose="02070309020205020404" pitchFamily="49" charset="0"/>
                <a:cs typeface="Courier New" panose="02070309020205020404" pitchFamily="49" charset="0"/>
              </a:rPr>
              <a:t>   z--  link           --- link</a:t>
            </a:r>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0257EE95-3D55-4019-9D57-7F4E7C0F437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9982404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RAW </a:t>
            </a:r>
            <a:r>
              <a:rPr lang="en-US" altLang="en-US" sz="4000" dirty="0" err="1"/>
              <a:t>i</a:t>
            </a:r>
            <a:r>
              <a:rPr lang="en-US" altLang="en-US" sz="4000" dirty="0"/>
              <a:t>/</a:t>
            </a:r>
            <a:r>
              <a:rPr lang="en-US" altLang="en-US" sz="4000" dirty="0" err="1"/>
              <a:t>oOAM</a:t>
            </a:r>
            <a:endParaRPr lang="en-US" altLang="en-US" sz="4000" dirty="0"/>
          </a:p>
        </p:txBody>
      </p:sp>
      <p:sp>
        <p:nvSpPr>
          <p:cNvPr id="3" name="Text Placeholder 2"/>
          <p:cNvSpPr>
            <a:spLocks noGrp="1"/>
          </p:cNvSpPr>
          <p:nvPr>
            <p:ph type="body" sz="quarter" idx="10"/>
          </p:nvPr>
        </p:nvSpPr>
        <p:spPr>
          <a:xfrm>
            <a:off x="554811" y="954628"/>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800" dirty="0"/>
              <a:t>RAW OAM operation in the Network Plane observes either a full Track or </a:t>
            </a:r>
            <a:r>
              <a:rPr lang="en-US" sz="2800" dirty="0" err="1"/>
              <a:t>subTracks</a:t>
            </a:r>
            <a:r>
              <a:rPr lang="en-US" sz="2800" dirty="0"/>
              <a:t> that are being used at this time. In the case of Radio Access Protection, the Track is Loose and only the first hop is observed:</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8</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1867089" y="2272128"/>
            <a:ext cx="10321736" cy="4154984"/>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RAN 1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    +------+</a:t>
            </a:r>
          </a:p>
          <a:p>
            <a:r>
              <a:rPr lang="en-US" b="1" dirty="0">
                <a:latin typeface="Courier New" panose="02070309020205020404" pitchFamily="49" charset="0"/>
                <a:cs typeface="Courier New" panose="02070309020205020404" pitchFamily="49" charset="0"/>
              </a:rPr>
              <a:t>|Ingress|-                .                     .....  |Egress|</a:t>
            </a:r>
          </a:p>
          <a:p>
            <a:r>
              <a:rPr lang="en-US" b="1" dirty="0">
                <a:latin typeface="Courier New" panose="02070309020205020404" pitchFamily="49" charset="0"/>
                <a:cs typeface="Courier New" panose="02070309020205020404" pitchFamily="49" charset="0"/>
              </a:rPr>
              <a:t>|  End  |------ RAN 2 -- .       Internet       ....---| End  |</a:t>
            </a:r>
          </a:p>
          <a:p>
            <a:r>
              <a:rPr lang="en-US" b="1" dirty="0">
                <a:latin typeface="Courier New" panose="02070309020205020404" pitchFamily="49" charset="0"/>
                <a:cs typeface="Courier New" panose="02070309020205020404" pitchFamily="49" charset="0"/>
              </a:rPr>
              <a:t>|System |-                ..                   .....   |System|</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RAN n  --------  ...   .....</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&lt;------------------&gt; &lt;--------------------&gt;</a:t>
            </a:r>
          </a:p>
          <a:p>
            <a:r>
              <a:rPr lang="en-US" b="1" dirty="0">
                <a:latin typeface="Courier New" panose="02070309020205020404" pitchFamily="49" charset="0"/>
                <a:cs typeface="Courier New" panose="02070309020205020404" pitchFamily="49" charset="0"/>
              </a:rPr>
              <a:t>          Observed by OAM       Opaque to OAM</a:t>
            </a:r>
          </a:p>
          <a:p>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E05145DD-A66C-4358-94D4-ABCBC13197D5}"/>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788342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a:solidFill>
                  <a:schemeClr val="tx1"/>
                </a:solidFill>
              </a:rPr>
              <a:t>RAW Architecture: the PSE</a:t>
            </a: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81959" y="1500579"/>
            <a:ext cx="11424906" cy="1928421"/>
          </a:xfrm>
        </p:spPr>
        <p:txBody>
          <a:bodyPr/>
          <a:lstStyle/>
          <a:p>
            <a:r>
              <a:rPr lang="en-US" b="1" dirty="0"/>
              <a:t>RAW </a:t>
            </a:r>
            <a:r>
              <a:rPr lang="en-US" dirty="0"/>
              <a:t>defines path selection engine (PSE) that performs rapid local adjustments of the forwarding tables to avoid excessive use of the resource diversity that the PCE proposes	</a:t>
            </a:r>
          </a:p>
          <a:p>
            <a:r>
              <a:rPr lang="en-US" dirty="0"/>
              <a:t>Exploiting richer forwarding capabilities with PAREO and scheduled transmissions</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9</a:t>
            </a:fld>
            <a:endParaRPr lang="en-US" altLang="en-US" dirty="0"/>
          </a:p>
        </p:txBody>
      </p:sp>
      <p:graphicFrame>
        <p:nvGraphicFramePr>
          <p:cNvPr id="2" name="Table 1">
            <a:extLst>
              <a:ext uri="{FF2B5EF4-FFF2-40B4-BE49-F238E27FC236}">
                <a16:creationId xmlns:a16="http://schemas.microsoft.com/office/drawing/2014/main" id="{99DCDDBA-DF1B-4258-BB77-5537999E6AF7}"/>
              </a:ext>
            </a:extLst>
          </p:cNvPr>
          <p:cNvGraphicFramePr>
            <a:graphicFrameLocks noGrp="1"/>
          </p:cNvGraphicFramePr>
          <p:nvPr>
            <p:extLst>
              <p:ext uri="{D42A27DB-BD31-4B8C-83A1-F6EECF244321}">
                <p14:modId xmlns:p14="http://schemas.microsoft.com/office/powerpoint/2010/main" val="284581321"/>
              </p:ext>
            </p:extLst>
          </p:nvPr>
        </p:nvGraphicFramePr>
        <p:xfrm>
          <a:off x="381959" y="2916453"/>
          <a:ext cx="11438250" cy="3214839"/>
        </p:xfrm>
        <a:graphic>
          <a:graphicData uri="http://schemas.openxmlformats.org/drawingml/2006/table">
            <a:tbl>
              <a:tblPr firstRow="1" bandRow="1">
                <a:tableStyleId>{5C22544A-7EE6-4342-B048-85BDC9FD1C3A}</a:tableStyleId>
              </a:tblPr>
              <a:tblGrid>
                <a:gridCol w="2193184">
                  <a:extLst>
                    <a:ext uri="{9D8B030D-6E8A-4147-A177-3AD203B41FA5}">
                      <a16:colId xmlns:a16="http://schemas.microsoft.com/office/drawing/2014/main" val="2022633571"/>
                    </a:ext>
                  </a:extLst>
                </a:gridCol>
                <a:gridCol w="5014762">
                  <a:extLst>
                    <a:ext uri="{9D8B030D-6E8A-4147-A177-3AD203B41FA5}">
                      <a16:colId xmlns:a16="http://schemas.microsoft.com/office/drawing/2014/main" val="1362972595"/>
                    </a:ext>
                  </a:extLst>
                </a:gridCol>
                <a:gridCol w="4230304">
                  <a:extLst>
                    <a:ext uri="{9D8B030D-6E8A-4147-A177-3AD203B41FA5}">
                      <a16:colId xmlns:a16="http://schemas.microsoft.com/office/drawing/2014/main" val="2221061315"/>
                    </a:ext>
                  </a:extLst>
                </a:gridCol>
              </a:tblGrid>
              <a:tr h="567324">
                <a:tc>
                  <a:txBody>
                    <a:bodyPr/>
                    <a:lstStyle/>
                    <a:p>
                      <a:endParaRPr lang="fr-FR" sz="2400" dirty="0">
                        <a:latin typeface="CiscoSansTT Light" panose="020B0503020201020303" pitchFamily="34" charset="0"/>
                        <a:cs typeface="CiscoSansTT Light" panose="020B0503020201020303" pitchFamily="34" charset="0"/>
                      </a:endParaRP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PCE (not in scope)</a:t>
                      </a: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 PSE (in scope)</a:t>
                      </a:r>
                    </a:p>
                  </a:txBody>
                  <a:tcPr>
                    <a:solidFill>
                      <a:schemeClr val="bg2">
                        <a:lumMod val="25000"/>
                      </a:schemeClr>
                    </a:solidFill>
                  </a:tcPr>
                </a:tc>
                <a:extLst>
                  <a:ext uri="{0D108BD9-81ED-4DB2-BD59-A6C34878D82A}">
                    <a16:rowId xmlns:a16="http://schemas.microsoft.com/office/drawing/2014/main" val="1606838113"/>
                  </a:ext>
                </a:extLst>
              </a:tr>
              <a:tr h="529503">
                <a:tc>
                  <a:txBody>
                    <a:bodyPr/>
                    <a:lstStyle/>
                    <a:p>
                      <a:r>
                        <a:rPr lang="fr-FR" sz="2200" dirty="0" err="1">
                          <a:latin typeface="CiscoSansTT Light" panose="020B0503020201020303" pitchFamily="34" charset="0"/>
                          <a:cs typeface="CiscoSansTT Light" panose="020B0503020201020303" pitchFamily="34" charset="0"/>
                        </a:rPr>
                        <a:t>Operation</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Centralized</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Source-</a:t>
                      </a:r>
                      <a:r>
                        <a:rPr lang="fr-FR" sz="2200" dirty="0" err="1">
                          <a:latin typeface="CiscoSansTT Light" panose="020B0503020201020303" pitchFamily="34" charset="0"/>
                          <a:cs typeface="CiscoSansTT Light" panose="020B0503020201020303" pitchFamily="34" charset="0"/>
                        </a:rPr>
                        <a:t>Routed</a:t>
                      </a:r>
                      <a:r>
                        <a:rPr lang="fr-FR" sz="2200" dirty="0">
                          <a:latin typeface="CiscoSansTT Light" panose="020B0503020201020303" pitchFamily="34" charset="0"/>
                          <a:cs typeface="CiscoSansTT Light" panose="020B0503020201020303" pitchFamily="34" charset="0"/>
                        </a:rPr>
                        <a:t> or Distributed</a:t>
                      </a:r>
                    </a:p>
                  </a:txBody>
                  <a:tcPr>
                    <a:solidFill>
                      <a:schemeClr val="bg2">
                        <a:lumMod val="75000"/>
                      </a:schemeClr>
                    </a:solidFill>
                  </a:tcPr>
                </a:tc>
                <a:extLst>
                  <a:ext uri="{0D108BD9-81ED-4DB2-BD59-A6C34878D82A}">
                    <a16:rowId xmlns:a16="http://schemas.microsoft.com/office/drawing/2014/main" val="1036030375"/>
                  </a:ext>
                </a:extLst>
              </a:tr>
              <a:tr h="529503">
                <a:tc>
                  <a:txBody>
                    <a:bodyPr/>
                    <a:lstStyle/>
                    <a:p>
                      <a:r>
                        <a:rPr lang="fr-FR" sz="2200" dirty="0">
                          <a:latin typeface="CiscoSansTT Light" panose="020B0503020201020303" pitchFamily="34" charset="0"/>
                          <a:cs typeface="CiscoSansTT Light" panose="020B0503020201020303" pitchFamily="34" charset="0"/>
                        </a:rPr>
                        <a:t>Communication</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Slow, </a:t>
                      </a:r>
                      <a:r>
                        <a:rPr lang="fr-FR" sz="2200" dirty="0" err="1">
                          <a:latin typeface="CiscoSansTT Light" panose="020B0503020201020303" pitchFamily="34" charset="0"/>
                          <a:cs typeface="CiscoSansTT Light" panose="020B0503020201020303" pitchFamily="34" charset="0"/>
                        </a:rPr>
                        <a:t>expensive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Fast, local</a:t>
                      </a:r>
                    </a:p>
                  </a:txBody>
                  <a:tcPr>
                    <a:solidFill>
                      <a:schemeClr val="bg2"/>
                    </a:solidFill>
                  </a:tcPr>
                </a:tc>
                <a:extLst>
                  <a:ext uri="{0D108BD9-81ED-4DB2-BD59-A6C34878D82A}">
                    <a16:rowId xmlns:a16="http://schemas.microsoft.com/office/drawing/2014/main" val="2960521390"/>
                  </a:ext>
                </a:extLst>
              </a:tr>
              <a:tr h="529503">
                <a:tc>
                  <a:txBody>
                    <a:bodyPr/>
                    <a:lstStyle/>
                    <a:p>
                      <a:r>
                        <a:rPr lang="fr-FR" sz="2200" dirty="0">
                          <a:latin typeface="CiscoSansTT Light" panose="020B0503020201020303" pitchFamily="34" charset="0"/>
                          <a:cs typeface="CiscoSansTT Light" panose="020B0503020201020303" pitchFamily="34" charset="0"/>
                        </a:rPr>
                        <a:t>Time </a:t>
                      </a:r>
                      <a:r>
                        <a:rPr lang="fr-FR" sz="2200" dirty="0" err="1">
                          <a:latin typeface="CiscoSansTT Light" panose="020B0503020201020303" pitchFamily="34" charset="0"/>
                          <a:cs typeface="CiscoSansTT Light" panose="020B0503020201020303" pitchFamily="34" charset="0"/>
                        </a:rPr>
                        <a:t>Scale</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Long (</a:t>
                      </a:r>
                      <a:r>
                        <a:rPr lang="fr-FR" sz="2200" dirty="0" err="1">
                          <a:latin typeface="CiscoSansTT Light" panose="020B0503020201020303" pitchFamily="34" charset="0"/>
                          <a:cs typeface="CiscoSansTT Light" panose="020B0503020201020303" pitchFamily="34" charset="0"/>
                        </a:rPr>
                        <a:t>hours</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days</a:t>
                      </a:r>
                      <a:r>
                        <a:rPr lang="fr-FR" sz="2200" dirty="0">
                          <a:latin typeface="CiscoSansTT Light" panose="020B0503020201020303" pitchFamily="34" charset="0"/>
                          <a:cs typeface="CiscoSansTT Light" panose="020B0503020201020303" pitchFamily="34" charset="0"/>
                        </a:rPr>
                        <a:t>)</a:t>
                      </a: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Short (</a:t>
                      </a:r>
                      <a:r>
                        <a:rPr lang="fr-FR" sz="2200" dirty="0" err="1">
                          <a:latin typeface="CiscoSansTT Light" panose="020B0503020201020303" pitchFamily="34" charset="0"/>
                          <a:cs typeface="CiscoSansTT Light" panose="020B0503020201020303" pitchFamily="34" charset="0"/>
                        </a:rPr>
                        <a:t>sub</a:t>
                      </a:r>
                      <a:r>
                        <a:rPr lang="fr-FR" sz="2200" dirty="0">
                          <a:latin typeface="CiscoSansTT Light" panose="020B0503020201020303" pitchFamily="34" charset="0"/>
                          <a:cs typeface="CiscoSansTT Light" panose="020B0503020201020303" pitchFamily="34" charset="0"/>
                        </a:rPr>
                        <a:t>-second)</a:t>
                      </a:r>
                    </a:p>
                  </a:txBody>
                  <a:tcPr>
                    <a:solidFill>
                      <a:schemeClr val="bg2">
                        <a:lumMod val="75000"/>
                      </a:schemeClr>
                    </a:solidFill>
                  </a:tcPr>
                </a:tc>
                <a:extLst>
                  <a:ext uri="{0D108BD9-81ED-4DB2-BD59-A6C34878D82A}">
                    <a16:rowId xmlns:a16="http://schemas.microsoft.com/office/drawing/2014/main" val="3137774117"/>
                  </a:ext>
                </a:extLst>
              </a:tr>
              <a:tr h="529503">
                <a:tc>
                  <a:txBody>
                    <a:bodyPr/>
                    <a:lstStyle/>
                    <a:p>
                      <a:r>
                        <a:rPr lang="fr-FR" sz="2200" dirty="0">
                          <a:latin typeface="CiscoSansTT Light" panose="020B0503020201020303" pitchFamily="34" charset="0"/>
                          <a:cs typeface="CiscoSansTT Light" panose="020B0503020201020303" pitchFamily="34" charset="0"/>
                        </a:rPr>
                        <a:t>Network size</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Large, </a:t>
                      </a:r>
                      <a:r>
                        <a:rPr lang="fr-FR" sz="2200" dirty="0" err="1">
                          <a:latin typeface="CiscoSansTT Light" panose="020B0503020201020303" pitchFamily="34" charset="0"/>
                          <a:cs typeface="CiscoSansTT Light" panose="020B0503020201020303" pitchFamily="34" charset="0"/>
                        </a:rPr>
                        <a:t>many</a:t>
                      </a:r>
                      <a:r>
                        <a:rPr lang="fr-FR" sz="2200" dirty="0">
                          <a:latin typeface="CiscoSansTT Light" panose="020B0503020201020303" pitchFamily="34" charset="0"/>
                          <a:cs typeface="CiscoSansTT Light" panose="020B0503020201020303" pitchFamily="34" charset="0"/>
                        </a:rPr>
                        <a:t> Tracks to </a:t>
                      </a:r>
                      <a:r>
                        <a:rPr lang="fr-FR" sz="2200" dirty="0" err="1">
                          <a:latin typeface="CiscoSansTT Light" panose="020B0503020201020303" pitchFamily="34" charset="0"/>
                          <a:cs typeface="CiscoSansTT Light" panose="020B0503020201020303" pitchFamily="34" charset="0"/>
                        </a:rPr>
                        <a:t>compute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Small, </a:t>
                      </a:r>
                      <a:r>
                        <a:rPr lang="fr-FR" sz="2200" dirty="0" err="1">
                          <a:latin typeface="CiscoSansTT Light" panose="020B0503020201020303" pitchFamily="34" charset="0"/>
                          <a:cs typeface="CiscoSansTT Light" panose="020B0503020201020303" pitchFamily="34" charset="0"/>
                        </a:rPr>
                        <a:t>within</a:t>
                      </a:r>
                      <a:r>
                        <a:rPr lang="fr-FR" sz="2200" dirty="0">
                          <a:latin typeface="CiscoSansTT Light" panose="020B0503020201020303" pitchFamily="34" charset="0"/>
                          <a:cs typeface="CiscoSansTT Light" panose="020B0503020201020303" pitchFamily="34" charset="0"/>
                        </a:rPr>
                        <a:t> one Track</a:t>
                      </a:r>
                    </a:p>
                  </a:txBody>
                  <a:tcPr>
                    <a:solidFill>
                      <a:schemeClr val="bg2"/>
                    </a:solidFill>
                  </a:tcPr>
                </a:tc>
                <a:extLst>
                  <a:ext uri="{0D108BD9-81ED-4DB2-BD59-A6C34878D82A}">
                    <a16:rowId xmlns:a16="http://schemas.microsoft.com/office/drawing/2014/main" val="3996851403"/>
                  </a:ext>
                </a:extLst>
              </a:tr>
              <a:tr h="529503">
                <a:tc>
                  <a:txBody>
                    <a:bodyPr/>
                    <a:lstStyle/>
                    <a:p>
                      <a:r>
                        <a:rPr lang="fr-FR" sz="2200" dirty="0" err="1">
                          <a:latin typeface="CiscoSansTT Light" panose="020B0503020201020303" pitchFamily="34" charset="0"/>
                          <a:cs typeface="CiscoSansTT Light" panose="020B0503020201020303" pitchFamily="34" charset="0"/>
                        </a:rPr>
                        <a:t>Metrics</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Averaged</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Statistical</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Shade</a:t>
                      </a:r>
                      <a:r>
                        <a:rPr lang="fr-FR" sz="2200" dirty="0">
                          <a:latin typeface="CiscoSansTT Light" panose="020B0503020201020303" pitchFamily="34" charset="0"/>
                          <a:cs typeface="CiscoSansTT Light" panose="020B0503020201020303" pitchFamily="34" charset="0"/>
                        </a:rPr>
                        <a:t> of </a:t>
                      </a:r>
                      <a:r>
                        <a:rPr lang="fr-FR" sz="2200" dirty="0" err="1">
                          <a:latin typeface="CiscoSansTT Light" panose="020B0503020201020303" pitchFamily="34" charset="0"/>
                          <a:cs typeface="CiscoSansTT Light" panose="020B0503020201020303" pitchFamily="34" charset="0"/>
                        </a:rPr>
                        <a:t>grey</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Instant values / </a:t>
                      </a:r>
                      <a:r>
                        <a:rPr lang="fr-FR" sz="2200" dirty="0" err="1">
                          <a:latin typeface="CiscoSansTT Light" panose="020B0503020201020303" pitchFamily="34" charset="0"/>
                          <a:cs typeface="CiscoSansTT Light" panose="020B0503020201020303" pitchFamily="34" charset="0"/>
                        </a:rPr>
                        <a:t>boolean</a:t>
                      </a:r>
                      <a:r>
                        <a:rPr lang="fr-FR" sz="2200" dirty="0">
                          <a:latin typeface="CiscoSansTT Light" panose="020B0503020201020303" pitchFamily="34" charset="0"/>
                          <a:cs typeface="CiscoSansTT Light" panose="020B0503020201020303" pitchFamily="34" charset="0"/>
                        </a:rPr>
                        <a:t> state</a:t>
                      </a:r>
                    </a:p>
                  </a:txBody>
                  <a:tcPr>
                    <a:solidFill>
                      <a:schemeClr val="bg2">
                        <a:lumMod val="75000"/>
                      </a:schemeClr>
                    </a:solidFill>
                  </a:tcPr>
                </a:tc>
                <a:extLst>
                  <a:ext uri="{0D108BD9-81ED-4DB2-BD59-A6C34878D82A}">
                    <a16:rowId xmlns:a16="http://schemas.microsoft.com/office/drawing/2014/main" val="150274974"/>
                  </a:ext>
                </a:extLst>
              </a:tr>
            </a:tbl>
          </a:graphicData>
        </a:graphic>
      </p:graphicFrame>
      <p:sp>
        <p:nvSpPr>
          <p:cNvPr id="7" name="Rectangle 6">
            <a:extLst>
              <a:ext uri="{FF2B5EF4-FFF2-40B4-BE49-F238E27FC236}">
                <a16:creationId xmlns:a16="http://schemas.microsoft.com/office/drawing/2014/main" id="{8B211C01-B352-45E2-86C0-67EF483A3C19}"/>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75861787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Cisco Arial 16x9 template</Template>
  <TotalTime>14646</TotalTime>
  <Words>2080</Words>
  <Application>Microsoft Office PowerPoint</Application>
  <PresentationFormat>Custom</PresentationFormat>
  <Paragraphs>190</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CiscoSansTT Light</vt:lpstr>
      <vt:lpstr>Courier New</vt:lpstr>
      <vt:lpstr>Symbol</vt:lpstr>
      <vt:lpstr>Office Theme</vt:lpstr>
      <vt:lpstr>Reliable and Available Wireless Architecture/Framework</vt:lpstr>
      <vt:lpstr>RAW Architecture/Framework draft status</vt:lpstr>
      <vt:lpstr>RAW interactions with other IETF WGs</vt:lpstr>
      <vt:lpstr>Requirements served</vt:lpstr>
      <vt:lpstr>Terms</vt:lpstr>
      <vt:lpstr>The Gap</vt:lpstr>
      <vt:lpstr>RAW within (and vs.) DetNet</vt:lpstr>
      <vt:lpstr>RAW Architecture: RAW i/oOAM</vt:lpstr>
      <vt:lpstr>RAW Architecture: the PSE</vt:lpstr>
      <vt:lpstr>RAW Architecture: The PSE “Stack”</vt:lpstr>
      <vt:lpstr>What do we need to do?</vt:lpstr>
    </vt:vector>
  </TitlesOfParts>
  <Company>Cisco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Must Match Session Title</dc:title>
  <dc:creator>Pascal Thubert;JP Vasseur (jvasseur)</dc:creator>
  <cp:keywords>Deterministic Wireless</cp:keywords>
  <cp:lastModifiedBy>Pascal</cp:lastModifiedBy>
  <cp:revision>1254</cp:revision>
  <dcterms:created xsi:type="dcterms:W3CDTF">2012-09-20T00:45:54Z</dcterms:created>
  <dcterms:modified xsi:type="dcterms:W3CDTF">2020-07-20T09:56:59Z</dcterms:modified>
</cp:coreProperties>
</file>