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4" Type="http://schemas.openxmlformats.org/officeDocument/2006/relationships/custom-properties" Target="docProps/custom.xml"/><Relationship Id="rId1" Type="http://schemas.openxmlformats.org/officeDocument/2006/relationships/officeDocument" Target="ppt/presentation.xml"/><Relationship Id="rId2"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7"/>
  </p:notesMasterIdLst>
  <p:handoutMasterIdLst>
    <p:handoutMasterId r:id="rId8"/>
  </p:handoutMasterIdLst>
  <p:sldIdLst>
    <p:sldId id="275" r:id="rId2"/>
    <p:sldId id="274" r:id="rId3"/>
    <p:sldId id="276" r:id="rId4"/>
    <p:sldId id="278" r:id="rId5"/>
    <p:sldId id="279" r:id="rId6"/>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98" d="100"/>
          <a:sy n="198" d="100"/>
        </p:scale>
        <p:origin x="-1808" y="-104"/>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21" Type="http://schemas.microsoft.com/office/2015/10/relationships/revisionInfo" Target="revisionInfo.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notesMaster" Target="notesMasters/notesMaster1.xml"/><Relationship Id="rId8" Type="http://schemas.openxmlformats.org/officeDocument/2006/relationships/handoutMaster" Target="handoutMasters/handout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 xmlns:a16="http://schemas.microsoft.com/office/drawing/2014/main"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extLst>
      <p:ext uri="{BB962C8B-B14F-4D97-AF65-F5344CB8AC3E}">
        <p14:creationId xmlns:p14="http://schemas.microsoft.com/office/powerpoint/2010/main" val="24140936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 xmlns:a16="http://schemas.microsoft.com/office/drawing/2014/main"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 xmlns:a16="http://schemas.microsoft.com/office/drawing/2014/main"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 xmlns:a16="http://schemas.microsoft.com/office/drawing/2014/main"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extLst>
      <p:ext uri="{BB962C8B-B14F-4D97-AF65-F5344CB8AC3E}">
        <p14:creationId xmlns:p14="http://schemas.microsoft.com/office/powerpoint/2010/main" val="1263347242"/>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 xmlns:a16="http://schemas.microsoft.com/office/drawing/2014/main"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 xmlns:a16="http://schemas.microsoft.com/office/drawing/2014/main"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smtClean="0"/>
              <a:t>Click to edit Master title style</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7/14/20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7/14/20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7/14/20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7/14/20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smtClean="0"/>
              <a:t>Click to edit Master title style</a:t>
            </a:r>
            <a:endParaRPr lang="en-US"/>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7/14/20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22E0768-FABD-4B3C-8541-E5A8BDB375F3}" type="datetimeFigureOut">
              <a:rPr lang="en-US" smtClean="0"/>
              <a:t>7/14/20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22E0768-FABD-4B3C-8541-E5A8BDB375F3}" type="datetimeFigureOut">
              <a:rPr lang="en-US" smtClean="0"/>
              <a:t>7/14/20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22E0768-FABD-4B3C-8541-E5A8BDB375F3}" type="datetimeFigureOut">
              <a:rPr lang="en-US" smtClean="0"/>
              <a:t>7/14/20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7/14/20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7/14/20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7/14/20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7/14/20</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4" Type="http://schemas.openxmlformats.org/officeDocument/2006/relationships/hyperlink" Target="https://www.ietf.org/privacy-policy/" TargetMode="External"/><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7BC23912-C541-458F-9F14-A01CBDE46D24}"/>
              </a:ext>
            </a:extLst>
          </p:cNvPr>
          <p:cNvSpPr>
            <a:spLocks noGrp="1"/>
          </p:cNvSpPr>
          <p:nvPr>
            <p:ph type="ctrTitle"/>
          </p:nvPr>
        </p:nvSpPr>
        <p:spPr/>
        <p:txBody>
          <a:bodyPr/>
          <a:lstStyle/>
          <a:p>
            <a:r>
              <a:rPr lang="en-US" dirty="0"/>
              <a:t>Software Updates for Internet of Things</a:t>
            </a:r>
            <a:br>
              <a:rPr lang="en-US" dirty="0"/>
            </a:br>
            <a:r>
              <a:rPr lang="en-US" dirty="0"/>
              <a:t>(SUIT) WG</a:t>
            </a:r>
          </a:p>
        </p:txBody>
      </p:sp>
      <p:sp>
        <p:nvSpPr>
          <p:cNvPr id="3" name="Subtitle 2">
            <a:extLst>
              <a:ext uri="{FF2B5EF4-FFF2-40B4-BE49-F238E27FC236}">
                <a16:creationId xmlns="" xmlns:a16="http://schemas.microsoft.com/office/drawing/2014/main" id="{FB14C13E-9600-4613-A3A6-E70EAFE0410B}"/>
              </a:ext>
            </a:extLst>
          </p:cNvPr>
          <p:cNvSpPr>
            <a:spLocks noGrp="1"/>
          </p:cNvSpPr>
          <p:nvPr>
            <p:ph type="subTitle" idx="1"/>
          </p:nvPr>
        </p:nvSpPr>
        <p:spPr>
          <a:xfrm>
            <a:off x="1238250" y="3602038"/>
            <a:ext cx="7429500" cy="2646362"/>
          </a:xfrm>
        </p:spPr>
        <p:txBody>
          <a:bodyPr>
            <a:normAutofit/>
          </a:bodyPr>
          <a:lstStyle/>
          <a:p>
            <a:r>
              <a:rPr lang="en-US" b="1" dirty="0" smtClean="0"/>
              <a:t>IETF 108</a:t>
            </a:r>
          </a:p>
          <a:p>
            <a:r>
              <a:rPr lang="en-US" dirty="0" smtClean="0"/>
              <a:t>Friday, </a:t>
            </a:r>
            <a:r>
              <a:rPr lang="en-US" dirty="0"/>
              <a:t>2020-07-</a:t>
            </a:r>
            <a:r>
              <a:rPr lang="en-US" dirty="0" smtClean="0"/>
              <a:t>31 at </a:t>
            </a:r>
            <a:r>
              <a:rPr lang="en-US" dirty="0"/>
              <a:t>11:00 </a:t>
            </a:r>
            <a:r>
              <a:rPr lang="en-US" dirty="0" smtClean="0"/>
              <a:t>UTC</a:t>
            </a:r>
          </a:p>
          <a:p>
            <a:endParaRPr lang="en-US" dirty="0"/>
          </a:p>
          <a:p>
            <a:r>
              <a:rPr lang="en-US" dirty="0" smtClean="0"/>
              <a:t>Chairs:</a:t>
            </a:r>
          </a:p>
          <a:p>
            <a:r>
              <a:rPr lang="en-US" dirty="0" smtClean="0"/>
              <a:t>Dave </a:t>
            </a:r>
            <a:r>
              <a:rPr lang="en-US" dirty="0"/>
              <a:t>Thaler</a:t>
            </a:r>
          </a:p>
          <a:p>
            <a:r>
              <a:rPr lang="en-US" dirty="0"/>
              <a:t>David Waltermire</a:t>
            </a:r>
          </a:p>
          <a:p>
            <a:r>
              <a:rPr lang="en-US" dirty="0"/>
              <a:t>Russ Housley</a:t>
            </a:r>
          </a:p>
        </p:txBody>
      </p:sp>
      <p:sp>
        <p:nvSpPr>
          <p:cNvPr id="4" name="Slide Number Placeholder 3">
            <a:extLst>
              <a:ext uri="{FF2B5EF4-FFF2-40B4-BE49-F238E27FC236}">
                <a16:creationId xmlns="" xmlns:a16="http://schemas.microsoft.com/office/drawing/2014/main"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 xmlns:a16="http://schemas.microsoft.com/office/drawing/2014/main" id="{20F1C2D0-A240-434F-8D76-86C460632813}"/>
              </a:ext>
            </a:extLst>
          </p:cNvPr>
          <p:cNvSpPr>
            <a:spLocks noGrp="1" noChangeArrowheads="1"/>
          </p:cNvSpPr>
          <p:nvPr>
            <p:ph type="title"/>
          </p:nvPr>
        </p:nvSpPr>
        <p:spPr>
          <a:noFill/>
        </p:spPr>
        <p:txBody>
          <a:bodyPr>
            <a:normAutofit/>
          </a:bodyPr>
          <a:lstStyle/>
          <a:p>
            <a:r>
              <a:rPr lang="en-US" altLang="en-US"/>
              <a:t>Note Well</a:t>
            </a:r>
          </a:p>
        </p:txBody>
      </p:sp>
      <p:sp>
        <p:nvSpPr>
          <p:cNvPr id="15363" name="Rectangle 6">
            <a:extLst>
              <a:ext uri="{FF2B5EF4-FFF2-40B4-BE49-F238E27FC236}">
                <a16:creationId xmlns="" xmlns:a16="http://schemas.microsoft.com/office/drawing/2014/main"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smtClean="0"/>
              <a:t>As </a:t>
            </a:r>
            <a:r>
              <a:rPr lang="en-US" altLang="en-US" sz="1200" b="0" dirty="0"/>
              <a:t>a reminder:</a:t>
            </a:r>
          </a:p>
          <a:p>
            <a:pPr marL="0" indent="0">
              <a:buFontTx/>
              <a:buChar char="•"/>
            </a:pPr>
            <a:r>
              <a:rPr lang="en-US" altLang="en-US" sz="1200" b="0" dirty="0" smtClean="0"/>
              <a:t> By </a:t>
            </a:r>
            <a:r>
              <a:rPr lang="en-US" altLang="en-US" sz="1200" b="0" dirty="0"/>
              <a:t>participating in the IETF, you agree to follow IETF processes and policies.</a:t>
            </a:r>
          </a:p>
          <a:p>
            <a:pPr marL="0" indent="0">
              <a:buFontTx/>
              <a:buChar char="•"/>
            </a:pPr>
            <a:r>
              <a:rPr lang="en-US" altLang="en-US" sz="1200" b="0" dirty="0" smtClean="0"/>
              <a:t> If </a:t>
            </a:r>
            <a:r>
              <a:rPr lang="en-US" altLang="en-US" sz="1200" b="0" dirty="0"/>
              <a:t>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smtClean="0"/>
              <a:t> As </a:t>
            </a:r>
            <a:r>
              <a:rPr lang="en-US" altLang="en-US" sz="1200" b="0" dirty="0"/>
              <a:t>a participant in or attendee to any IETF activity you acknowledge that written, audio, video, and photographic records of meetings may be made public.</a:t>
            </a:r>
          </a:p>
          <a:p>
            <a:pPr marL="0" indent="0">
              <a:buFontTx/>
              <a:buChar char="•"/>
            </a:pPr>
            <a:r>
              <a:rPr lang="en-US" altLang="en-US" sz="1200" b="0" dirty="0" smtClean="0"/>
              <a:t> Personal </a:t>
            </a:r>
            <a:r>
              <a:rPr lang="en-US" altLang="en-US" sz="1200" b="0" dirty="0"/>
              <a:t>information that you provide to IETF will be handled in accordance with the IETF Privacy Statement.</a:t>
            </a:r>
          </a:p>
          <a:p>
            <a:pPr marL="0" indent="0">
              <a:buFontTx/>
              <a:buChar char="•"/>
            </a:pPr>
            <a:r>
              <a:rPr lang="en-US" altLang="en-US" sz="1200" b="0" dirty="0" smtClean="0"/>
              <a:t> As </a:t>
            </a:r>
            <a:r>
              <a:rPr lang="en-US" altLang="en-US" sz="1200" b="0" dirty="0"/>
              <a:t>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smtClean="0"/>
              <a:t>Definitive </a:t>
            </a:r>
            <a:r>
              <a:rPr lang="en-US" altLang="en-US" sz="1200" b="0" dirty="0"/>
              <a:t>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smtClean="0"/>
              <a:t>BCP </a:t>
            </a:r>
            <a:r>
              <a:rPr lang="en-US" altLang="en-US" sz="1200" b="0" dirty="0"/>
              <a:t>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 xmlns:a16="http://schemas.microsoft.com/office/drawing/2014/main"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 xmlns:a16="http://schemas.microsoft.com/office/drawing/2014/main" id="{98427FF8-C21F-4030-A021-F7DF3FE71ED1}"/>
              </a:ext>
            </a:extLst>
          </p:cNvPr>
          <p:cNvSpPr>
            <a:spLocks noGrp="1"/>
          </p:cNvSpPr>
          <p:nvPr>
            <p:ph type="title"/>
          </p:nvPr>
        </p:nvSpPr>
        <p:spPr/>
        <p:txBody>
          <a:bodyPr/>
          <a:lstStyle/>
          <a:p>
            <a:r>
              <a:rPr lang="en-US" dirty="0"/>
              <a:t>Administrative Tasks</a:t>
            </a:r>
          </a:p>
        </p:txBody>
      </p:sp>
      <p:sp>
        <p:nvSpPr>
          <p:cNvPr id="3" name="Content Placeholder 2">
            <a:extLst>
              <a:ext uri="{FF2B5EF4-FFF2-40B4-BE49-F238E27FC236}">
                <a16:creationId xmlns="" xmlns:a16="http://schemas.microsoft.com/office/drawing/2014/main" id="{7A323F03-4E5B-4AC5-9A37-E11D1B1FB278}"/>
              </a:ext>
            </a:extLst>
          </p:cNvPr>
          <p:cNvSpPr>
            <a:spLocks noGrp="1"/>
          </p:cNvSpPr>
          <p:nvPr>
            <p:ph idx="1"/>
          </p:nvPr>
        </p:nvSpPr>
        <p:spPr/>
        <p:txBody>
          <a:bodyPr/>
          <a:lstStyle/>
          <a:p>
            <a:pPr marL="0" indent="0">
              <a:buNone/>
            </a:pPr>
            <a:r>
              <a:rPr lang="en-US" dirty="0" err="1" smtClean="0"/>
              <a:t>Bluesheets</a:t>
            </a:r>
            <a:r>
              <a:rPr lang="en-US" dirty="0" smtClean="0"/>
              <a:t> will happen automatically by joining </a:t>
            </a:r>
            <a:r>
              <a:rPr lang="en-US" dirty="0" err="1" smtClean="0"/>
              <a:t>MeetEcho</a:t>
            </a:r>
            <a:endParaRPr lang="en-US" dirty="0" smtClean="0"/>
          </a:p>
          <a:p>
            <a:pPr marL="0" indent="0">
              <a:buNone/>
            </a:pPr>
            <a:endParaRPr lang="en-US" dirty="0" smtClean="0"/>
          </a:p>
          <a:p>
            <a:pPr marL="0" indent="0">
              <a:buNone/>
            </a:pPr>
            <a:r>
              <a:rPr lang="en-US" dirty="0" smtClean="0"/>
              <a:t>We </a:t>
            </a:r>
            <a:r>
              <a:rPr lang="en-US" dirty="0"/>
              <a:t>need </a:t>
            </a:r>
            <a:r>
              <a:rPr lang="en-US" dirty="0" smtClean="0"/>
              <a:t>volunteers:</a:t>
            </a:r>
            <a:endParaRPr lang="en-US" dirty="0"/>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a:t>Jabber: </a:t>
            </a:r>
            <a:r>
              <a:rPr lang="en-US" dirty="0" err="1"/>
              <a:t>xmpp:suit@jabber.ietf.org?join</a:t>
            </a:r>
            <a:endParaRPr lang="en-US" dirty="0"/>
          </a:p>
          <a:p>
            <a:pPr marL="0" indent="0">
              <a:buNone/>
            </a:pPr>
            <a:r>
              <a:rPr lang="en-US" dirty="0" err="1"/>
              <a:t>MeetEcho</a:t>
            </a:r>
            <a:r>
              <a:rPr lang="en-US" dirty="0"/>
              <a:t>: https://</a:t>
            </a:r>
            <a:r>
              <a:rPr lang="en-US" dirty="0" err="1"/>
              <a:t>www.meetecho.com</a:t>
            </a:r>
            <a:r>
              <a:rPr lang="en-US" dirty="0"/>
              <a:t>/ietf108/suit</a:t>
            </a:r>
          </a:p>
          <a:p>
            <a:pPr marL="0" indent="0">
              <a:buNone/>
            </a:pPr>
            <a:r>
              <a:rPr lang="en-US" dirty="0" err="1"/>
              <a:t>Etherpad</a:t>
            </a:r>
            <a:r>
              <a:rPr lang="en-US" dirty="0"/>
              <a:t>: https://</a:t>
            </a:r>
            <a:r>
              <a:rPr lang="en-US" dirty="0" err="1"/>
              <a:t>codimd.ietf.org</a:t>
            </a:r>
            <a:r>
              <a:rPr lang="en-US" dirty="0"/>
              <a:t>/notes-ietf-108-suit#</a:t>
            </a:r>
          </a:p>
        </p:txBody>
      </p:sp>
      <p:sp>
        <p:nvSpPr>
          <p:cNvPr id="4" name="Slide Number Placeholder 3">
            <a:extLst>
              <a:ext uri="{FF2B5EF4-FFF2-40B4-BE49-F238E27FC236}">
                <a16:creationId xmlns="" xmlns:a16="http://schemas.microsoft.com/office/drawing/2014/main"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Agenda</a:t>
            </a:r>
          </a:p>
        </p:txBody>
      </p:sp>
      <p:sp>
        <p:nvSpPr>
          <p:cNvPr id="3" name="Content Placeholder 2"/>
          <p:cNvSpPr>
            <a:spLocks noGrp="1"/>
          </p:cNvSpPr>
          <p:nvPr>
            <p:ph idx="1"/>
          </p:nvPr>
        </p:nvSpPr>
        <p:spPr>
          <a:xfrm>
            <a:off x="681038" y="1524000"/>
            <a:ext cx="8543925" cy="4876800"/>
          </a:xfrm>
        </p:spPr>
        <p:txBody>
          <a:bodyPr>
            <a:noAutofit/>
          </a:bodyPr>
          <a:lstStyle/>
          <a:p>
            <a:pPr marL="0" indent="0">
              <a:buNone/>
            </a:pPr>
            <a:r>
              <a:rPr lang="en-US" sz="1800" b="1" dirty="0" smtClean="0"/>
              <a:t>1) Logistics</a:t>
            </a:r>
            <a:endParaRPr lang="en-US" sz="1800" b="1" dirty="0"/>
          </a:p>
          <a:p>
            <a:pPr marL="0" indent="0">
              <a:buNone/>
            </a:pPr>
            <a:r>
              <a:rPr lang="en-US" sz="1800" b="1" dirty="0" smtClean="0"/>
              <a:t>2</a:t>
            </a:r>
            <a:r>
              <a:rPr lang="en-US" sz="1800" b="1" dirty="0"/>
              <a:t>) Developers Gatherings</a:t>
            </a:r>
          </a:p>
          <a:p>
            <a:pPr marL="0" indent="0">
              <a:buNone/>
            </a:pPr>
            <a:r>
              <a:rPr lang="en-US" sz="1800" dirty="0"/>
              <a:t>   - Report from SUIT </a:t>
            </a:r>
            <a:r>
              <a:rPr lang="en-US" sz="1800" dirty="0" err="1"/>
              <a:t>Hackathon</a:t>
            </a:r>
            <a:r>
              <a:rPr lang="en-US" sz="1800" dirty="0"/>
              <a:t> on 13 July </a:t>
            </a:r>
            <a:r>
              <a:rPr lang="en-US" sz="1800" dirty="0" smtClean="0"/>
              <a:t>2020</a:t>
            </a:r>
          </a:p>
          <a:p>
            <a:pPr marL="0" indent="0">
              <a:buNone/>
            </a:pPr>
            <a:r>
              <a:rPr lang="en-US" sz="1800" dirty="0"/>
              <a:t> </a:t>
            </a:r>
            <a:r>
              <a:rPr lang="en-US" sz="1800" dirty="0" smtClean="0"/>
              <a:t>  - Anything to report </a:t>
            </a:r>
            <a:r>
              <a:rPr lang="en-US" sz="1800" dirty="0"/>
              <a:t>from </a:t>
            </a:r>
            <a:r>
              <a:rPr lang="en-US" sz="1800" dirty="0" smtClean="0"/>
              <a:t>IETF </a:t>
            </a:r>
            <a:r>
              <a:rPr lang="en-US" sz="1800" dirty="0" err="1" smtClean="0"/>
              <a:t>Hackathon</a:t>
            </a:r>
            <a:r>
              <a:rPr lang="en-US" sz="1800" smtClean="0"/>
              <a:t> </a:t>
            </a:r>
          </a:p>
          <a:p>
            <a:pPr marL="0" indent="0">
              <a:buNone/>
            </a:pPr>
            <a:r>
              <a:rPr lang="en-US" sz="1800" b="1" smtClean="0"/>
              <a:t>3</a:t>
            </a:r>
            <a:r>
              <a:rPr lang="en-US" sz="1800" b="1" dirty="0"/>
              <a:t>) SUIT Architecture</a:t>
            </a:r>
          </a:p>
          <a:p>
            <a:pPr marL="0" indent="0">
              <a:buNone/>
            </a:pPr>
            <a:r>
              <a:rPr lang="en-US" sz="1800" dirty="0"/>
              <a:t>   - draft-</a:t>
            </a:r>
            <a:r>
              <a:rPr lang="en-US" sz="1800" dirty="0" err="1"/>
              <a:t>ietf</a:t>
            </a:r>
            <a:r>
              <a:rPr lang="en-US" sz="1800" dirty="0"/>
              <a:t>-suit-architecture</a:t>
            </a:r>
          </a:p>
          <a:p>
            <a:pPr marL="0" indent="0">
              <a:buNone/>
            </a:pPr>
            <a:r>
              <a:rPr lang="en-US" sz="1800" dirty="0"/>
              <a:t>   - Submitted to IESG for Publication</a:t>
            </a:r>
          </a:p>
          <a:p>
            <a:pPr marL="0" indent="0">
              <a:buNone/>
            </a:pPr>
            <a:r>
              <a:rPr lang="en-US" sz="1800" b="1" dirty="0" smtClean="0"/>
              <a:t>4</a:t>
            </a:r>
            <a:r>
              <a:rPr lang="en-US" sz="1800" b="1" dirty="0"/>
              <a:t>) SUIT Information Model</a:t>
            </a:r>
          </a:p>
          <a:p>
            <a:pPr marL="0" indent="0">
              <a:buNone/>
            </a:pPr>
            <a:r>
              <a:rPr lang="en-US" sz="1800" dirty="0"/>
              <a:t>   - draft-</a:t>
            </a:r>
            <a:r>
              <a:rPr lang="en-US" sz="1800" dirty="0" err="1"/>
              <a:t>ietf</a:t>
            </a:r>
            <a:r>
              <a:rPr lang="en-US" sz="1800" dirty="0"/>
              <a:t>-suit-information-model</a:t>
            </a:r>
          </a:p>
          <a:p>
            <a:pPr marL="0" indent="0">
              <a:buNone/>
            </a:pPr>
            <a:r>
              <a:rPr lang="en-US" sz="1800" dirty="0"/>
              <a:t>   - Submitted to IESG for Publication</a:t>
            </a:r>
          </a:p>
          <a:p>
            <a:pPr marL="0" indent="0">
              <a:buNone/>
            </a:pPr>
            <a:r>
              <a:rPr lang="en-US" sz="1800" b="1" dirty="0" smtClean="0"/>
              <a:t>5</a:t>
            </a:r>
            <a:r>
              <a:rPr lang="en-US" sz="1800" b="1" dirty="0"/>
              <a:t>) SUIT Manifest Format</a:t>
            </a:r>
          </a:p>
          <a:p>
            <a:pPr marL="0" indent="0">
              <a:buNone/>
            </a:pPr>
            <a:r>
              <a:rPr lang="en-US" sz="1800" dirty="0"/>
              <a:t>   - draft-</a:t>
            </a:r>
            <a:r>
              <a:rPr lang="en-US" sz="1800" dirty="0" err="1"/>
              <a:t>ietf</a:t>
            </a:r>
            <a:r>
              <a:rPr lang="en-US" sz="1800" dirty="0"/>
              <a:t>-suit-manifest</a:t>
            </a:r>
          </a:p>
          <a:p>
            <a:pPr marL="0" indent="0">
              <a:buNone/>
            </a:pPr>
            <a:r>
              <a:rPr lang="en-US" sz="1800" dirty="0"/>
              <a:t>   - Active WG Document</a:t>
            </a:r>
          </a:p>
          <a:p>
            <a:pPr marL="0" indent="0">
              <a:buNone/>
            </a:pPr>
            <a:r>
              <a:rPr lang="en-US" sz="1800" b="1" dirty="0" smtClean="0"/>
              <a:t>6</a:t>
            </a:r>
            <a:r>
              <a:rPr lang="en-US" sz="1800" b="1" dirty="0"/>
              <a:t>) Any Other Business (if time permits)</a:t>
            </a:r>
          </a:p>
          <a:p>
            <a:pPr marL="0" indent="0">
              <a:buNone/>
            </a:pPr>
            <a:endParaRPr lang="en-US" sz="1800" dirty="0"/>
          </a:p>
        </p:txBody>
      </p:sp>
      <p:sp>
        <p:nvSpPr>
          <p:cNvPr id="5" name="Slide Number Placeholder 4">
            <a:extLst>
              <a:ext uri="{FF2B5EF4-FFF2-40B4-BE49-F238E27FC236}">
                <a16:creationId xmlns="" xmlns:a16="http://schemas.microsoft.com/office/drawing/2014/main"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Milestones Status</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111692583"/>
              </p:ext>
            </p:extLst>
          </p:nvPr>
        </p:nvGraphicFramePr>
        <p:xfrm>
          <a:off x="457200" y="1752600"/>
          <a:ext cx="9144000" cy="3337560"/>
        </p:xfrm>
        <a:graphic>
          <a:graphicData uri="http://schemas.openxmlformats.org/drawingml/2006/table">
            <a:tbl>
              <a:tblPr firstRow="1" bandRow="1">
                <a:tableStyleId>{073A0DAA-6AF3-43AB-8588-CEC1D06C72B9}</a:tableStyleId>
              </a:tblPr>
              <a:tblGrid>
                <a:gridCol w="1295400">
                  <a:extLst>
                    <a:ext uri="{9D8B030D-6E8A-4147-A177-3AD203B41FA5}">
                      <a16:colId xmlns="" xmlns:a16="http://schemas.microsoft.com/office/drawing/2014/main" val="2307896326"/>
                    </a:ext>
                  </a:extLst>
                </a:gridCol>
                <a:gridCol w="7848600">
                  <a:extLst>
                    <a:ext uri="{9D8B030D-6E8A-4147-A177-3AD203B41FA5}">
                      <a16:colId xmlns="" xmlns:a16="http://schemas.microsoft.com/office/drawing/2014/main" val="3194790839"/>
                    </a:ext>
                  </a:extLst>
                </a:gridCol>
              </a:tblGrid>
              <a:tr h="370840">
                <a:tc>
                  <a:txBody>
                    <a:bodyPr/>
                    <a:lstStyle/>
                    <a:p>
                      <a:r>
                        <a:rPr lang="en-US" dirty="0" smtClean="0"/>
                        <a:t>Date</a:t>
                      </a:r>
                      <a:endParaRPr lang="en-US" dirty="0"/>
                    </a:p>
                  </a:txBody>
                  <a:tcPr/>
                </a:tc>
                <a:tc>
                  <a:txBody>
                    <a:bodyPr/>
                    <a:lstStyle/>
                    <a:p>
                      <a:r>
                        <a:rPr lang="en-US" dirty="0" smtClean="0"/>
                        <a:t>Milestone</a:t>
                      </a:r>
                      <a:endParaRPr lang="en-US" dirty="0"/>
                    </a:p>
                  </a:txBody>
                  <a:tcPr/>
                </a:tc>
                <a:extLst>
                  <a:ext uri="{0D108BD9-81ED-4DB2-BD59-A6C34878D82A}">
                    <a16:rowId xmlns="" xmlns:a16="http://schemas.microsoft.com/office/drawing/2014/main" val="2883428753"/>
                  </a:ext>
                </a:extLst>
              </a:tr>
              <a:tr h="370840">
                <a:tc>
                  <a:txBody>
                    <a:bodyPr/>
                    <a:lstStyle/>
                    <a:p>
                      <a:r>
                        <a:rPr lang="en-US" b="1" dirty="0" smtClean="0">
                          <a:solidFill>
                            <a:srgbClr val="FF0000"/>
                          </a:solidFill>
                        </a:rPr>
                        <a:t>Mar 2020 </a:t>
                      </a:r>
                      <a:endParaRPr lang="en-US" b="1" dirty="0">
                        <a:solidFill>
                          <a:srgbClr val="FF0000"/>
                        </a:solidFill>
                      </a:endParaRPr>
                    </a:p>
                  </a:txBody>
                  <a:tcPr anchor="ctr"/>
                </a:tc>
                <a:tc>
                  <a:txBody>
                    <a:bodyPr/>
                    <a:lstStyle/>
                    <a:p>
                      <a:r>
                        <a:rPr lang="en-US" b="1" dirty="0"/>
                        <a:t>Submit an initial manifest serialization format to the IESG for publication as a Proposed Standard. </a:t>
                      </a:r>
                    </a:p>
                  </a:txBody>
                  <a:tcPr anchor="ctr"/>
                </a:tc>
                <a:extLst>
                  <a:ext uri="{0D108BD9-81ED-4DB2-BD59-A6C34878D82A}">
                    <a16:rowId xmlns="" xmlns:a16="http://schemas.microsoft.com/office/drawing/2014/main" val="2559030467"/>
                  </a:ext>
                </a:extLst>
              </a:tr>
              <a:tr h="370840">
                <a:tc>
                  <a:txBody>
                    <a:bodyPr/>
                    <a:lstStyle/>
                    <a:p>
                      <a:r>
                        <a:rPr lang="en-US" b="0" dirty="0" smtClean="0">
                          <a:solidFill>
                            <a:schemeClr val="tx1"/>
                          </a:solidFill>
                        </a:rPr>
                        <a:t>Done</a:t>
                      </a:r>
                      <a:endParaRPr lang="en-US" b="0" dirty="0">
                        <a:solidFill>
                          <a:schemeClr val="tx1"/>
                        </a:solidFill>
                      </a:endParaRPr>
                    </a:p>
                  </a:txBody>
                  <a:tcPr anchor="ctr"/>
                </a:tc>
                <a:tc>
                  <a:txBody>
                    <a:bodyPr/>
                    <a:lstStyle/>
                    <a:p>
                      <a:r>
                        <a:rPr lang="en-US" b="0" dirty="0" smtClean="0"/>
                        <a:t>Submit architecture to the IESG for publication as Informational.</a:t>
                      </a:r>
                      <a:endParaRPr lang="en-US" b="0" dirty="0"/>
                    </a:p>
                  </a:txBody>
                  <a:tcPr anchor="ctr"/>
                </a:tc>
              </a:tr>
              <a:tr h="370840">
                <a:tc>
                  <a:txBody>
                    <a:bodyPr/>
                    <a:lstStyle/>
                    <a:p>
                      <a:r>
                        <a:rPr lang="en-US" dirty="0" smtClean="0"/>
                        <a:t>Done </a:t>
                      </a:r>
                      <a:endParaRPr lang="en-US" b="1" dirty="0">
                        <a:solidFill>
                          <a:srgbClr val="FF0000"/>
                        </a:solidFill>
                      </a:endParaRPr>
                    </a:p>
                  </a:txBody>
                  <a:tcPr anchor="ctr"/>
                </a:tc>
                <a:tc>
                  <a:txBody>
                    <a:bodyPr/>
                    <a:lstStyle/>
                    <a:p>
                      <a:r>
                        <a:rPr lang="en-US" b="0" dirty="0"/>
                        <a:t>Submit manifest information model to the IESG for publication as Informational. </a:t>
                      </a:r>
                      <a:endParaRPr lang="en-US" b="0" dirty="0" smtClean="0"/>
                    </a:p>
                  </a:txBody>
                  <a:tcPr anchor="ctr"/>
                </a:tc>
                <a:extLst>
                  <a:ext uri="{0D108BD9-81ED-4DB2-BD59-A6C34878D82A}">
                    <a16:rowId xmlns="" xmlns:a16="http://schemas.microsoft.com/office/drawing/2014/main" val="813786211"/>
                  </a:ext>
                </a:extLst>
              </a:tr>
              <a:tr h="370840">
                <a:tc>
                  <a:txBody>
                    <a:bodyPr/>
                    <a:lstStyle/>
                    <a:p>
                      <a:r>
                        <a:rPr lang="en-US" dirty="0"/>
                        <a:t>Done </a:t>
                      </a:r>
                    </a:p>
                  </a:txBody>
                  <a:tcPr anchor="ctr"/>
                </a:tc>
                <a:tc>
                  <a:txBody>
                    <a:bodyPr/>
                    <a:lstStyle/>
                    <a:p>
                      <a:r>
                        <a:rPr lang="en-US"/>
                        <a:t>Calendar item: Second interoperability event at IETF 102. </a:t>
                      </a:r>
                    </a:p>
                  </a:txBody>
                  <a:tcPr anchor="ctr"/>
                </a:tc>
                <a:extLst>
                  <a:ext uri="{0D108BD9-81ED-4DB2-BD59-A6C34878D82A}">
                    <a16:rowId xmlns="" xmlns:a16="http://schemas.microsoft.com/office/drawing/2014/main" val="2782943232"/>
                  </a:ext>
                </a:extLst>
              </a:tr>
              <a:tr h="370840">
                <a:tc>
                  <a:txBody>
                    <a:bodyPr/>
                    <a:lstStyle/>
                    <a:p>
                      <a:r>
                        <a:rPr lang="en-US" b="0" dirty="0" smtClean="0">
                          <a:solidFill>
                            <a:schemeClr val="tx1"/>
                          </a:solidFill>
                        </a:rPr>
                        <a:t>Done</a:t>
                      </a:r>
                      <a:endParaRPr lang="en-US" b="0" dirty="0">
                        <a:solidFill>
                          <a:schemeClr val="tx1"/>
                        </a:solidFill>
                      </a:endParaRPr>
                    </a:p>
                  </a:txBody>
                  <a:tcPr anchor="ctr"/>
                </a:tc>
                <a:tc>
                  <a:txBody>
                    <a:bodyPr/>
                    <a:lstStyle/>
                    <a:p>
                      <a:r>
                        <a:rPr lang="en-US" b="0" dirty="0"/>
                        <a:t>Adopt initial manifest serialization format(s) as WG item(s). </a:t>
                      </a:r>
                    </a:p>
                  </a:txBody>
                  <a:tcPr anchor="ctr"/>
                </a:tc>
                <a:extLst>
                  <a:ext uri="{0D108BD9-81ED-4DB2-BD59-A6C34878D82A}">
                    <a16:rowId xmlns="" xmlns:a16="http://schemas.microsoft.com/office/drawing/2014/main" val="3720349768"/>
                  </a:ext>
                </a:extLst>
              </a:tr>
              <a:tr h="370840">
                <a:tc>
                  <a:txBody>
                    <a:bodyPr/>
                    <a:lstStyle/>
                    <a:p>
                      <a:r>
                        <a:rPr lang="en-US" dirty="0"/>
                        <a:t>Done </a:t>
                      </a:r>
                    </a:p>
                  </a:txBody>
                  <a:tcPr anchor="ctr"/>
                </a:tc>
                <a:tc>
                  <a:txBody>
                    <a:bodyPr/>
                    <a:lstStyle/>
                    <a:p>
                      <a:r>
                        <a:rPr lang="en-US"/>
                        <a:t>Calendar item: First interoperability event at IETF 101. </a:t>
                      </a:r>
                    </a:p>
                  </a:txBody>
                  <a:tcPr anchor="ctr"/>
                </a:tc>
                <a:extLst>
                  <a:ext uri="{0D108BD9-81ED-4DB2-BD59-A6C34878D82A}">
                    <a16:rowId xmlns="" xmlns:a16="http://schemas.microsoft.com/office/drawing/2014/main" val="2619905293"/>
                  </a:ext>
                </a:extLst>
              </a:tr>
              <a:tr h="370840">
                <a:tc>
                  <a:txBody>
                    <a:bodyPr/>
                    <a:lstStyle/>
                    <a:p>
                      <a:r>
                        <a:rPr lang="en-US" dirty="0"/>
                        <a:t>Done </a:t>
                      </a:r>
                    </a:p>
                  </a:txBody>
                  <a:tcPr anchor="ctr"/>
                </a:tc>
                <a:tc>
                  <a:txBody>
                    <a:bodyPr/>
                    <a:lstStyle/>
                    <a:p>
                      <a:r>
                        <a:rPr lang="en-US"/>
                        <a:t>Adopt a manifest information model as a WG item. </a:t>
                      </a:r>
                    </a:p>
                  </a:txBody>
                  <a:tcPr anchor="ctr"/>
                </a:tc>
                <a:extLst>
                  <a:ext uri="{0D108BD9-81ED-4DB2-BD59-A6C34878D82A}">
                    <a16:rowId xmlns="" xmlns:a16="http://schemas.microsoft.com/office/drawing/2014/main" val="3396085045"/>
                  </a:ext>
                </a:extLst>
              </a:tr>
              <a:tr h="370840">
                <a:tc>
                  <a:txBody>
                    <a:bodyPr/>
                    <a:lstStyle/>
                    <a:p>
                      <a:r>
                        <a:rPr lang="en-US" dirty="0"/>
                        <a:t>Done </a:t>
                      </a:r>
                    </a:p>
                  </a:txBody>
                  <a:tcPr anchor="ctr"/>
                </a:tc>
                <a:tc>
                  <a:txBody>
                    <a:bodyPr/>
                    <a:lstStyle/>
                    <a:p>
                      <a:r>
                        <a:rPr lang="en-US" dirty="0"/>
                        <a:t>Adopt "Architecture" document as WG item. </a:t>
                      </a:r>
                    </a:p>
                  </a:txBody>
                  <a:tcPr anchor="ctr"/>
                </a:tc>
                <a:extLst>
                  <a:ext uri="{0D108BD9-81ED-4DB2-BD59-A6C34878D82A}">
                    <a16:rowId xmlns="" xmlns:a16="http://schemas.microsoft.com/office/drawing/2014/main" val="1769053954"/>
                  </a:ext>
                </a:extLst>
              </a:tr>
            </a:tbl>
          </a:graphicData>
        </a:graphic>
      </p:graphicFrame>
      <p:sp>
        <p:nvSpPr>
          <p:cNvPr id="4" name="Slide Number Placeholder 3"/>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40286947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5049</TotalTime>
  <Pages>30</Pages>
  <Words>487</Words>
  <Application>Microsoft Macintosh PowerPoint</Application>
  <PresentationFormat>A4 Paper (210x297 mm)</PresentationFormat>
  <Paragraphs>74</Paragraphs>
  <Slides>5</Slides>
  <Notes>4</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Software Updates for Internet of Things (SUIT) WG</vt:lpstr>
      <vt:lpstr>Note Well</vt:lpstr>
      <vt:lpstr>Administrative Tasks</vt:lpstr>
      <vt:lpstr>Agenda</vt:lpstr>
      <vt:lpstr>Milestones Status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Russell Housley</cp:lastModifiedBy>
  <cp:revision>155</cp:revision>
  <cp:lastPrinted>2000-03-17T18:21:46Z</cp:lastPrinted>
  <dcterms:created xsi:type="dcterms:W3CDTF">2011-04-21T19:07:52Z</dcterms:created>
  <dcterms:modified xsi:type="dcterms:W3CDTF">2020-07-14T15:55:08Z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